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25203150" cy="32404050"/>
  <p:notesSz cx="6858000" cy="9144000"/>
  <p:defaultTextStyle>
    <a:defPPr>
      <a:defRPr lang="tr-TR"/>
    </a:defPPr>
    <a:lvl1pPr marL="0" algn="l" defTabSz="3291840" rtl="0" eaLnBrk="1" latinLnBrk="0" hangingPunct="1">
      <a:defRPr sz="6500" kern="1200">
        <a:solidFill>
          <a:schemeClr val="tx1"/>
        </a:solidFill>
        <a:latin typeface="+mn-lt"/>
        <a:ea typeface="+mn-ea"/>
        <a:cs typeface="+mn-cs"/>
      </a:defRPr>
    </a:lvl1pPr>
    <a:lvl2pPr marL="1645920" algn="l" defTabSz="3291840" rtl="0" eaLnBrk="1" latinLnBrk="0" hangingPunct="1">
      <a:defRPr sz="6500" kern="1200">
        <a:solidFill>
          <a:schemeClr val="tx1"/>
        </a:solidFill>
        <a:latin typeface="+mn-lt"/>
        <a:ea typeface="+mn-ea"/>
        <a:cs typeface="+mn-cs"/>
      </a:defRPr>
    </a:lvl2pPr>
    <a:lvl3pPr marL="3291840" algn="l" defTabSz="3291840" rtl="0" eaLnBrk="1" latinLnBrk="0" hangingPunct="1">
      <a:defRPr sz="6500" kern="1200">
        <a:solidFill>
          <a:schemeClr val="tx1"/>
        </a:solidFill>
        <a:latin typeface="+mn-lt"/>
        <a:ea typeface="+mn-ea"/>
        <a:cs typeface="+mn-cs"/>
      </a:defRPr>
    </a:lvl3pPr>
    <a:lvl4pPr marL="4937760" algn="l" defTabSz="3291840" rtl="0" eaLnBrk="1" latinLnBrk="0" hangingPunct="1">
      <a:defRPr sz="6500" kern="1200">
        <a:solidFill>
          <a:schemeClr val="tx1"/>
        </a:solidFill>
        <a:latin typeface="+mn-lt"/>
        <a:ea typeface="+mn-ea"/>
        <a:cs typeface="+mn-cs"/>
      </a:defRPr>
    </a:lvl4pPr>
    <a:lvl5pPr marL="6583680" algn="l" defTabSz="3291840" rtl="0" eaLnBrk="1" latinLnBrk="0" hangingPunct="1">
      <a:defRPr sz="6500" kern="1200">
        <a:solidFill>
          <a:schemeClr val="tx1"/>
        </a:solidFill>
        <a:latin typeface="+mn-lt"/>
        <a:ea typeface="+mn-ea"/>
        <a:cs typeface="+mn-cs"/>
      </a:defRPr>
    </a:lvl5pPr>
    <a:lvl6pPr marL="8229600" algn="l" defTabSz="3291840" rtl="0" eaLnBrk="1" latinLnBrk="0" hangingPunct="1">
      <a:defRPr sz="6500" kern="1200">
        <a:solidFill>
          <a:schemeClr val="tx1"/>
        </a:solidFill>
        <a:latin typeface="+mn-lt"/>
        <a:ea typeface="+mn-ea"/>
        <a:cs typeface="+mn-cs"/>
      </a:defRPr>
    </a:lvl6pPr>
    <a:lvl7pPr marL="9875520" algn="l" defTabSz="3291840" rtl="0" eaLnBrk="1" latinLnBrk="0" hangingPunct="1">
      <a:defRPr sz="6500" kern="1200">
        <a:solidFill>
          <a:schemeClr val="tx1"/>
        </a:solidFill>
        <a:latin typeface="+mn-lt"/>
        <a:ea typeface="+mn-ea"/>
        <a:cs typeface="+mn-cs"/>
      </a:defRPr>
    </a:lvl7pPr>
    <a:lvl8pPr marL="11521440" algn="l" defTabSz="3291840" rtl="0" eaLnBrk="1" latinLnBrk="0" hangingPunct="1">
      <a:defRPr sz="6500" kern="1200">
        <a:solidFill>
          <a:schemeClr val="tx1"/>
        </a:solidFill>
        <a:latin typeface="+mn-lt"/>
        <a:ea typeface="+mn-ea"/>
        <a:cs typeface="+mn-cs"/>
      </a:defRPr>
    </a:lvl8pPr>
    <a:lvl9pPr marL="13167360" algn="l" defTabSz="3291840" rtl="0" eaLnBrk="1" latinLnBrk="0" hangingPunct="1">
      <a:defRPr sz="6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50" d="100"/>
          <a:sy n="50" d="100"/>
        </p:scale>
        <p:origin x="-90" y="-78"/>
      </p:cViewPr>
      <p:guideLst>
        <p:guide orient="horz" pos="10206"/>
        <p:guide pos="793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1890236" y="10066261"/>
            <a:ext cx="21422678" cy="6945868"/>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3780473" y="18362295"/>
            <a:ext cx="17642205" cy="8281035"/>
          </a:xfrm>
        </p:spPr>
        <p:txBody>
          <a:bodyPr/>
          <a:lstStyle>
            <a:lvl1pPr marL="0" indent="0" algn="ctr">
              <a:buNone/>
              <a:defRPr>
                <a:solidFill>
                  <a:schemeClr val="tx1">
                    <a:tint val="75000"/>
                  </a:schemeClr>
                </a:solidFill>
              </a:defRPr>
            </a:lvl1pPr>
            <a:lvl2pPr marL="1645920" indent="0" algn="ctr">
              <a:buNone/>
              <a:defRPr>
                <a:solidFill>
                  <a:schemeClr val="tx1">
                    <a:tint val="75000"/>
                  </a:schemeClr>
                </a:solidFill>
              </a:defRPr>
            </a:lvl2pPr>
            <a:lvl3pPr marL="3291840" indent="0" algn="ctr">
              <a:buNone/>
              <a:defRPr>
                <a:solidFill>
                  <a:schemeClr val="tx1">
                    <a:tint val="75000"/>
                  </a:schemeClr>
                </a:solidFill>
              </a:defRPr>
            </a:lvl3pPr>
            <a:lvl4pPr marL="4937760" indent="0" algn="ctr">
              <a:buNone/>
              <a:defRPr>
                <a:solidFill>
                  <a:schemeClr val="tx1">
                    <a:tint val="75000"/>
                  </a:schemeClr>
                </a:solidFill>
              </a:defRPr>
            </a:lvl4pPr>
            <a:lvl5pPr marL="6583680" indent="0" algn="ctr">
              <a:buNone/>
              <a:defRPr>
                <a:solidFill>
                  <a:schemeClr val="tx1">
                    <a:tint val="75000"/>
                  </a:schemeClr>
                </a:solidFill>
              </a:defRPr>
            </a:lvl5pPr>
            <a:lvl6pPr marL="8229600" indent="0" algn="ctr">
              <a:buNone/>
              <a:defRPr>
                <a:solidFill>
                  <a:schemeClr val="tx1">
                    <a:tint val="75000"/>
                  </a:schemeClr>
                </a:solidFill>
              </a:defRPr>
            </a:lvl6pPr>
            <a:lvl7pPr marL="9875520" indent="0" algn="ctr">
              <a:buNone/>
              <a:defRPr>
                <a:solidFill>
                  <a:schemeClr val="tx1">
                    <a:tint val="75000"/>
                  </a:schemeClr>
                </a:solidFill>
              </a:defRPr>
            </a:lvl7pPr>
            <a:lvl8pPr marL="11521440" indent="0" algn="ctr">
              <a:buNone/>
              <a:defRPr>
                <a:solidFill>
                  <a:schemeClr val="tx1">
                    <a:tint val="75000"/>
                  </a:schemeClr>
                </a:solidFill>
              </a:defRPr>
            </a:lvl8pPr>
            <a:lvl9pPr marL="1316736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81A2F17A-7B80-4B60-8CF0-60A8D5320EF6}" type="datetimeFigureOut">
              <a:rPr lang="tr-TR" smtClean="0"/>
              <a:t>04.03.2013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C5EB38F-1BC0-49F0-BC9B-A372E432B84D}"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1A2F17A-7B80-4B60-8CF0-60A8D5320EF6}" type="datetimeFigureOut">
              <a:rPr lang="tr-TR" smtClean="0"/>
              <a:t>04.03.2013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C5EB38F-1BC0-49F0-BC9B-A372E432B84D}"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50362545" y="6128271"/>
            <a:ext cx="15629453" cy="130643826"/>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3474184" y="6128271"/>
            <a:ext cx="46468308" cy="130643826"/>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1A2F17A-7B80-4B60-8CF0-60A8D5320EF6}" type="datetimeFigureOut">
              <a:rPr lang="tr-TR" smtClean="0"/>
              <a:t>04.03.2013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C5EB38F-1BC0-49F0-BC9B-A372E432B84D}"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81A2F17A-7B80-4B60-8CF0-60A8D5320EF6}" type="datetimeFigureOut">
              <a:rPr lang="tr-TR" smtClean="0"/>
              <a:t>04.03.2013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C5EB38F-1BC0-49F0-BC9B-A372E432B84D}"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1990875" y="20822605"/>
            <a:ext cx="21422678" cy="6435804"/>
          </a:xfrm>
        </p:spPr>
        <p:txBody>
          <a:bodyPr anchor="t"/>
          <a:lstStyle>
            <a:lvl1pPr algn="l">
              <a:defRPr sz="144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1990875" y="13734221"/>
            <a:ext cx="21422678" cy="7088384"/>
          </a:xfrm>
        </p:spPr>
        <p:txBody>
          <a:bodyPr anchor="b"/>
          <a:lstStyle>
            <a:lvl1pPr marL="0" indent="0">
              <a:buNone/>
              <a:defRPr sz="7200">
                <a:solidFill>
                  <a:schemeClr val="tx1">
                    <a:tint val="75000"/>
                  </a:schemeClr>
                </a:solidFill>
              </a:defRPr>
            </a:lvl1pPr>
            <a:lvl2pPr marL="1645920" indent="0">
              <a:buNone/>
              <a:defRPr sz="6500">
                <a:solidFill>
                  <a:schemeClr val="tx1">
                    <a:tint val="75000"/>
                  </a:schemeClr>
                </a:solidFill>
              </a:defRPr>
            </a:lvl2pPr>
            <a:lvl3pPr marL="3291840" indent="0">
              <a:buNone/>
              <a:defRPr sz="5800">
                <a:solidFill>
                  <a:schemeClr val="tx1">
                    <a:tint val="75000"/>
                  </a:schemeClr>
                </a:solidFill>
              </a:defRPr>
            </a:lvl3pPr>
            <a:lvl4pPr marL="4937760" indent="0">
              <a:buNone/>
              <a:defRPr sz="5000">
                <a:solidFill>
                  <a:schemeClr val="tx1">
                    <a:tint val="75000"/>
                  </a:schemeClr>
                </a:solidFill>
              </a:defRPr>
            </a:lvl4pPr>
            <a:lvl5pPr marL="6583680" indent="0">
              <a:buNone/>
              <a:defRPr sz="5000">
                <a:solidFill>
                  <a:schemeClr val="tx1">
                    <a:tint val="75000"/>
                  </a:schemeClr>
                </a:solidFill>
              </a:defRPr>
            </a:lvl5pPr>
            <a:lvl6pPr marL="8229600" indent="0">
              <a:buNone/>
              <a:defRPr sz="5000">
                <a:solidFill>
                  <a:schemeClr val="tx1">
                    <a:tint val="75000"/>
                  </a:schemeClr>
                </a:solidFill>
              </a:defRPr>
            </a:lvl6pPr>
            <a:lvl7pPr marL="9875520" indent="0">
              <a:buNone/>
              <a:defRPr sz="5000">
                <a:solidFill>
                  <a:schemeClr val="tx1">
                    <a:tint val="75000"/>
                  </a:schemeClr>
                </a:solidFill>
              </a:defRPr>
            </a:lvl7pPr>
            <a:lvl8pPr marL="11521440" indent="0">
              <a:buNone/>
              <a:defRPr sz="5000">
                <a:solidFill>
                  <a:schemeClr val="tx1">
                    <a:tint val="75000"/>
                  </a:schemeClr>
                </a:solidFill>
              </a:defRPr>
            </a:lvl8pPr>
            <a:lvl9pPr marL="13167360" indent="0">
              <a:buNone/>
              <a:defRPr sz="50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81A2F17A-7B80-4B60-8CF0-60A8D5320EF6}" type="datetimeFigureOut">
              <a:rPr lang="tr-TR" smtClean="0"/>
              <a:t>04.03.2013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C5EB38F-1BC0-49F0-BC9B-A372E432B84D}"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3474184" y="35726968"/>
            <a:ext cx="31048881" cy="101045127"/>
          </a:xfrm>
        </p:spPr>
        <p:txBody>
          <a:bodyPr/>
          <a:lstStyle>
            <a:lvl1pPr>
              <a:defRPr sz="10100"/>
            </a:lvl1pPr>
            <a:lvl2pPr>
              <a:defRPr sz="8600"/>
            </a:lvl2pPr>
            <a:lvl3pPr>
              <a:defRPr sz="7200"/>
            </a:lvl3pPr>
            <a:lvl4pPr>
              <a:defRPr sz="6500"/>
            </a:lvl4pPr>
            <a:lvl5pPr>
              <a:defRPr sz="6500"/>
            </a:lvl5pPr>
            <a:lvl6pPr>
              <a:defRPr sz="6500"/>
            </a:lvl6pPr>
            <a:lvl7pPr>
              <a:defRPr sz="6500"/>
            </a:lvl7pPr>
            <a:lvl8pPr>
              <a:defRPr sz="6500"/>
            </a:lvl8pPr>
            <a:lvl9pPr>
              <a:defRPr sz="6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34943117" y="35726968"/>
            <a:ext cx="31048881" cy="101045127"/>
          </a:xfrm>
        </p:spPr>
        <p:txBody>
          <a:bodyPr/>
          <a:lstStyle>
            <a:lvl1pPr>
              <a:defRPr sz="10100"/>
            </a:lvl1pPr>
            <a:lvl2pPr>
              <a:defRPr sz="8600"/>
            </a:lvl2pPr>
            <a:lvl3pPr>
              <a:defRPr sz="7200"/>
            </a:lvl3pPr>
            <a:lvl4pPr>
              <a:defRPr sz="6500"/>
            </a:lvl4pPr>
            <a:lvl5pPr>
              <a:defRPr sz="6500"/>
            </a:lvl5pPr>
            <a:lvl6pPr>
              <a:defRPr sz="6500"/>
            </a:lvl6pPr>
            <a:lvl7pPr>
              <a:defRPr sz="6500"/>
            </a:lvl7pPr>
            <a:lvl8pPr>
              <a:defRPr sz="6500"/>
            </a:lvl8pPr>
            <a:lvl9pPr>
              <a:defRPr sz="6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81A2F17A-7B80-4B60-8CF0-60A8D5320EF6}" type="datetimeFigureOut">
              <a:rPr lang="tr-TR" smtClean="0"/>
              <a:t>04.03.2013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EC5EB38F-1BC0-49F0-BC9B-A372E432B84D}"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1260158" y="1297665"/>
            <a:ext cx="22682835" cy="5400675"/>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1260158" y="7253409"/>
            <a:ext cx="11135768" cy="3022875"/>
          </a:xfrm>
        </p:spPr>
        <p:txBody>
          <a:bodyPr anchor="b"/>
          <a:lstStyle>
            <a:lvl1pPr marL="0" indent="0">
              <a:buNone/>
              <a:defRPr sz="8600" b="1"/>
            </a:lvl1pPr>
            <a:lvl2pPr marL="1645920" indent="0">
              <a:buNone/>
              <a:defRPr sz="7200" b="1"/>
            </a:lvl2pPr>
            <a:lvl3pPr marL="3291840" indent="0">
              <a:buNone/>
              <a:defRPr sz="6500" b="1"/>
            </a:lvl3pPr>
            <a:lvl4pPr marL="4937760" indent="0">
              <a:buNone/>
              <a:defRPr sz="5800" b="1"/>
            </a:lvl4pPr>
            <a:lvl5pPr marL="6583680" indent="0">
              <a:buNone/>
              <a:defRPr sz="5800" b="1"/>
            </a:lvl5pPr>
            <a:lvl6pPr marL="8229600" indent="0">
              <a:buNone/>
              <a:defRPr sz="5800" b="1"/>
            </a:lvl6pPr>
            <a:lvl7pPr marL="9875520" indent="0">
              <a:buNone/>
              <a:defRPr sz="5800" b="1"/>
            </a:lvl7pPr>
            <a:lvl8pPr marL="11521440" indent="0">
              <a:buNone/>
              <a:defRPr sz="5800" b="1"/>
            </a:lvl8pPr>
            <a:lvl9pPr marL="13167360" indent="0">
              <a:buNone/>
              <a:defRPr sz="5800" b="1"/>
            </a:lvl9pPr>
          </a:lstStyle>
          <a:p>
            <a:pPr lvl="0"/>
            <a:r>
              <a:rPr lang="tr-TR" smtClean="0"/>
              <a:t>Asıl metin stillerini düzenlemek için tıklatın</a:t>
            </a:r>
          </a:p>
        </p:txBody>
      </p:sp>
      <p:sp>
        <p:nvSpPr>
          <p:cNvPr id="4" name="3 İçerik Yer Tutucusu"/>
          <p:cNvSpPr>
            <a:spLocks noGrp="1"/>
          </p:cNvSpPr>
          <p:nvPr>
            <p:ph sz="half" idx="2"/>
          </p:nvPr>
        </p:nvSpPr>
        <p:spPr>
          <a:xfrm>
            <a:off x="1260158" y="10276284"/>
            <a:ext cx="11135768" cy="18669836"/>
          </a:xfrm>
        </p:spPr>
        <p:txBody>
          <a:bodyPr/>
          <a:lstStyle>
            <a:lvl1pPr>
              <a:defRPr sz="8600"/>
            </a:lvl1pPr>
            <a:lvl2pPr>
              <a:defRPr sz="7200"/>
            </a:lvl2pPr>
            <a:lvl3pPr>
              <a:defRPr sz="6500"/>
            </a:lvl3pPr>
            <a:lvl4pPr>
              <a:defRPr sz="5800"/>
            </a:lvl4pPr>
            <a:lvl5pPr>
              <a:defRPr sz="5800"/>
            </a:lvl5pPr>
            <a:lvl6pPr>
              <a:defRPr sz="5800"/>
            </a:lvl6pPr>
            <a:lvl7pPr>
              <a:defRPr sz="5800"/>
            </a:lvl7pPr>
            <a:lvl8pPr>
              <a:defRPr sz="5800"/>
            </a:lvl8pPr>
            <a:lvl9pPr>
              <a:defRPr sz="5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12802852" y="7253409"/>
            <a:ext cx="11140142" cy="3022875"/>
          </a:xfrm>
        </p:spPr>
        <p:txBody>
          <a:bodyPr anchor="b"/>
          <a:lstStyle>
            <a:lvl1pPr marL="0" indent="0">
              <a:buNone/>
              <a:defRPr sz="8600" b="1"/>
            </a:lvl1pPr>
            <a:lvl2pPr marL="1645920" indent="0">
              <a:buNone/>
              <a:defRPr sz="7200" b="1"/>
            </a:lvl2pPr>
            <a:lvl3pPr marL="3291840" indent="0">
              <a:buNone/>
              <a:defRPr sz="6500" b="1"/>
            </a:lvl3pPr>
            <a:lvl4pPr marL="4937760" indent="0">
              <a:buNone/>
              <a:defRPr sz="5800" b="1"/>
            </a:lvl4pPr>
            <a:lvl5pPr marL="6583680" indent="0">
              <a:buNone/>
              <a:defRPr sz="5800" b="1"/>
            </a:lvl5pPr>
            <a:lvl6pPr marL="8229600" indent="0">
              <a:buNone/>
              <a:defRPr sz="5800" b="1"/>
            </a:lvl6pPr>
            <a:lvl7pPr marL="9875520" indent="0">
              <a:buNone/>
              <a:defRPr sz="5800" b="1"/>
            </a:lvl7pPr>
            <a:lvl8pPr marL="11521440" indent="0">
              <a:buNone/>
              <a:defRPr sz="5800" b="1"/>
            </a:lvl8pPr>
            <a:lvl9pPr marL="13167360" indent="0">
              <a:buNone/>
              <a:defRPr sz="58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12802852" y="10276284"/>
            <a:ext cx="11140142" cy="18669836"/>
          </a:xfrm>
        </p:spPr>
        <p:txBody>
          <a:bodyPr/>
          <a:lstStyle>
            <a:lvl1pPr>
              <a:defRPr sz="8600"/>
            </a:lvl1pPr>
            <a:lvl2pPr>
              <a:defRPr sz="7200"/>
            </a:lvl2pPr>
            <a:lvl3pPr>
              <a:defRPr sz="6500"/>
            </a:lvl3pPr>
            <a:lvl4pPr>
              <a:defRPr sz="5800"/>
            </a:lvl4pPr>
            <a:lvl5pPr>
              <a:defRPr sz="5800"/>
            </a:lvl5pPr>
            <a:lvl6pPr>
              <a:defRPr sz="5800"/>
            </a:lvl6pPr>
            <a:lvl7pPr>
              <a:defRPr sz="5800"/>
            </a:lvl7pPr>
            <a:lvl8pPr>
              <a:defRPr sz="5800"/>
            </a:lvl8pPr>
            <a:lvl9pPr>
              <a:defRPr sz="5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81A2F17A-7B80-4B60-8CF0-60A8D5320EF6}" type="datetimeFigureOut">
              <a:rPr lang="tr-TR" smtClean="0"/>
              <a:t>04.03.2013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EC5EB38F-1BC0-49F0-BC9B-A372E432B84D}"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81A2F17A-7B80-4B60-8CF0-60A8D5320EF6}" type="datetimeFigureOut">
              <a:rPr lang="tr-TR" smtClean="0"/>
              <a:t>04.03.2013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EC5EB38F-1BC0-49F0-BC9B-A372E432B84D}"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81A2F17A-7B80-4B60-8CF0-60A8D5320EF6}" type="datetimeFigureOut">
              <a:rPr lang="tr-TR" smtClean="0"/>
              <a:t>04.03.2013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EC5EB38F-1BC0-49F0-BC9B-A372E432B84D}"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260159" y="1290161"/>
            <a:ext cx="8291663" cy="5490686"/>
          </a:xfrm>
        </p:spPr>
        <p:txBody>
          <a:bodyPr anchor="b"/>
          <a:lstStyle>
            <a:lvl1pPr algn="l">
              <a:defRPr sz="7200" b="1"/>
            </a:lvl1pPr>
          </a:lstStyle>
          <a:p>
            <a:r>
              <a:rPr lang="tr-TR" smtClean="0"/>
              <a:t>Asıl başlık stili için tıklatın</a:t>
            </a:r>
            <a:endParaRPr lang="tr-TR"/>
          </a:p>
        </p:txBody>
      </p:sp>
      <p:sp>
        <p:nvSpPr>
          <p:cNvPr id="3" name="2 İçerik Yer Tutucusu"/>
          <p:cNvSpPr>
            <a:spLocks noGrp="1"/>
          </p:cNvSpPr>
          <p:nvPr>
            <p:ph idx="1"/>
          </p:nvPr>
        </p:nvSpPr>
        <p:spPr>
          <a:xfrm>
            <a:off x="9853732" y="1290164"/>
            <a:ext cx="14089261" cy="27655959"/>
          </a:xfrm>
        </p:spPr>
        <p:txBody>
          <a:bodyPr/>
          <a:lstStyle>
            <a:lvl1pPr>
              <a:defRPr sz="11500"/>
            </a:lvl1pPr>
            <a:lvl2pPr>
              <a:defRPr sz="10100"/>
            </a:lvl2pPr>
            <a:lvl3pPr>
              <a:defRPr sz="8600"/>
            </a:lvl3pPr>
            <a:lvl4pPr>
              <a:defRPr sz="7200"/>
            </a:lvl4pPr>
            <a:lvl5pPr>
              <a:defRPr sz="7200"/>
            </a:lvl5pPr>
            <a:lvl6pPr>
              <a:defRPr sz="7200"/>
            </a:lvl6pPr>
            <a:lvl7pPr>
              <a:defRPr sz="7200"/>
            </a:lvl7pPr>
            <a:lvl8pPr>
              <a:defRPr sz="7200"/>
            </a:lvl8pPr>
            <a:lvl9pPr>
              <a:defRPr sz="7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1260159" y="6780850"/>
            <a:ext cx="8291663" cy="22165273"/>
          </a:xfrm>
        </p:spPr>
        <p:txBody>
          <a:bodyPr/>
          <a:lstStyle>
            <a:lvl1pPr marL="0" indent="0">
              <a:buNone/>
              <a:defRPr sz="5000"/>
            </a:lvl1pPr>
            <a:lvl2pPr marL="1645920" indent="0">
              <a:buNone/>
              <a:defRPr sz="4300"/>
            </a:lvl2pPr>
            <a:lvl3pPr marL="3291840" indent="0">
              <a:buNone/>
              <a:defRPr sz="3600"/>
            </a:lvl3pPr>
            <a:lvl4pPr marL="4937760" indent="0">
              <a:buNone/>
              <a:defRPr sz="3200"/>
            </a:lvl4pPr>
            <a:lvl5pPr marL="6583680" indent="0">
              <a:buNone/>
              <a:defRPr sz="3200"/>
            </a:lvl5pPr>
            <a:lvl6pPr marL="8229600" indent="0">
              <a:buNone/>
              <a:defRPr sz="3200"/>
            </a:lvl6pPr>
            <a:lvl7pPr marL="9875520" indent="0">
              <a:buNone/>
              <a:defRPr sz="3200"/>
            </a:lvl7pPr>
            <a:lvl8pPr marL="11521440" indent="0">
              <a:buNone/>
              <a:defRPr sz="3200"/>
            </a:lvl8pPr>
            <a:lvl9pPr marL="13167360" indent="0">
              <a:buNone/>
              <a:defRPr sz="32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81A2F17A-7B80-4B60-8CF0-60A8D5320EF6}" type="datetimeFigureOut">
              <a:rPr lang="tr-TR" smtClean="0"/>
              <a:t>04.03.2013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EC5EB38F-1BC0-49F0-BC9B-A372E432B84D}"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4939994" y="22682835"/>
            <a:ext cx="15121890" cy="2677837"/>
          </a:xfrm>
        </p:spPr>
        <p:txBody>
          <a:bodyPr anchor="b"/>
          <a:lstStyle>
            <a:lvl1pPr algn="l">
              <a:defRPr sz="7200" b="1"/>
            </a:lvl1pPr>
          </a:lstStyle>
          <a:p>
            <a:r>
              <a:rPr lang="tr-TR" smtClean="0"/>
              <a:t>Asıl başlık stili için tıklatın</a:t>
            </a:r>
            <a:endParaRPr lang="tr-TR"/>
          </a:p>
        </p:txBody>
      </p:sp>
      <p:sp>
        <p:nvSpPr>
          <p:cNvPr id="3" name="2 Resim Yer Tutucusu"/>
          <p:cNvSpPr>
            <a:spLocks noGrp="1"/>
          </p:cNvSpPr>
          <p:nvPr>
            <p:ph type="pic" idx="1"/>
          </p:nvPr>
        </p:nvSpPr>
        <p:spPr>
          <a:xfrm>
            <a:off x="4939994" y="2895362"/>
            <a:ext cx="15121890" cy="19442430"/>
          </a:xfrm>
        </p:spPr>
        <p:txBody>
          <a:bodyPr/>
          <a:lstStyle>
            <a:lvl1pPr marL="0" indent="0">
              <a:buNone/>
              <a:defRPr sz="11500"/>
            </a:lvl1pPr>
            <a:lvl2pPr marL="1645920" indent="0">
              <a:buNone/>
              <a:defRPr sz="10100"/>
            </a:lvl2pPr>
            <a:lvl3pPr marL="3291840" indent="0">
              <a:buNone/>
              <a:defRPr sz="860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endParaRPr lang="tr-TR"/>
          </a:p>
        </p:txBody>
      </p:sp>
      <p:sp>
        <p:nvSpPr>
          <p:cNvPr id="4" name="3 Metin Yer Tutucusu"/>
          <p:cNvSpPr>
            <a:spLocks noGrp="1"/>
          </p:cNvSpPr>
          <p:nvPr>
            <p:ph type="body" sz="half" idx="2"/>
          </p:nvPr>
        </p:nvSpPr>
        <p:spPr>
          <a:xfrm>
            <a:off x="4939994" y="25360672"/>
            <a:ext cx="15121890" cy="3802973"/>
          </a:xfrm>
        </p:spPr>
        <p:txBody>
          <a:bodyPr/>
          <a:lstStyle>
            <a:lvl1pPr marL="0" indent="0">
              <a:buNone/>
              <a:defRPr sz="5000"/>
            </a:lvl1pPr>
            <a:lvl2pPr marL="1645920" indent="0">
              <a:buNone/>
              <a:defRPr sz="4300"/>
            </a:lvl2pPr>
            <a:lvl3pPr marL="3291840" indent="0">
              <a:buNone/>
              <a:defRPr sz="3600"/>
            </a:lvl3pPr>
            <a:lvl4pPr marL="4937760" indent="0">
              <a:buNone/>
              <a:defRPr sz="3200"/>
            </a:lvl4pPr>
            <a:lvl5pPr marL="6583680" indent="0">
              <a:buNone/>
              <a:defRPr sz="3200"/>
            </a:lvl5pPr>
            <a:lvl6pPr marL="8229600" indent="0">
              <a:buNone/>
              <a:defRPr sz="3200"/>
            </a:lvl6pPr>
            <a:lvl7pPr marL="9875520" indent="0">
              <a:buNone/>
              <a:defRPr sz="3200"/>
            </a:lvl7pPr>
            <a:lvl8pPr marL="11521440" indent="0">
              <a:buNone/>
              <a:defRPr sz="3200"/>
            </a:lvl8pPr>
            <a:lvl9pPr marL="13167360" indent="0">
              <a:buNone/>
              <a:defRPr sz="32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81A2F17A-7B80-4B60-8CF0-60A8D5320EF6}" type="datetimeFigureOut">
              <a:rPr lang="tr-TR" smtClean="0"/>
              <a:t>04.03.2013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EC5EB38F-1BC0-49F0-BC9B-A372E432B84D}"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1260158" y="1297665"/>
            <a:ext cx="22682835" cy="5400675"/>
          </a:xfrm>
          <a:prstGeom prst="rect">
            <a:avLst/>
          </a:prstGeom>
        </p:spPr>
        <p:txBody>
          <a:bodyPr vert="horz" lIns="329184" tIns="164592" rIns="329184" bIns="164592"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1260158" y="7560947"/>
            <a:ext cx="22682835" cy="21385175"/>
          </a:xfrm>
          <a:prstGeom prst="rect">
            <a:avLst/>
          </a:prstGeom>
        </p:spPr>
        <p:txBody>
          <a:bodyPr vert="horz" lIns="329184" tIns="164592" rIns="329184" bIns="164592"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1260158" y="30033756"/>
            <a:ext cx="5880735" cy="1725216"/>
          </a:xfrm>
          <a:prstGeom prst="rect">
            <a:avLst/>
          </a:prstGeom>
        </p:spPr>
        <p:txBody>
          <a:bodyPr vert="horz" lIns="329184" tIns="164592" rIns="329184" bIns="164592" rtlCol="0" anchor="ctr"/>
          <a:lstStyle>
            <a:lvl1pPr algn="l">
              <a:defRPr sz="4300">
                <a:solidFill>
                  <a:schemeClr val="tx1">
                    <a:tint val="75000"/>
                  </a:schemeClr>
                </a:solidFill>
              </a:defRPr>
            </a:lvl1pPr>
          </a:lstStyle>
          <a:p>
            <a:fld id="{81A2F17A-7B80-4B60-8CF0-60A8D5320EF6}" type="datetimeFigureOut">
              <a:rPr lang="tr-TR" smtClean="0"/>
              <a:t>04.03.2013</a:t>
            </a:fld>
            <a:endParaRPr lang="tr-TR"/>
          </a:p>
        </p:txBody>
      </p:sp>
      <p:sp>
        <p:nvSpPr>
          <p:cNvPr id="5" name="4 Altbilgi Yer Tutucusu"/>
          <p:cNvSpPr>
            <a:spLocks noGrp="1"/>
          </p:cNvSpPr>
          <p:nvPr>
            <p:ph type="ftr" sz="quarter" idx="3"/>
          </p:nvPr>
        </p:nvSpPr>
        <p:spPr>
          <a:xfrm>
            <a:off x="8611076" y="30033756"/>
            <a:ext cx="7980998" cy="1725216"/>
          </a:xfrm>
          <a:prstGeom prst="rect">
            <a:avLst/>
          </a:prstGeom>
        </p:spPr>
        <p:txBody>
          <a:bodyPr vert="horz" lIns="329184" tIns="164592" rIns="329184" bIns="164592" rtlCol="0" anchor="ctr"/>
          <a:lstStyle>
            <a:lvl1pPr algn="ctr">
              <a:defRPr sz="43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18062258" y="30033756"/>
            <a:ext cx="5880735" cy="1725216"/>
          </a:xfrm>
          <a:prstGeom prst="rect">
            <a:avLst/>
          </a:prstGeom>
        </p:spPr>
        <p:txBody>
          <a:bodyPr vert="horz" lIns="329184" tIns="164592" rIns="329184" bIns="164592" rtlCol="0" anchor="ctr"/>
          <a:lstStyle>
            <a:lvl1pPr algn="r">
              <a:defRPr sz="4300">
                <a:solidFill>
                  <a:schemeClr val="tx1">
                    <a:tint val="75000"/>
                  </a:schemeClr>
                </a:solidFill>
              </a:defRPr>
            </a:lvl1pPr>
          </a:lstStyle>
          <a:p>
            <a:fld id="{EC5EB38F-1BC0-49F0-BC9B-A372E432B84D}"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291840" rtl="0" eaLnBrk="1" latinLnBrk="0" hangingPunct="1">
        <a:spcBef>
          <a:spcPct val="0"/>
        </a:spcBef>
        <a:buNone/>
        <a:defRPr sz="15800" kern="1200">
          <a:solidFill>
            <a:schemeClr val="tx1"/>
          </a:solidFill>
          <a:latin typeface="+mj-lt"/>
          <a:ea typeface="+mj-ea"/>
          <a:cs typeface="+mj-cs"/>
        </a:defRPr>
      </a:lvl1pPr>
    </p:titleStyle>
    <p:bodyStyle>
      <a:lvl1pPr marL="1234440" indent="-1234440" algn="l" defTabSz="3291840" rtl="0" eaLnBrk="1" latinLnBrk="0" hangingPunct="1">
        <a:spcBef>
          <a:spcPct val="20000"/>
        </a:spcBef>
        <a:buFont typeface="Arial" pitchFamily="34" charset="0"/>
        <a:buChar char="•"/>
        <a:defRPr sz="11500" kern="1200">
          <a:solidFill>
            <a:schemeClr val="tx1"/>
          </a:solidFill>
          <a:latin typeface="+mn-lt"/>
          <a:ea typeface="+mn-ea"/>
          <a:cs typeface="+mn-cs"/>
        </a:defRPr>
      </a:lvl1pPr>
      <a:lvl2pPr marL="2674620" indent="-1028700" algn="l" defTabSz="3291840" rtl="0" eaLnBrk="1" latinLnBrk="0" hangingPunct="1">
        <a:spcBef>
          <a:spcPct val="20000"/>
        </a:spcBef>
        <a:buFont typeface="Arial" pitchFamily="34" charset="0"/>
        <a:buChar char="–"/>
        <a:defRPr sz="10100" kern="1200">
          <a:solidFill>
            <a:schemeClr val="tx1"/>
          </a:solidFill>
          <a:latin typeface="+mn-lt"/>
          <a:ea typeface="+mn-ea"/>
          <a:cs typeface="+mn-cs"/>
        </a:defRPr>
      </a:lvl2pPr>
      <a:lvl3pPr marL="4114800" indent="-822960" algn="l" defTabSz="3291840" rtl="0" eaLnBrk="1" latinLnBrk="0" hangingPunct="1">
        <a:spcBef>
          <a:spcPct val="20000"/>
        </a:spcBef>
        <a:buFont typeface="Arial" pitchFamily="34" charset="0"/>
        <a:buChar char="•"/>
        <a:defRPr sz="8600" kern="1200">
          <a:solidFill>
            <a:schemeClr val="tx1"/>
          </a:solidFill>
          <a:latin typeface="+mn-lt"/>
          <a:ea typeface="+mn-ea"/>
          <a:cs typeface="+mn-cs"/>
        </a:defRPr>
      </a:lvl3pPr>
      <a:lvl4pPr marL="5760720" indent="-822960" algn="l" defTabSz="3291840" rtl="0" eaLnBrk="1" latinLnBrk="0" hangingPunct="1">
        <a:spcBef>
          <a:spcPct val="20000"/>
        </a:spcBef>
        <a:buFont typeface="Arial" pitchFamily="34" charset="0"/>
        <a:buChar char="–"/>
        <a:defRPr sz="7200" kern="1200">
          <a:solidFill>
            <a:schemeClr val="tx1"/>
          </a:solidFill>
          <a:latin typeface="+mn-lt"/>
          <a:ea typeface="+mn-ea"/>
          <a:cs typeface="+mn-cs"/>
        </a:defRPr>
      </a:lvl4pPr>
      <a:lvl5pPr marL="7406640" indent="-822960" algn="l" defTabSz="3291840" rtl="0" eaLnBrk="1" latinLnBrk="0" hangingPunct="1">
        <a:spcBef>
          <a:spcPct val="20000"/>
        </a:spcBef>
        <a:buFont typeface="Arial" pitchFamily="34" charset="0"/>
        <a:buChar char="»"/>
        <a:defRPr sz="7200" kern="1200">
          <a:solidFill>
            <a:schemeClr val="tx1"/>
          </a:solidFill>
          <a:latin typeface="+mn-lt"/>
          <a:ea typeface="+mn-ea"/>
          <a:cs typeface="+mn-cs"/>
        </a:defRPr>
      </a:lvl5pPr>
      <a:lvl6pPr marL="9052560" indent="-822960" algn="l" defTabSz="3291840"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8480" indent="-822960" algn="l" defTabSz="3291840"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4400" indent="-822960" algn="l" defTabSz="3291840"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90320" indent="-822960" algn="l" defTabSz="3291840" rtl="0" eaLnBrk="1" latinLnBrk="0" hangingPunct="1">
        <a:spcBef>
          <a:spcPct val="20000"/>
        </a:spcBef>
        <a:buFont typeface="Arial" pitchFamily="34" charset="0"/>
        <a:buChar char="•"/>
        <a:defRPr sz="7200" kern="1200">
          <a:solidFill>
            <a:schemeClr val="tx1"/>
          </a:solidFill>
          <a:latin typeface="+mn-lt"/>
          <a:ea typeface="+mn-ea"/>
          <a:cs typeface="+mn-cs"/>
        </a:defRPr>
      </a:lvl9pPr>
    </p:bodyStyle>
    <p:otherStyle>
      <a:defPPr>
        <a:defRPr lang="tr-TR"/>
      </a:defPPr>
      <a:lvl1pPr marL="0" algn="l" defTabSz="3291840" rtl="0" eaLnBrk="1" latinLnBrk="0" hangingPunct="1">
        <a:defRPr sz="6500" kern="1200">
          <a:solidFill>
            <a:schemeClr val="tx1"/>
          </a:solidFill>
          <a:latin typeface="+mn-lt"/>
          <a:ea typeface="+mn-ea"/>
          <a:cs typeface="+mn-cs"/>
        </a:defRPr>
      </a:lvl1pPr>
      <a:lvl2pPr marL="1645920" algn="l" defTabSz="3291840" rtl="0" eaLnBrk="1" latinLnBrk="0" hangingPunct="1">
        <a:defRPr sz="6500" kern="1200">
          <a:solidFill>
            <a:schemeClr val="tx1"/>
          </a:solidFill>
          <a:latin typeface="+mn-lt"/>
          <a:ea typeface="+mn-ea"/>
          <a:cs typeface="+mn-cs"/>
        </a:defRPr>
      </a:lvl2pPr>
      <a:lvl3pPr marL="3291840" algn="l" defTabSz="3291840" rtl="0" eaLnBrk="1" latinLnBrk="0" hangingPunct="1">
        <a:defRPr sz="6500" kern="1200">
          <a:solidFill>
            <a:schemeClr val="tx1"/>
          </a:solidFill>
          <a:latin typeface="+mn-lt"/>
          <a:ea typeface="+mn-ea"/>
          <a:cs typeface="+mn-cs"/>
        </a:defRPr>
      </a:lvl3pPr>
      <a:lvl4pPr marL="4937760" algn="l" defTabSz="3291840" rtl="0" eaLnBrk="1" latinLnBrk="0" hangingPunct="1">
        <a:defRPr sz="6500" kern="1200">
          <a:solidFill>
            <a:schemeClr val="tx1"/>
          </a:solidFill>
          <a:latin typeface="+mn-lt"/>
          <a:ea typeface="+mn-ea"/>
          <a:cs typeface="+mn-cs"/>
        </a:defRPr>
      </a:lvl4pPr>
      <a:lvl5pPr marL="6583680" algn="l" defTabSz="3291840" rtl="0" eaLnBrk="1" latinLnBrk="0" hangingPunct="1">
        <a:defRPr sz="6500" kern="1200">
          <a:solidFill>
            <a:schemeClr val="tx1"/>
          </a:solidFill>
          <a:latin typeface="+mn-lt"/>
          <a:ea typeface="+mn-ea"/>
          <a:cs typeface="+mn-cs"/>
        </a:defRPr>
      </a:lvl5pPr>
      <a:lvl6pPr marL="8229600" algn="l" defTabSz="3291840" rtl="0" eaLnBrk="1" latinLnBrk="0" hangingPunct="1">
        <a:defRPr sz="6500" kern="1200">
          <a:solidFill>
            <a:schemeClr val="tx1"/>
          </a:solidFill>
          <a:latin typeface="+mn-lt"/>
          <a:ea typeface="+mn-ea"/>
          <a:cs typeface="+mn-cs"/>
        </a:defRPr>
      </a:lvl6pPr>
      <a:lvl7pPr marL="9875520" algn="l" defTabSz="3291840" rtl="0" eaLnBrk="1" latinLnBrk="0" hangingPunct="1">
        <a:defRPr sz="6500" kern="1200">
          <a:solidFill>
            <a:schemeClr val="tx1"/>
          </a:solidFill>
          <a:latin typeface="+mn-lt"/>
          <a:ea typeface="+mn-ea"/>
          <a:cs typeface="+mn-cs"/>
        </a:defRPr>
      </a:lvl7pPr>
      <a:lvl8pPr marL="11521440" algn="l" defTabSz="3291840" rtl="0" eaLnBrk="1" latinLnBrk="0" hangingPunct="1">
        <a:defRPr sz="6500" kern="1200">
          <a:solidFill>
            <a:schemeClr val="tx1"/>
          </a:solidFill>
          <a:latin typeface="+mn-lt"/>
          <a:ea typeface="+mn-ea"/>
          <a:cs typeface="+mn-cs"/>
        </a:defRPr>
      </a:lvl8pPr>
      <a:lvl9pPr marL="13167360" algn="l" defTabSz="3291840" rtl="0" eaLnBrk="1" latinLnBrk="0" hangingPunct="1">
        <a:defRPr sz="6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Users\Veysel\Desktop\Untitled-2.jpg"/>
          <p:cNvPicPr>
            <a:picLocks noChangeAspect="1" noChangeArrowheads="1"/>
          </p:cNvPicPr>
          <p:nvPr/>
        </p:nvPicPr>
        <p:blipFill>
          <a:blip r:embed="rId2" cstate="print"/>
          <a:srcRect l="47174" r="44465" b="46875"/>
          <a:stretch>
            <a:fillRect/>
          </a:stretch>
        </p:blipFill>
        <p:spPr bwMode="auto">
          <a:xfrm>
            <a:off x="12172947" y="29346617"/>
            <a:ext cx="1000132" cy="1214446"/>
          </a:xfrm>
          <a:prstGeom prst="rect">
            <a:avLst/>
          </a:prstGeom>
          <a:noFill/>
        </p:spPr>
      </p:pic>
      <p:grpSp>
        <p:nvGrpSpPr>
          <p:cNvPr id="19" name="18 Grup"/>
          <p:cNvGrpSpPr/>
          <p:nvPr/>
        </p:nvGrpSpPr>
        <p:grpSpPr>
          <a:xfrm>
            <a:off x="314239" y="-3"/>
            <a:ext cx="142877" cy="32404053"/>
            <a:chOff x="314239" y="-3"/>
            <a:chExt cx="142877" cy="32404053"/>
          </a:xfrm>
        </p:grpSpPr>
        <p:cxnSp>
          <p:nvCxnSpPr>
            <p:cNvPr id="6" name="5 Düz Bağlayıcı"/>
            <p:cNvCxnSpPr/>
            <p:nvPr/>
          </p:nvCxnSpPr>
          <p:spPr>
            <a:xfrm rot="16200000" flipH="1">
              <a:off x="-15887787" y="16202023"/>
              <a:ext cx="32404053" cy="1"/>
            </a:xfrm>
            <a:prstGeom prst="line">
              <a:avLst/>
            </a:prstGeom>
          </p:spPr>
          <p:style>
            <a:lnRef idx="2">
              <a:schemeClr val="dk1"/>
            </a:lnRef>
            <a:fillRef idx="0">
              <a:schemeClr val="dk1"/>
            </a:fillRef>
            <a:effectRef idx="1">
              <a:schemeClr val="dk1"/>
            </a:effectRef>
            <a:fontRef idx="minor">
              <a:schemeClr val="tx1"/>
            </a:fontRef>
          </p:style>
        </p:cxnSp>
        <p:cxnSp>
          <p:nvCxnSpPr>
            <p:cNvPr id="7" name="6 Düz Bağlayıcı"/>
            <p:cNvCxnSpPr/>
            <p:nvPr/>
          </p:nvCxnSpPr>
          <p:spPr>
            <a:xfrm rot="16200000" flipH="1">
              <a:off x="-15744911" y="16202023"/>
              <a:ext cx="32404053" cy="1"/>
            </a:xfrm>
            <a:prstGeom prst="line">
              <a:avLst/>
            </a:prstGeom>
          </p:spPr>
          <p:style>
            <a:lnRef idx="2">
              <a:schemeClr val="dk1"/>
            </a:lnRef>
            <a:fillRef idx="0">
              <a:schemeClr val="dk1"/>
            </a:fillRef>
            <a:effectRef idx="1">
              <a:schemeClr val="dk1"/>
            </a:effectRef>
            <a:fontRef idx="minor">
              <a:schemeClr val="tx1"/>
            </a:fontRef>
          </p:style>
        </p:cxnSp>
      </p:grpSp>
      <p:cxnSp>
        <p:nvCxnSpPr>
          <p:cNvPr id="8" name="7 Düz Bağlayıcı"/>
          <p:cNvCxnSpPr/>
          <p:nvPr/>
        </p:nvCxnSpPr>
        <p:spPr>
          <a:xfrm rot="5400000">
            <a:off x="8544011" y="16202026"/>
            <a:ext cx="32404048" cy="0"/>
          </a:xfrm>
          <a:prstGeom prst="line">
            <a:avLst/>
          </a:prstGeom>
        </p:spPr>
        <p:style>
          <a:lnRef idx="2">
            <a:schemeClr val="dk1"/>
          </a:lnRef>
          <a:fillRef idx="0">
            <a:schemeClr val="dk1"/>
          </a:fillRef>
          <a:effectRef idx="1">
            <a:schemeClr val="dk1"/>
          </a:effectRef>
          <a:fontRef idx="minor">
            <a:schemeClr val="tx1"/>
          </a:fontRef>
        </p:style>
      </p:cxnSp>
      <p:cxnSp>
        <p:nvCxnSpPr>
          <p:cNvPr id="9" name="8 Düz Bağlayıcı"/>
          <p:cNvCxnSpPr/>
          <p:nvPr/>
        </p:nvCxnSpPr>
        <p:spPr>
          <a:xfrm rot="5400000">
            <a:off x="8686887" y="16202026"/>
            <a:ext cx="32404048" cy="0"/>
          </a:xfrm>
          <a:prstGeom prst="line">
            <a:avLst/>
          </a:prstGeom>
        </p:spPr>
        <p:style>
          <a:lnRef idx="2">
            <a:schemeClr val="dk1"/>
          </a:lnRef>
          <a:fillRef idx="0">
            <a:schemeClr val="dk1"/>
          </a:fillRef>
          <a:effectRef idx="1">
            <a:schemeClr val="dk1"/>
          </a:effectRef>
          <a:fontRef idx="minor">
            <a:schemeClr val="tx1"/>
          </a:fontRef>
        </p:style>
      </p:cxnSp>
      <p:cxnSp>
        <p:nvCxnSpPr>
          <p:cNvPr id="24" name="23 Düz Bağlayıcı"/>
          <p:cNvCxnSpPr/>
          <p:nvPr/>
        </p:nvCxnSpPr>
        <p:spPr>
          <a:xfrm>
            <a:off x="0" y="342789"/>
            <a:ext cx="25203150" cy="0"/>
          </a:xfrm>
          <a:prstGeom prst="line">
            <a:avLst/>
          </a:prstGeom>
        </p:spPr>
        <p:style>
          <a:lnRef idx="2">
            <a:schemeClr val="dk1"/>
          </a:lnRef>
          <a:fillRef idx="0">
            <a:schemeClr val="dk1"/>
          </a:fillRef>
          <a:effectRef idx="1">
            <a:schemeClr val="dk1"/>
          </a:effectRef>
          <a:fontRef idx="minor">
            <a:schemeClr val="tx1"/>
          </a:fontRef>
        </p:style>
      </p:cxnSp>
      <p:cxnSp>
        <p:nvCxnSpPr>
          <p:cNvPr id="26" name="25 Düz Bağlayıcı"/>
          <p:cNvCxnSpPr/>
          <p:nvPr/>
        </p:nvCxnSpPr>
        <p:spPr>
          <a:xfrm>
            <a:off x="-23901" y="495189"/>
            <a:ext cx="25203150" cy="0"/>
          </a:xfrm>
          <a:prstGeom prst="line">
            <a:avLst/>
          </a:prstGeom>
        </p:spPr>
        <p:style>
          <a:lnRef idx="2">
            <a:schemeClr val="dk1"/>
          </a:lnRef>
          <a:fillRef idx="0">
            <a:schemeClr val="dk1"/>
          </a:fillRef>
          <a:effectRef idx="1">
            <a:schemeClr val="dk1"/>
          </a:effectRef>
          <a:fontRef idx="minor">
            <a:schemeClr val="tx1"/>
          </a:fontRef>
        </p:style>
      </p:cxnSp>
      <p:cxnSp>
        <p:nvCxnSpPr>
          <p:cNvPr id="27" name="26 Düz Bağlayıcı"/>
          <p:cNvCxnSpPr/>
          <p:nvPr/>
        </p:nvCxnSpPr>
        <p:spPr>
          <a:xfrm>
            <a:off x="-19050" y="31837423"/>
            <a:ext cx="25203150" cy="0"/>
          </a:xfrm>
          <a:prstGeom prst="line">
            <a:avLst/>
          </a:prstGeom>
        </p:spPr>
        <p:style>
          <a:lnRef idx="2">
            <a:schemeClr val="dk1"/>
          </a:lnRef>
          <a:fillRef idx="0">
            <a:schemeClr val="dk1"/>
          </a:fillRef>
          <a:effectRef idx="1">
            <a:schemeClr val="dk1"/>
          </a:effectRef>
          <a:fontRef idx="minor">
            <a:schemeClr val="tx1"/>
          </a:fontRef>
        </p:style>
      </p:cxnSp>
      <p:cxnSp>
        <p:nvCxnSpPr>
          <p:cNvPr id="28" name="27 Düz Bağlayıcı"/>
          <p:cNvCxnSpPr/>
          <p:nvPr/>
        </p:nvCxnSpPr>
        <p:spPr>
          <a:xfrm>
            <a:off x="0" y="31989823"/>
            <a:ext cx="25246101" cy="0"/>
          </a:xfrm>
          <a:prstGeom prst="line">
            <a:avLst/>
          </a:prstGeom>
        </p:spPr>
        <p:style>
          <a:lnRef idx="2">
            <a:schemeClr val="dk1"/>
          </a:lnRef>
          <a:fillRef idx="0">
            <a:schemeClr val="dk1"/>
          </a:fillRef>
          <a:effectRef idx="1">
            <a:schemeClr val="dk1"/>
          </a:effectRef>
          <a:fontRef idx="minor">
            <a:schemeClr val="tx1"/>
          </a:fontRef>
        </p:style>
      </p:cxnSp>
      <p:sp>
        <p:nvSpPr>
          <p:cNvPr id="30" name="1 Başlık"/>
          <p:cNvSpPr txBox="1">
            <a:spLocks/>
          </p:cNvSpPr>
          <p:nvPr/>
        </p:nvSpPr>
        <p:spPr>
          <a:xfrm>
            <a:off x="4814833" y="985731"/>
            <a:ext cx="15216294" cy="4129003"/>
          </a:xfrm>
          <a:prstGeom prst="rect">
            <a:avLst/>
          </a:prstGeom>
        </p:spPr>
        <p:txBody>
          <a:bodyPr vert="horz" lIns="329184" tIns="164592" rIns="329184" bIns="164592" rtlCol="0" anchor="ctr">
            <a:normAutofit lnSpcReduction="10000"/>
          </a:bodyPr>
          <a:lstStyle/>
          <a:p>
            <a:pPr marL="0" marR="0" lvl="0" indent="0" algn="ctr" defTabSz="3291840" rtl="0" eaLnBrk="1" fontAlgn="auto" latinLnBrk="0" hangingPunct="1">
              <a:lnSpc>
                <a:spcPct val="100000"/>
              </a:lnSpc>
              <a:spcBef>
                <a:spcPct val="0"/>
              </a:spcBef>
              <a:spcAft>
                <a:spcPts val="0"/>
              </a:spcAft>
              <a:buClrTx/>
              <a:buSzTx/>
              <a:buFontTx/>
              <a:buNone/>
              <a:tabLst/>
              <a:defRPr/>
            </a:pPr>
            <a:r>
              <a:rPr kumimoji="0" lang="tr-TR" sz="50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TIP FAKÜLTESİ ÖĞRENCİLERİNİN </a:t>
            </a:r>
            <a:br>
              <a:rPr kumimoji="0" lang="tr-TR" sz="50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r>
              <a:rPr kumimoji="0" lang="tr-TR" sz="50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FAKÜLTELERİNE BAKIŞ AÇILARINDAKİ FARK NEDİR?</a:t>
            </a:r>
            <a:r>
              <a:rPr kumimoji="0" lang="tr-TR" sz="4400" b="0" i="0" u="none" strike="noStrike" kern="1200" cap="none" spc="0" normalizeH="0" baseline="0" noProof="0" dirty="0" smtClean="0">
                <a:ln>
                  <a:noFill/>
                </a:ln>
                <a:solidFill>
                  <a:schemeClr val="tx1"/>
                </a:solidFill>
                <a:effectLst/>
                <a:uLnTx/>
                <a:uFillTx/>
                <a:latin typeface="+mj-lt"/>
                <a:ea typeface="+mj-ea"/>
                <a:cs typeface="+mj-cs"/>
              </a:rPr>
              <a:t/>
            </a:r>
            <a:br>
              <a:rPr kumimoji="0" lang="tr-TR" sz="4400" b="0" i="0" u="none" strike="noStrike" kern="1200" cap="none" spc="0" normalizeH="0" baseline="0" noProof="0" dirty="0" smtClean="0">
                <a:ln>
                  <a:noFill/>
                </a:ln>
                <a:solidFill>
                  <a:schemeClr val="tx1"/>
                </a:solidFill>
                <a:effectLst/>
                <a:uLnTx/>
                <a:uFillTx/>
                <a:latin typeface="+mj-lt"/>
                <a:ea typeface="+mj-ea"/>
                <a:cs typeface="+mj-cs"/>
              </a:rPr>
            </a:br>
            <a:r>
              <a:rPr kumimoji="0" lang="tr-TR" sz="4800" b="0" i="0" u="none" strike="noStrike" kern="1200" cap="none" spc="0" normalizeH="0" baseline="0" noProof="0" dirty="0" smtClean="0">
                <a:ln>
                  <a:noFill/>
                </a:ln>
                <a:solidFill>
                  <a:schemeClr val="tx1"/>
                </a:solidFill>
                <a:effectLst/>
                <a:uLnTx/>
                <a:uFillTx/>
                <a:latin typeface="+mj-lt"/>
                <a:ea typeface="+mj-ea"/>
                <a:cs typeface="+mj-cs"/>
              </a:rPr>
              <a:t/>
            </a:r>
            <a:br>
              <a:rPr kumimoji="0" lang="tr-TR" sz="4800" b="0" i="0" u="none" strike="noStrike" kern="1200" cap="none" spc="0" normalizeH="0" baseline="0" noProof="0" dirty="0" smtClean="0">
                <a:ln>
                  <a:noFill/>
                </a:ln>
                <a:solidFill>
                  <a:schemeClr val="tx1"/>
                </a:solidFill>
                <a:effectLst/>
                <a:uLnTx/>
                <a:uFillTx/>
                <a:latin typeface="+mj-lt"/>
                <a:ea typeface="+mj-ea"/>
                <a:cs typeface="+mj-cs"/>
              </a:rPr>
            </a:br>
            <a:r>
              <a:rPr kumimoji="0" lang="tr-TR" sz="3200" b="0" i="0" u="none" strike="noStrike" kern="1200" cap="none" spc="0" normalizeH="0" baseline="0" noProof="0" dirty="0" smtClean="0">
                <a:ln>
                  <a:noFill/>
                </a:ln>
                <a:solidFill>
                  <a:schemeClr val="tx1"/>
                </a:solidFill>
                <a:effectLst/>
                <a:uLnTx/>
                <a:uFillTx/>
                <a:latin typeface="+mj-lt"/>
                <a:ea typeface="+mj-ea"/>
                <a:cs typeface="+mj-cs"/>
              </a:rPr>
              <a:t>Miray Maden*, Fatma Bircan Uncuoğlu*, Büşra Bodur*</a:t>
            </a:r>
            <a:br>
              <a:rPr kumimoji="0" lang="tr-TR" sz="3200" b="0" i="0" u="none" strike="noStrike" kern="1200" cap="none" spc="0" normalizeH="0" baseline="0" noProof="0" dirty="0" smtClean="0">
                <a:ln>
                  <a:noFill/>
                </a:ln>
                <a:solidFill>
                  <a:schemeClr val="tx1"/>
                </a:solidFill>
                <a:effectLst/>
                <a:uLnTx/>
                <a:uFillTx/>
                <a:latin typeface="+mj-lt"/>
                <a:ea typeface="+mj-ea"/>
                <a:cs typeface="+mj-cs"/>
              </a:rPr>
            </a:br>
            <a:r>
              <a:rPr kumimoji="0" lang="tr-TR" sz="3200" b="0" i="0" u="none" strike="noStrike" kern="1200" cap="none" spc="0" normalizeH="0" baseline="0" noProof="0" dirty="0" smtClean="0">
                <a:ln>
                  <a:noFill/>
                </a:ln>
                <a:solidFill>
                  <a:schemeClr val="tx1"/>
                </a:solidFill>
                <a:effectLst/>
                <a:uLnTx/>
                <a:uFillTx/>
                <a:latin typeface="+mj-lt"/>
                <a:ea typeface="+mj-ea"/>
                <a:cs typeface="+mj-cs"/>
              </a:rPr>
              <a:t>*Atatürk Üniversitesi Tıp Fakültesi, 1. Sınıf, Erzurum Türkiye</a:t>
            </a:r>
            <a:endParaRPr kumimoji="0" lang="tr-TR" sz="3200" b="0" i="0" u="none" strike="noStrike" kern="1200" cap="none" spc="0" normalizeH="0" baseline="0" noProof="0" dirty="0">
              <a:ln>
                <a:noFill/>
              </a:ln>
              <a:solidFill>
                <a:schemeClr val="tx1"/>
              </a:solidFill>
              <a:effectLst/>
              <a:uLnTx/>
              <a:uFillTx/>
              <a:latin typeface="+mj-lt"/>
              <a:ea typeface="+mj-ea"/>
              <a:cs typeface="+mj-cs"/>
            </a:endParaRPr>
          </a:p>
        </p:txBody>
      </p:sp>
      <p:pic>
        <p:nvPicPr>
          <p:cNvPr id="31" name="Picture 2" descr="http://www.atauni.edu.tr/userfiles/0108-e5f8396f3c491a0ce67049459fb9ca6d.jpg"/>
          <p:cNvPicPr>
            <a:picLocks noChangeAspect="1" noChangeArrowheads="1"/>
          </p:cNvPicPr>
          <p:nvPr/>
        </p:nvPicPr>
        <p:blipFill>
          <a:blip r:embed="rId3" cstate="print"/>
          <a:srcRect/>
          <a:stretch>
            <a:fillRect/>
          </a:stretch>
        </p:blipFill>
        <p:spPr bwMode="auto">
          <a:xfrm>
            <a:off x="19994702" y="1092182"/>
            <a:ext cx="3608325" cy="3608325"/>
          </a:xfrm>
          <a:prstGeom prst="rect">
            <a:avLst/>
          </a:prstGeom>
          <a:noFill/>
        </p:spPr>
      </p:pic>
      <p:pic>
        <p:nvPicPr>
          <p:cNvPr id="32" name="Picture 4" descr="http://www.atauni.edu.tr/userfiles/0103-0ff5c6614f6070778bc2ecf98cd7365b.jpg"/>
          <p:cNvPicPr>
            <a:picLocks noChangeAspect="1" noChangeArrowheads="1"/>
          </p:cNvPicPr>
          <p:nvPr/>
        </p:nvPicPr>
        <p:blipFill>
          <a:blip r:embed="rId4" cstate="print"/>
          <a:srcRect/>
          <a:stretch>
            <a:fillRect/>
          </a:stretch>
        </p:blipFill>
        <p:spPr bwMode="auto">
          <a:xfrm>
            <a:off x="957181" y="899892"/>
            <a:ext cx="4155527" cy="3798885"/>
          </a:xfrm>
          <a:prstGeom prst="rect">
            <a:avLst/>
          </a:prstGeom>
          <a:noFill/>
        </p:spPr>
      </p:pic>
      <p:pic>
        <p:nvPicPr>
          <p:cNvPr id="33" name="Picture 6" descr="C:\Users\Veysel\Desktop\logoAta.png"/>
          <p:cNvPicPr>
            <a:picLocks noChangeAspect="1" noChangeArrowheads="1"/>
          </p:cNvPicPr>
          <p:nvPr/>
        </p:nvPicPr>
        <p:blipFill>
          <a:blip r:embed="rId5" cstate="print"/>
          <a:srcRect/>
          <a:stretch>
            <a:fillRect/>
          </a:stretch>
        </p:blipFill>
        <p:spPr bwMode="auto">
          <a:xfrm>
            <a:off x="6529345" y="10201233"/>
            <a:ext cx="12573088" cy="12328357"/>
          </a:xfrm>
          <a:prstGeom prst="rect">
            <a:avLst/>
          </a:prstGeom>
          <a:noFill/>
        </p:spPr>
      </p:pic>
      <p:sp>
        <p:nvSpPr>
          <p:cNvPr id="36" name="2 İçerik Yer Tutucusu"/>
          <p:cNvSpPr txBox="1">
            <a:spLocks/>
          </p:cNvSpPr>
          <p:nvPr/>
        </p:nvSpPr>
        <p:spPr>
          <a:xfrm>
            <a:off x="1314371" y="5772077"/>
            <a:ext cx="11358642" cy="13787534"/>
          </a:xfrm>
          <a:prstGeom prst="rect">
            <a:avLst/>
          </a:prstGeom>
        </p:spPr>
        <p:txBody>
          <a:bodyPr vert="horz" lIns="329184" tIns="164592" rIns="329184" bIns="164592" rtlCol="0">
            <a:noAutofit/>
          </a:bodyPr>
          <a:lstStyle/>
          <a:p>
            <a:pPr marL="0" marR="0" lvl="0" indent="0" algn="just" defTabSz="3291840" rtl="0" eaLnBrk="1" fontAlgn="auto" latinLnBrk="0" hangingPunct="1">
              <a:lnSpc>
                <a:spcPts val="4200"/>
              </a:lnSpc>
              <a:spcBef>
                <a:spcPct val="20000"/>
              </a:spcBef>
              <a:spcAft>
                <a:spcPts val="0"/>
              </a:spcAft>
              <a:buClrTx/>
              <a:buSzTx/>
              <a:buFont typeface="Arial" pitchFamily="34" charset="0"/>
              <a:buNone/>
              <a:tabLst/>
              <a:defRPr/>
            </a:pPr>
            <a:r>
              <a:rPr kumimoji="0" lang="tr-TR" sz="2700" b="1" i="0" u="none" strike="noStrike" kern="1200" cap="none" spc="0" normalizeH="0" baseline="0" noProof="0" dirty="0" smtClean="0">
                <a:ln>
                  <a:noFill/>
                </a:ln>
                <a:effectLst/>
                <a:uLnTx/>
                <a:uFillTx/>
                <a:latin typeface="Times New Roman" pitchFamily="18" charset="0"/>
                <a:ea typeface="+mn-ea"/>
                <a:cs typeface="Times New Roman" pitchFamily="18" charset="0"/>
              </a:rPr>
              <a:t>AMAÇ:</a:t>
            </a:r>
            <a:r>
              <a:rPr kumimoji="0" lang="tr-TR" sz="2700" b="0" i="0" u="none" strike="noStrike" kern="1200" cap="none" spc="0" normalizeH="0" baseline="0" noProof="0" dirty="0" smtClean="0">
                <a:ln>
                  <a:noFill/>
                </a:ln>
                <a:effectLst/>
                <a:uLnTx/>
                <a:uFillTx/>
                <a:latin typeface="Times New Roman" pitchFamily="18" charset="0"/>
                <a:ea typeface="+mn-ea"/>
                <a:cs typeface="Times New Roman" pitchFamily="18" charset="0"/>
              </a:rPr>
              <a:t> Tıp fakültesinde okuyan 2. ve 6. sınıfların tıp eğitimine bakış açısını karşılaştırmaktır.</a:t>
            </a:r>
          </a:p>
          <a:p>
            <a:pPr marL="0" marR="0" lvl="0" indent="0" algn="just" defTabSz="3291840" rtl="0" eaLnBrk="1" fontAlgn="auto" latinLnBrk="0" hangingPunct="1">
              <a:lnSpc>
                <a:spcPts val="4200"/>
              </a:lnSpc>
              <a:spcBef>
                <a:spcPct val="20000"/>
              </a:spcBef>
              <a:spcAft>
                <a:spcPts val="0"/>
              </a:spcAft>
              <a:buClrTx/>
              <a:buSzTx/>
              <a:buFont typeface="Arial" pitchFamily="34" charset="0"/>
              <a:buNone/>
              <a:tabLst/>
              <a:defRPr/>
            </a:pPr>
            <a:endParaRPr kumimoji="0" lang="tr-TR" sz="2700" b="1" i="0" u="none" strike="noStrike" kern="1200" cap="none" spc="0" normalizeH="0" baseline="0" noProof="0" dirty="0" smtClean="0">
              <a:ln>
                <a:noFill/>
              </a:ln>
              <a:effectLst/>
              <a:uLnTx/>
              <a:uFillTx/>
              <a:latin typeface="Times New Roman" pitchFamily="18" charset="0"/>
              <a:ea typeface="+mn-ea"/>
              <a:cs typeface="Times New Roman" pitchFamily="18" charset="0"/>
            </a:endParaRPr>
          </a:p>
          <a:p>
            <a:pPr marL="0" marR="0" lvl="0" indent="0" algn="just" defTabSz="3291840" rtl="0" eaLnBrk="1" fontAlgn="auto" latinLnBrk="0" hangingPunct="1">
              <a:lnSpc>
                <a:spcPts val="4200"/>
              </a:lnSpc>
              <a:spcBef>
                <a:spcPct val="20000"/>
              </a:spcBef>
              <a:spcAft>
                <a:spcPts val="0"/>
              </a:spcAft>
              <a:buClrTx/>
              <a:buSzTx/>
              <a:buFont typeface="Arial" pitchFamily="34" charset="0"/>
              <a:buNone/>
              <a:tabLst/>
              <a:defRPr/>
            </a:pPr>
            <a:r>
              <a:rPr kumimoji="0" lang="tr-TR" sz="2700" b="1" i="0" u="none" strike="noStrike" kern="1200" cap="none" spc="0" normalizeH="0" baseline="0" noProof="0" dirty="0" smtClean="0">
                <a:ln>
                  <a:noFill/>
                </a:ln>
                <a:effectLst/>
                <a:uLnTx/>
                <a:uFillTx/>
                <a:latin typeface="Times New Roman" pitchFamily="18" charset="0"/>
                <a:ea typeface="+mn-ea"/>
                <a:cs typeface="Times New Roman" pitchFamily="18" charset="0"/>
              </a:rPr>
              <a:t>YÖNTEM: </a:t>
            </a:r>
            <a:r>
              <a:rPr kumimoji="0" lang="tr-TR" sz="2700" b="0" i="0" u="none" strike="noStrike" kern="1200" cap="none" spc="0" normalizeH="0" baseline="0" noProof="0" dirty="0" smtClean="0">
                <a:ln>
                  <a:noFill/>
                </a:ln>
                <a:effectLst/>
                <a:uLnTx/>
                <a:uFillTx/>
                <a:latin typeface="Times New Roman" pitchFamily="18" charset="0"/>
                <a:ea typeface="+mn-ea"/>
                <a:cs typeface="Times New Roman" pitchFamily="18" charset="0"/>
              </a:rPr>
              <a:t>Atatürk Üniversitesi Tıp Fakültesi 2. sınıf ve 6. sınıf öğrencilerinden rastgele seçilen 50 kişiye anket uygulanmıştır. Veriler SPSS.20 programına kaydedilmiş ve ki-kare testi uygulanmıştır. p&lt;0.05 anlamlı kabul edilmiştir.  </a:t>
            </a:r>
          </a:p>
          <a:p>
            <a:pPr marL="0" marR="0" lvl="0" indent="0" algn="just" defTabSz="3291840" rtl="0" eaLnBrk="1" fontAlgn="auto" latinLnBrk="0" hangingPunct="1">
              <a:lnSpc>
                <a:spcPts val="4200"/>
              </a:lnSpc>
              <a:spcBef>
                <a:spcPct val="20000"/>
              </a:spcBef>
              <a:spcAft>
                <a:spcPts val="0"/>
              </a:spcAft>
              <a:buClrTx/>
              <a:buSzTx/>
              <a:buFont typeface="Arial" pitchFamily="34" charset="0"/>
              <a:buNone/>
              <a:tabLst/>
              <a:defRPr/>
            </a:pPr>
            <a:endParaRPr kumimoji="0" lang="tr-TR" sz="2700" b="1" i="0" u="none" strike="noStrike" kern="1200" cap="none" spc="0" normalizeH="0" baseline="0" noProof="0" dirty="0" smtClean="0">
              <a:ln>
                <a:noFill/>
              </a:ln>
              <a:effectLst/>
              <a:uLnTx/>
              <a:uFillTx/>
              <a:latin typeface="Times New Roman" pitchFamily="18" charset="0"/>
              <a:ea typeface="+mn-ea"/>
              <a:cs typeface="Times New Roman" pitchFamily="18" charset="0"/>
            </a:endParaRPr>
          </a:p>
          <a:p>
            <a:pPr marL="0" marR="0" lvl="0" indent="0" algn="just" defTabSz="3291840" rtl="0" eaLnBrk="1" fontAlgn="auto" latinLnBrk="0" hangingPunct="1">
              <a:lnSpc>
                <a:spcPts val="4200"/>
              </a:lnSpc>
              <a:spcBef>
                <a:spcPct val="20000"/>
              </a:spcBef>
              <a:spcAft>
                <a:spcPts val="0"/>
              </a:spcAft>
              <a:buClrTx/>
              <a:buSzTx/>
              <a:buFont typeface="Arial" pitchFamily="34" charset="0"/>
              <a:buNone/>
              <a:tabLst/>
              <a:defRPr/>
            </a:pPr>
            <a:r>
              <a:rPr kumimoji="0" lang="tr-TR" sz="2700" b="1" i="0" u="none" strike="noStrike" kern="1200" cap="none" spc="0" normalizeH="0" baseline="0" noProof="0" dirty="0" smtClean="0">
                <a:ln>
                  <a:noFill/>
                </a:ln>
                <a:effectLst/>
                <a:uLnTx/>
                <a:uFillTx/>
                <a:latin typeface="Times New Roman" pitchFamily="18" charset="0"/>
                <a:ea typeface="+mn-ea"/>
                <a:cs typeface="Times New Roman" pitchFamily="18" charset="0"/>
              </a:rPr>
              <a:t>BULGULAR: </a:t>
            </a:r>
            <a:r>
              <a:rPr kumimoji="0" lang="tr-TR" sz="2700" b="0" i="0" u="none" strike="noStrike" kern="1200" cap="none" spc="0" normalizeH="0" baseline="0" noProof="0" dirty="0" smtClean="0">
                <a:ln>
                  <a:noFill/>
                </a:ln>
                <a:effectLst/>
                <a:uLnTx/>
                <a:uFillTx/>
                <a:latin typeface="Times New Roman" pitchFamily="18" charset="0"/>
                <a:ea typeface="+mn-ea"/>
                <a:cs typeface="Times New Roman" pitchFamily="18" charset="0"/>
              </a:rPr>
              <a:t>İkinci sınıflardan 13 (%52) kız, 12(%48) erkek olmak üzere 25 kişi, 6. sınıflardan 13(%52) kız, 12(%48) erkek olmak üzere 25 kişi anketimize katılmıştır. Araştırmamıza göre 6. sınıf öğrencileri 2. sınıf öğrencilerine göre pratik dersleri teorik derslerden daha faydalı bulmaktadırlar (sırasıyla %96’ya %68, p=0,023) (Tablo1). Tıp Fakültesinde okuyan bayan öğrenciler erkek öğrencilere göre hekimlik mesleğini daha kutsal bulmaktadırlar (sırasıyla %96’ya %64, p=0,011) (Tablo2). Ankete verilen cevaba göre tıp fakültesi derslerinden zorlanan öğrencilerin daha çok bayan öğrenciler gibi görünmektedir (sırasıyla %72’ye %40, p=0,045) (Tablo2). Tıp Fakültesinde okuyan bayan öğrencilerin erkek öğrencilere göre tıp fakültesini tercih ettikleri için daha memnun ve tıp fakültesinde okudukları için daha mutlu oldukları saptanmıştır (sırasıyla her ikisi de %96’ya %64, p=0,011) (Tablo2). </a:t>
            </a:r>
          </a:p>
        </p:txBody>
      </p:sp>
      <p:sp>
        <p:nvSpPr>
          <p:cNvPr id="37" name="3 İçerik Yer Tutucusu"/>
          <p:cNvSpPr txBox="1">
            <a:spLocks/>
          </p:cNvSpPr>
          <p:nvPr/>
        </p:nvSpPr>
        <p:spPr>
          <a:xfrm>
            <a:off x="13315955" y="5772077"/>
            <a:ext cx="10572824" cy="14392376"/>
          </a:xfrm>
          <a:prstGeom prst="rect">
            <a:avLst/>
          </a:prstGeom>
        </p:spPr>
        <p:txBody>
          <a:bodyPr>
            <a:noAutofit/>
          </a:bodyPr>
          <a:lstStyle/>
          <a:p>
            <a:pPr marL="0" marR="0" lvl="0" indent="0" algn="just" defTabSz="3291840" rtl="0" eaLnBrk="1" fontAlgn="auto" latinLnBrk="0" hangingPunct="1">
              <a:lnSpc>
                <a:spcPts val="4200"/>
              </a:lnSpc>
              <a:spcBef>
                <a:spcPct val="20000"/>
              </a:spcBef>
              <a:spcAft>
                <a:spcPts val="0"/>
              </a:spcAft>
              <a:buClrTx/>
              <a:buSzTx/>
              <a:buFont typeface="Arial" pitchFamily="34" charset="0"/>
              <a:buNone/>
              <a:tabLst/>
              <a:defRPr/>
            </a:pPr>
            <a:r>
              <a:rPr kumimoji="0" lang="tr-TR" sz="27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TARTIŞMA: </a:t>
            </a:r>
            <a:r>
              <a:rPr kumimoji="0" lang="tr-TR" sz="27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Anketimizi incelediğimizde sınıflara göre verilen cevaplarda benzerlik olmasına rağmen cinsiyete göre cevaplarda belirgin farklılıklar mevcuttur Altıncı sınıfa kadar teorik dersler yeteri kadar alındığı ve hekimliğe geçişin son basamağı olan </a:t>
            </a:r>
            <a:r>
              <a:rPr kumimoji="0" lang="tr-TR" sz="2700" b="0"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intörnlükte</a:t>
            </a:r>
            <a:r>
              <a:rPr kumimoji="0" lang="tr-TR" sz="27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pratik dersler daha önemli olduğu için 6. sınıflar 2. sınıflara göre pratik dersleri daha faydalı bulmuş olabilirler. Bayanların erkeklere göre hekimlik mesleğini daha kutsal bulmalarını; erkeklerin meslek seçiminde maddiyatı bayanlara göre daha ön planda tutmalarına ve bayanların seçim yaparken duygusal yönlerinin etkisinde kalmasına bağlıyoruz. Bayanlar erkeklere göre ders konusunda daha titiz oldukları için daha çok zorlanmış olabilirler. Tıp fakültesinde okumak diğer bölümlere göre sosyal hayatı daha çok kısıtladığını düşündüğümüz için erkekler bu bölümde okumaktan pek mutlu olmadıklarını ifade ettiler. Yine aynı sebepten dolayı erkekler “Tekrar tercih yapma şansınız olsaydı yine tıp fakültesini tercih eder miydiniz?” sorusuna bayanlara göre daha çok “hayır” yanıtı vermiş olduklarını düşünüyoruz.</a:t>
            </a:r>
          </a:p>
          <a:p>
            <a:pPr marL="0" marR="0" lvl="0" indent="0" algn="just" defTabSz="3291840" rtl="0" eaLnBrk="1" fontAlgn="auto" latinLnBrk="0" hangingPunct="1">
              <a:lnSpc>
                <a:spcPts val="4200"/>
              </a:lnSpc>
              <a:spcBef>
                <a:spcPct val="20000"/>
              </a:spcBef>
              <a:spcAft>
                <a:spcPts val="0"/>
              </a:spcAft>
              <a:buClrTx/>
              <a:buSzTx/>
              <a:buFont typeface="Arial" pitchFamily="34" charset="0"/>
              <a:buNone/>
              <a:tabLst/>
              <a:defRPr/>
            </a:pPr>
            <a:endParaRPr kumimoji="0" lang="tr-TR" sz="27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just" defTabSz="3291840" rtl="0" eaLnBrk="1" fontAlgn="auto" latinLnBrk="0" hangingPunct="1">
              <a:lnSpc>
                <a:spcPts val="4200"/>
              </a:lnSpc>
              <a:spcBef>
                <a:spcPct val="20000"/>
              </a:spcBef>
              <a:spcAft>
                <a:spcPts val="0"/>
              </a:spcAft>
              <a:buClrTx/>
              <a:buSzTx/>
              <a:buFont typeface="Arial" pitchFamily="34" charset="0"/>
              <a:buNone/>
              <a:tabLst/>
              <a:defRPr/>
            </a:pPr>
            <a:r>
              <a:rPr kumimoji="0" lang="tr-TR" sz="27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SONUÇ: </a:t>
            </a:r>
            <a:r>
              <a:rPr kumimoji="0" lang="tr-TR" sz="27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Yaptığımız ankete göre Atatürk Üniversitesi Tıp Fakültesi 2. sınıf ve 6. sınıf öğrencilerinin hekimliğe ve tıp eğitimine olan bakış açılarında kayda değer bir fark olmadığı gözlenmiştir. Fakat kızların erkelere göre fakülteden ve tercihlerinden daha memnun oldukları ama derslerde daha çok zorlandıklarını belirttikleri saptanmıştır.</a:t>
            </a:r>
          </a:p>
          <a:p>
            <a:pPr marL="0" marR="0" lvl="0" indent="0" algn="just" defTabSz="3291840" rtl="0" eaLnBrk="1" fontAlgn="auto" latinLnBrk="0" hangingPunct="1">
              <a:lnSpc>
                <a:spcPts val="4200"/>
              </a:lnSpc>
              <a:spcBef>
                <a:spcPct val="20000"/>
              </a:spcBef>
              <a:spcAft>
                <a:spcPts val="0"/>
              </a:spcAft>
              <a:buClrTx/>
              <a:buSzTx/>
              <a:buFont typeface="Arial" pitchFamily="34" charset="0"/>
              <a:buNone/>
              <a:tabLst/>
              <a:defRPr/>
            </a:pPr>
            <a:endParaRPr kumimoji="0" lang="tr-TR" sz="27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cxnSp>
        <p:nvCxnSpPr>
          <p:cNvPr id="39" name="38 Düz Bağlayıcı"/>
          <p:cNvCxnSpPr/>
          <p:nvPr/>
        </p:nvCxnSpPr>
        <p:spPr>
          <a:xfrm rot="5400000">
            <a:off x="6600783" y="11987183"/>
            <a:ext cx="12501650" cy="71438"/>
          </a:xfrm>
          <a:prstGeom prst="line">
            <a:avLst/>
          </a:prstGeom>
        </p:spPr>
        <p:style>
          <a:lnRef idx="2">
            <a:schemeClr val="dk1"/>
          </a:lnRef>
          <a:fillRef idx="0">
            <a:schemeClr val="dk1"/>
          </a:fillRef>
          <a:effectRef idx="1">
            <a:schemeClr val="dk1"/>
          </a:effectRef>
          <a:fontRef idx="minor">
            <a:schemeClr val="tx1"/>
          </a:fontRef>
        </p:style>
      </p:cxnSp>
      <p:graphicFrame>
        <p:nvGraphicFramePr>
          <p:cNvPr id="40" name="39 Tablo"/>
          <p:cNvGraphicFramePr>
            <a:graphicFrameLocks noGrp="1"/>
          </p:cNvGraphicFramePr>
          <p:nvPr>
            <p:extLst>
              <p:ext uri="{D42A27DB-BD31-4B8C-83A1-F6EECF244321}">
                <p14:modId xmlns:p14="http://schemas.microsoft.com/office/powerpoint/2010/main" val="3345402807"/>
              </p:ext>
            </p:extLst>
          </p:nvPr>
        </p:nvGraphicFramePr>
        <p:xfrm>
          <a:off x="13465672" y="19345297"/>
          <a:ext cx="10494544" cy="8215368"/>
        </p:xfrm>
        <a:graphic>
          <a:graphicData uri="http://schemas.openxmlformats.org/drawingml/2006/table">
            <a:tbl>
              <a:tblPr/>
              <a:tblGrid>
                <a:gridCol w="6392981"/>
                <a:gridCol w="1712922"/>
                <a:gridCol w="1558001"/>
                <a:gridCol w="830640"/>
              </a:tblGrid>
              <a:tr h="430265">
                <a:tc rowSpan="2">
                  <a:txBody>
                    <a:bodyPr/>
                    <a:lstStyle/>
                    <a:p>
                      <a:pPr algn="ctr">
                        <a:lnSpc>
                          <a:spcPct val="115000"/>
                        </a:lnSpc>
                        <a:spcAft>
                          <a:spcPts val="0"/>
                        </a:spcAft>
                      </a:pPr>
                      <a:r>
                        <a:rPr lang="tr-TR" sz="2200" b="1" i="1" dirty="0">
                          <a:latin typeface="Times New Roman"/>
                          <a:ea typeface="Calibri"/>
                          <a:cs typeface="Times New Roman"/>
                        </a:rPr>
                        <a:t>SORU</a:t>
                      </a:r>
                      <a:endParaRPr lang="tr-TR" sz="2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tr-TR" sz="2200" b="1" i="1">
                          <a:latin typeface="Times New Roman"/>
                          <a:ea typeface="Calibri"/>
                          <a:cs typeface="Times New Roman"/>
                        </a:rPr>
                        <a:t>EVET DİYENLER</a:t>
                      </a:r>
                      <a:endParaRPr lang="tr-TR" sz="2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430265">
                <a:tc vMerge="1">
                  <a:txBody>
                    <a:bodyPr/>
                    <a:lstStyle/>
                    <a:p>
                      <a:endParaRPr lang="tr-TR"/>
                    </a:p>
                  </a:txBody>
                  <a:tcPr/>
                </a:tc>
                <a:tc>
                  <a:txBody>
                    <a:bodyPr/>
                    <a:lstStyle/>
                    <a:p>
                      <a:pPr>
                        <a:lnSpc>
                          <a:spcPct val="115000"/>
                        </a:lnSpc>
                        <a:spcAft>
                          <a:spcPts val="0"/>
                        </a:spcAft>
                      </a:pPr>
                      <a:r>
                        <a:rPr lang="tr-TR" sz="2200" b="1" i="1">
                          <a:latin typeface="Times New Roman"/>
                          <a:ea typeface="Calibri"/>
                          <a:cs typeface="Times New Roman"/>
                        </a:rPr>
                        <a:t>Kız</a:t>
                      </a:r>
                      <a:endParaRPr lang="tr-TR" sz="2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200" b="1" i="1">
                          <a:latin typeface="Times New Roman"/>
                          <a:ea typeface="Calibri"/>
                          <a:cs typeface="Times New Roman"/>
                        </a:rPr>
                        <a:t>Erkek</a:t>
                      </a:r>
                      <a:endParaRPr lang="tr-TR" sz="2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200" b="1" i="1" dirty="0">
                          <a:latin typeface="Times New Roman"/>
                          <a:ea typeface="Calibri"/>
                          <a:cs typeface="Times New Roman"/>
                        </a:rPr>
                        <a:t>P</a:t>
                      </a:r>
                      <a:endParaRPr lang="tr-TR" sz="2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4593">
                <a:tc>
                  <a:txBody>
                    <a:bodyPr/>
                    <a:lstStyle/>
                    <a:p>
                      <a:pPr>
                        <a:lnSpc>
                          <a:spcPct val="115000"/>
                        </a:lnSpc>
                        <a:spcAft>
                          <a:spcPts val="0"/>
                        </a:spcAft>
                      </a:pPr>
                      <a:r>
                        <a:rPr lang="tr-TR" sz="1800" dirty="0">
                          <a:latin typeface="Times New Roman"/>
                          <a:ea typeface="Calibri"/>
                          <a:cs typeface="Times New Roman"/>
                        </a:rPr>
                        <a:t>Tıp fakültesini tercih etmenizde ailenizin ve çevrenizin etkisi oldu mu?</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a:latin typeface="Times New Roman"/>
                          <a:ea typeface="Calibri"/>
                          <a:cs typeface="Times New Roman"/>
                        </a:rPr>
                        <a:t>%72 (n=18)</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a:latin typeface="Times New Roman"/>
                          <a:ea typeface="Calibri"/>
                          <a:cs typeface="Times New Roman"/>
                        </a:rPr>
                        <a:t>%68 (n=17)</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a:latin typeface="Times New Roman"/>
                          <a:ea typeface="Calibri"/>
                          <a:cs typeface="Times New Roman"/>
                        </a:rPr>
                        <a:t>1,000</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4071">
                <a:tc>
                  <a:txBody>
                    <a:bodyPr/>
                    <a:lstStyle/>
                    <a:p>
                      <a:pPr>
                        <a:lnSpc>
                          <a:spcPct val="115000"/>
                        </a:lnSpc>
                        <a:spcAft>
                          <a:spcPts val="1000"/>
                        </a:spcAft>
                      </a:pPr>
                      <a:r>
                        <a:rPr lang="tr-TR" sz="1800" dirty="0">
                          <a:latin typeface="Times New Roman"/>
                          <a:ea typeface="Calibri"/>
                          <a:cs typeface="Times New Roman"/>
                        </a:rPr>
                        <a:t>Hekimlik mesleğinin hala kutsal bir meslek olduğuna inanıyor musunuz?</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a:latin typeface="Times New Roman"/>
                          <a:ea typeface="Calibri"/>
                          <a:cs typeface="Times New Roman"/>
                        </a:rPr>
                        <a:t>%96 (n=24)</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a:latin typeface="Times New Roman"/>
                          <a:ea typeface="Calibri"/>
                          <a:cs typeface="Times New Roman"/>
                        </a:rPr>
                        <a:t>%64 (n=16)</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b="1">
                          <a:latin typeface="Times New Roman"/>
                          <a:ea typeface="Calibri"/>
                          <a:cs typeface="Times New Roman"/>
                        </a:rPr>
                        <a:t>0,011 </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4593">
                <a:tc>
                  <a:txBody>
                    <a:bodyPr/>
                    <a:lstStyle/>
                    <a:p>
                      <a:pPr>
                        <a:lnSpc>
                          <a:spcPct val="115000"/>
                        </a:lnSpc>
                        <a:spcAft>
                          <a:spcPts val="0"/>
                        </a:spcAft>
                      </a:pPr>
                      <a:r>
                        <a:rPr lang="tr-TR" sz="1800" dirty="0">
                          <a:latin typeface="Times New Roman"/>
                          <a:ea typeface="Calibri"/>
                          <a:cs typeface="Times New Roman"/>
                        </a:rPr>
                        <a:t>Fakültemizin tıp eğitiminin yeterli olduğunu düşünüyor musunuz?</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a:latin typeface="Times New Roman"/>
                          <a:ea typeface="Calibri"/>
                          <a:cs typeface="Times New Roman"/>
                        </a:rPr>
                        <a:t>%36 (n=9)</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a:latin typeface="Times New Roman"/>
                          <a:ea typeface="Calibri"/>
                          <a:cs typeface="Times New Roman"/>
                        </a:rPr>
                        <a:t>%36 (n=9)</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a:latin typeface="Times New Roman"/>
                          <a:ea typeface="Calibri"/>
                          <a:cs typeface="Times New Roman"/>
                        </a:rPr>
                        <a:t>1,000</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4071">
                <a:tc>
                  <a:txBody>
                    <a:bodyPr/>
                    <a:lstStyle/>
                    <a:p>
                      <a:pPr>
                        <a:lnSpc>
                          <a:spcPct val="115000"/>
                        </a:lnSpc>
                        <a:spcAft>
                          <a:spcPts val="0"/>
                        </a:spcAft>
                      </a:pPr>
                      <a:r>
                        <a:rPr lang="tr-TR" sz="1800" dirty="0">
                          <a:latin typeface="Times New Roman"/>
                          <a:ea typeface="Calibri"/>
                          <a:cs typeface="Times New Roman"/>
                        </a:rPr>
                        <a:t>Tıp fakültesini kazandıktan sonra çevrenizin size olan saygınlığı arttı mı?</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a:latin typeface="Times New Roman"/>
                          <a:ea typeface="Calibri"/>
                          <a:cs typeface="Times New Roman"/>
                        </a:rPr>
                        <a:t>%92 (n=23)</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a:latin typeface="Times New Roman"/>
                          <a:ea typeface="Calibri"/>
                          <a:cs typeface="Times New Roman"/>
                        </a:rPr>
                        <a:t>%68 (n=17)</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a:latin typeface="Times New Roman"/>
                          <a:ea typeface="Calibri"/>
                          <a:cs typeface="Times New Roman"/>
                        </a:rPr>
                        <a:t>0,074</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037">
                <a:tc>
                  <a:txBody>
                    <a:bodyPr/>
                    <a:lstStyle/>
                    <a:p>
                      <a:pPr>
                        <a:lnSpc>
                          <a:spcPct val="115000"/>
                        </a:lnSpc>
                        <a:spcAft>
                          <a:spcPts val="0"/>
                        </a:spcAft>
                      </a:pPr>
                      <a:r>
                        <a:rPr lang="tr-TR" sz="1800">
                          <a:latin typeface="Times New Roman"/>
                          <a:ea typeface="Calibri"/>
                          <a:cs typeface="Times New Roman"/>
                        </a:rPr>
                        <a:t>Tıp fakültesinde okumak sizi maddi açıdan zorluyor mu?</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a:latin typeface="Times New Roman"/>
                          <a:ea typeface="Calibri"/>
                          <a:cs typeface="Times New Roman"/>
                        </a:rPr>
                        <a:t>%24 (n=6)</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a:latin typeface="Times New Roman"/>
                          <a:ea typeface="Calibri"/>
                          <a:cs typeface="Times New Roman"/>
                        </a:rPr>
                        <a:t>%48 (n=12)</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a:latin typeface="Times New Roman"/>
                          <a:ea typeface="Calibri"/>
                          <a:cs typeface="Times New Roman"/>
                        </a:rPr>
                        <a:t>0,140</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4071">
                <a:tc>
                  <a:txBody>
                    <a:bodyPr/>
                    <a:lstStyle/>
                    <a:p>
                      <a:pPr>
                        <a:lnSpc>
                          <a:spcPct val="115000"/>
                        </a:lnSpc>
                        <a:spcAft>
                          <a:spcPts val="0"/>
                        </a:spcAft>
                      </a:pPr>
                      <a:r>
                        <a:rPr lang="tr-TR" sz="1800" dirty="0">
                          <a:latin typeface="Times New Roman"/>
                          <a:ea typeface="Calibri"/>
                          <a:cs typeface="Times New Roman"/>
                        </a:rPr>
                        <a:t>Genel olarak tıp fakültesindeki derslerin zorluğundan yakınılıyor. Siz de bu görüşe katılıyor musunuz?</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a:latin typeface="Times New Roman"/>
                          <a:ea typeface="Calibri"/>
                          <a:cs typeface="Times New Roman"/>
                        </a:rPr>
                        <a:t>%72 (n=18)</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a:latin typeface="Times New Roman"/>
                          <a:ea typeface="Calibri"/>
                          <a:cs typeface="Times New Roman"/>
                        </a:rPr>
                        <a:t>%40 (n=10)</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b="1">
                          <a:latin typeface="Times New Roman"/>
                          <a:ea typeface="Calibri"/>
                          <a:cs typeface="Times New Roman"/>
                        </a:rPr>
                        <a:t>0,045 </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4593">
                <a:tc>
                  <a:txBody>
                    <a:bodyPr/>
                    <a:lstStyle/>
                    <a:p>
                      <a:pPr>
                        <a:lnSpc>
                          <a:spcPct val="115000"/>
                        </a:lnSpc>
                        <a:spcAft>
                          <a:spcPts val="0"/>
                        </a:spcAft>
                      </a:pPr>
                      <a:r>
                        <a:rPr lang="tr-TR" sz="1800" dirty="0">
                          <a:latin typeface="Times New Roman"/>
                          <a:ea typeface="Calibri"/>
                          <a:cs typeface="Times New Roman"/>
                        </a:rPr>
                        <a:t>Tıp fakültesinde okumak sosyal hayatınıza kısıtlamalar getiriyor mu?</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a:latin typeface="Times New Roman"/>
                          <a:ea typeface="Calibri"/>
                          <a:cs typeface="Times New Roman"/>
                        </a:rPr>
                        <a:t>%80 (n=20)</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a:latin typeface="Times New Roman"/>
                          <a:ea typeface="Calibri"/>
                          <a:cs typeface="Times New Roman"/>
                        </a:rPr>
                        <a:t>%52 (n=13)</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a:latin typeface="Times New Roman"/>
                          <a:ea typeface="Calibri"/>
                          <a:cs typeface="Times New Roman"/>
                        </a:rPr>
                        <a:t>0,072</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4593">
                <a:tc>
                  <a:txBody>
                    <a:bodyPr/>
                    <a:lstStyle/>
                    <a:p>
                      <a:pPr>
                        <a:lnSpc>
                          <a:spcPct val="115000"/>
                        </a:lnSpc>
                        <a:spcAft>
                          <a:spcPts val="0"/>
                        </a:spcAft>
                      </a:pPr>
                      <a:r>
                        <a:rPr lang="tr-TR" sz="1800" dirty="0">
                          <a:latin typeface="Times New Roman"/>
                          <a:ea typeface="Calibri"/>
                          <a:cs typeface="Times New Roman"/>
                        </a:rPr>
                        <a:t>İleriki hayatınızda akademisyen olmak gibi bir düşünceniz var mı?</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a:latin typeface="Times New Roman"/>
                          <a:ea typeface="Calibri"/>
                          <a:cs typeface="Times New Roman"/>
                        </a:rPr>
                        <a:t>%68 (n=17)</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a:latin typeface="Times New Roman"/>
                          <a:ea typeface="Calibri"/>
                          <a:cs typeface="Times New Roman"/>
                        </a:rPr>
                        <a:t>%68 (n=17)</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a:latin typeface="Times New Roman"/>
                          <a:ea typeface="Calibri"/>
                          <a:cs typeface="Times New Roman"/>
                        </a:rPr>
                        <a:t>1,000</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4071">
                <a:tc>
                  <a:txBody>
                    <a:bodyPr/>
                    <a:lstStyle/>
                    <a:p>
                      <a:pPr>
                        <a:lnSpc>
                          <a:spcPct val="115000"/>
                        </a:lnSpc>
                        <a:spcAft>
                          <a:spcPts val="0"/>
                        </a:spcAft>
                      </a:pPr>
                      <a:r>
                        <a:rPr lang="tr-TR" sz="1800" dirty="0">
                          <a:latin typeface="Times New Roman"/>
                          <a:ea typeface="Calibri"/>
                          <a:cs typeface="Times New Roman"/>
                        </a:rPr>
                        <a:t>Pratik derslerin teorik derslerden daha faydalı olduğunu düşünüyor musunuz?</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a:latin typeface="Times New Roman"/>
                          <a:ea typeface="Calibri"/>
                          <a:cs typeface="Times New Roman"/>
                        </a:rPr>
                        <a:t>%88 (n=22)</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a:latin typeface="Times New Roman"/>
                          <a:ea typeface="Calibri"/>
                          <a:cs typeface="Times New Roman"/>
                        </a:rPr>
                        <a:t>%76 (n=19)</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a:latin typeface="Times New Roman"/>
                          <a:ea typeface="Calibri"/>
                          <a:cs typeface="Times New Roman"/>
                        </a:rPr>
                        <a:t>0,463</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037">
                <a:tc>
                  <a:txBody>
                    <a:bodyPr/>
                    <a:lstStyle/>
                    <a:p>
                      <a:pPr>
                        <a:lnSpc>
                          <a:spcPct val="115000"/>
                        </a:lnSpc>
                        <a:spcAft>
                          <a:spcPts val="0"/>
                        </a:spcAft>
                      </a:pPr>
                      <a:r>
                        <a:rPr lang="tr-TR" sz="1800" dirty="0">
                          <a:latin typeface="Times New Roman"/>
                          <a:ea typeface="Calibri"/>
                          <a:cs typeface="Times New Roman"/>
                        </a:rPr>
                        <a:t>Tıp fakültesinde okuduğunuz için mutlu musunuz?</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dirty="0">
                          <a:latin typeface="Times New Roman"/>
                          <a:ea typeface="Calibri"/>
                          <a:cs typeface="Times New Roman"/>
                        </a:rPr>
                        <a:t>%96 (n=24)</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a:latin typeface="Times New Roman"/>
                          <a:ea typeface="Calibri"/>
                          <a:cs typeface="Times New Roman"/>
                        </a:rPr>
                        <a:t>%64 (n=16)</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b="1">
                          <a:latin typeface="Times New Roman"/>
                          <a:ea typeface="Calibri"/>
                          <a:cs typeface="Times New Roman"/>
                        </a:rPr>
                        <a:t>0,011 </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4071">
                <a:tc>
                  <a:txBody>
                    <a:bodyPr/>
                    <a:lstStyle/>
                    <a:p>
                      <a:pPr>
                        <a:lnSpc>
                          <a:spcPct val="115000"/>
                        </a:lnSpc>
                        <a:spcAft>
                          <a:spcPts val="0"/>
                        </a:spcAft>
                      </a:pPr>
                      <a:r>
                        <a:rPr lang="tr-TR" sz="1800">
                          <a:latin typeface="Times New Roman"/>
                          <a:ea typeface="Calibri"/>
                          <a:cs typeface="Times New Roman"/>
                        </a:rPr>
                        <a:t>Tekrar tercih yapma şansınız olsaydı yine tıp fakültesini tercih eder miydiniz?</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dirty="0">
                          <a:latin typeface="Times New Roman"/>
                          <a:ea typeface="Calibri"/>
                          <a:cs typeface="Times New Roman"/>
                        </a:rPr>
                        <a:t>%96 (n =24)</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dirty="0">
                          <a:latin typeface="Times New Roman"/>
                          <a:ea typeface="Calibri"/>
                          <a:cs typeface="Times New Roman"/>
                        </a:rPr>
                        <a:t>%64 (n=16)</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b="1">
                          <a:latin typeface="Times New Roman"/>
                          <a:ea typeface="Calibri"/>
                          <a:cs typeface="Times New Roman"/>
                        </a:rPr>
                        <a:t>0,011 </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2037">
                <a:tc>
                  <a:txBody>
                    <a:bodyPr/>
                    <a:lstStyle/>
                    <a:p>
                      <a:pPr>
                        <a:lnSpc>
                          <a:spcPct val="115000"/>
                        </a:lnSpc>
                        <a:spcAft>
                          <a:spcPts val="0"/>
                        </a:spcAft>
                      </a:pPr>
                      <a:r>
                        <a:rPr lang="tr-TR" sz="1800" dirty="0">
                          <a:latin typeface="Times New Roman"/>
                          <a:ea typeface="Calibri"/>
                          <a:cs typeface="Times New Roman"/>
                        </a:rPr>
                        <a:t>Size göre TUS gerekli bir sınav mı?</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dirty="0">
                          <a:latin typeface="Times New Roman"/>
                          <a:ea typeface="Calibri"/>
                          <a:cs typeface="Times New Roman"/>
                        </a:rPr>
                        <a:t>%84 (n=21)</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dirty="0">
                          <a:latin typeface="Times New Roman"/>
                          <a:ea typeface="Calibri"/>
                          <a:cs typeface="Times New Roman"/>
                        </a:rPr>
                        <a:t>%64 (n=16)</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dirty="0">
                          <a:latin typeface="Times New Roman"/>
                          <a:ea typeface="Calibri"/>
                          <a:cs typeface="Times New Roman"/>
                        </a:rPr>
                        <a:t>0,196</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1" name="40 Tablo"/>
          <p:cNvGraphicFramePr>
            <a:graphicFrameLocks noGrp="1"/>
          </p:cNvGraphicFramePr>
          <p:nvPr>
            <p:extLst>
              <p:ext uri="{D42A27DB-BD31-4B8C-83A1-F6EECF244321}">
                <p14:modId xmlns:p14="http://schemas.microsoft.com/office/powerpoint/2010/main" val="3975591446"/>
              </p:ext>
            </p:extLst>
          </p:nvPr>
        </p:nvGraphicFramePr>
        <p:xfrm>
          <a:off x="1671561" y="19355716"/>
          <a:ext cx="10501386" cy="8160318"/>
        </p:xfrm>
        <a:graphic>
          <a:graphicData uri="http://schemas.openxmlformats.org/drawingml/2006/table">
            <a:tbl>
              <a:tblPr bandRow="1"/>
              <a:tblGrid>
                <a:gridCol w="6553805"/>
                <a:gridCol w="1540678"/>
                <a:gridCol w="1527748"/>
                <a:gridCol w="879155"/>
              </a:tblGrid>
              <a:tr h="361250">
                <a:tc rowSpan="2">
                  <a:txBody>
                    <a:bodyPr/>
                    <a:lstStyle/>
                    <a:p>
                      <a:pPr algn="ctr">
                        <a:lnSpc>
                          <a:spcPct val="115000"/>
                        </a:lnSpc>
                        <a:spcAft>
                          <a:spcPts val="0"/>
                        </a:spcAft>
                      </a:pPr>
                      <a:r>
                        <a:rPr lang="tr-TR" sz="2200" b="1" i="1" dirty="0">
                          <a:latin typeface="Times New Roman"/>
                          <a:ea typeface="Calibri"/>
                          <a:cs typeface="Times New Roman"/>
                        </a:rPr>
                        <a:t>SORU</a:t>
                      </a:r>
                      <a:endParaRPr lang="tr-TR" sz="2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tr-TR" sz="2200" b="1" i="1" dirty="0">
                          <a:latin typeface="Times New Roman"/>
                          <a:ea typeface="Calibri"/>
                          <a:cs typeface="Times New Roman"/>
                        </a:rPr>
                        <a:t>EVET DİYENLER</a:t>
                      </a:r>
                      <a:endParaRPr lang="tr-TR" sz="2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361250">
                <a:tc vMerge="1">
                  <a:txBody>
                    <a:bodyPr/>
                    <a:lstStyle/>
                    <a:p>
                      <a:endParaRPr lang="tr-TR"/>
                    </a:p>
                  </a:txBody>
                  <a:tcPr/>
                </a:tc>
                <a:tc>
                  <a:txBody>
                    <a:bodyPr/>
                    <a:lstStyle/>
                    <a:p>
                      <a:pPr>
                        <a:lnSpc>
                          <a:spcPct val="115000"/>
                        </a:lnSpc>
                        <a:spcAft>
                          <a:spcPts val="0"/>
                        </a:spcAft>
                      </a:pPr>
                      <a:r>
                        <a:rPr lang="tr-TR" sz="2200" b="1" i="1" dirty="0">
                          <a:latin typeface="Times New Roman"/>
                          <a:ea typeface="Calibri"/>
                          <a:cs typeface="Times New Roman"/>
                        </a:rPr>
                        <a:t>2.sınıf</a:t>
                      </a:r>
                      <a:endParaRPr lang="tr-TR" sz="2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200" b="1" i="1">
                          <a:latin typeface="Times New Roman"/>
                          <a:ea typeface="Calibri"/>
                          <a:cs typeface="Times New Roman"/>
                        </a:rPr>
                        <a:t>6.sınıf</a:t>
                      </a:r>
                      <a:endParaRPr lang="tr-TR" sz="2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2200" b="1" i="1">
                          <a:latin typeface="Times New Roman"/>
                          <a:ea typeface="Calibri"/>
                          <a:cs typeface="Times New Roman"/>
                        </a:rPr>
                        <a:t>P</a:t>
                      </a:r>
                      <a:endParaRPr lang="tr-TR" sz="2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0593">
                <a:tc>
                  <a:txBody>
                    <a:bodyPr/>
                    <a:lstStyle/>
                    <a:p>
                      <a:pPr>
                        <a:lnSpc>
                          <a:spcPct val="115000"/>
                        </a:lnSpc>
                        <a:spcAft>
                          <a:spcPts val="0"/>
                        </a:spcAft>
                      </a:pPr>
                      <a:r>
                        <a:rPr lang="tr-TR" sz="1800" dirty="0">
                          <a:latin typeface="Times New Roman"/>
                          <a:ea typeface="Calibri"/>
                          <a:cs typeface="Times New Roman"/>
                        </a:rPr>
                        <a:t>Tıp fakültesini tercih etmenizde ailenizin ve çevrenizin etkisi oldu mu?</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dirty="0">
                          <a:latin typeface="Times New Roman"/>
                          <a:ea typeface="Calibri"/>
                          <a:cs typeface="Times New Roman"/>
                        </a:rPr>
                        <a:t>%64 (n=16)</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a:latin typeface="Times New Roman"/>
                          <a:ea typeface="Calibri"/>
                          <a:cs typeface="Times New Roman"/>
                        </a:rPr>
                        <a:t>%76 (n=19)</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a:latin typeface="Times New Roman"/>
                          <a:ea typeface="Calibri"/>
                          <a:cs typeface="Times New Roman"/>
                        </a:rPr>
                        <a:t>0,463</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0593">
                <a:tc>
                  <a:txBody>
                    <a:bodyPr/>
                    <a:lstStyle/>
                    <a:p>
                      <a:pPr>
                        <a:lnSpc>
                          <a:spcPct val="115000"/>
                        </a:lnSpc>
                        <a:spcAft>
                          <a:spcPts val="1000"/>
                        </a:spcAft>
                      </a:pPr>
                      <a:r>
                        <a:rPr lang="tr-TR" sz="1800" dirty="0">
                          <a:latin typeface="Times New Roman"/>
                          <a:ea typeface="Calibri"/>
                          <a:cs typeface="Times New Roman"/>
                        </a:rPr>
                        <a:t>Hekimlik mesleğinin hala kutsal bir meslek olduğuna inanıyor musunuz?</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a:latin typeface="Times New Roman"/>
                          <a:ea typeface="Calibri"/>
                          <a:cs typeface="Times New Roman"/>
                        </a:rPr>
                        <a:t>%80 (n=20)</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a:latin typeface="Times New Roman"/>
                          <a:ea typeface="Calibri"/>
                          <a:cs typeface="Times New Roman"/>
                        </a:rPr>
                        <a:t>%80 (n=20)</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a:latin typeface="Times New Roman"/>
                          <a:ea typeface="Calibri"/>
                          <a:cs typeface="Times New Roman"/>
                        </a:rPr>
                        <a:t>1,000</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0593">
                <a:tc>
                  <a:txBody>
                    <a:bodyPr/>
                    <a:lstStyle/>
                    <a:p>
                      <a:pPr>
                        <a:lnSpc>
                          <a:spcPct val="115000"/>
                        </a:lnSpc>
                        <a:spcAft>
                          <a:spcPts val="0"/>
                        </a:spcAft>
                      </a:pPr>
                      <a:r>
                        <a:rPr lang="tr-TR" sz="1800" dirty="0">
                          <a:latin typeface="Times New Roman"/>
                          <a:ea typeface="Calibri"/>
                          <a:cs typeface="Times New Roman"/>
                        </a:rPr>
                        <a:t>Fakültemizin tıp eğitiminin yeterli olduğunu düşünüyor musunuz?</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dirty="0">
                          <a:latin typeface="Times New Roman"/>
                          <a:ea typeface="Calibri"/>
                          <a:cs typeface="Times New Roman"/>
                        </a:rPr>
                        <a:t>%24 (n=6)</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dirty="0">
                          <a:latin typeface="Times New Roman"/>
                          <a:ea typeface="Calibri"/>
                          <a:cs typeface="Times New Roman"/>
                        </a:rPr>
                        <a:t>%48 (n=12)</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a:latin typeface="Times New Roman"/>
                          <a:ea typeface="Calibri"/>
                          <a:cs typeface="Times New Roman"/>
                        </a:rPr>
                        <a:t>0,140</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0593">
                <a:tc>
                  <a:txBody>
                    <a:bodyPr/>
                    <a:lstStyle/>
                    <a:p>
                      <a:pPr>
                        <a:lnSpc>
                          <a:spcPct val="115000"/>
                        </a:lnSpc>
                        <a:spcAft>
                          <a:spcPts val="0"/>
                        </a:spcAft>
                      </a:pPr>
                      <a:r>
                        <a:rPr lang="tr-TR" sz="1800" dirty="0">
                          <a:latin typeface="Times New Roman"/>
                          <a:ea typeface="Calibri"/>
                          <a:cs typeface="Times New Roman"/>
                        </a:rPr>
                        <a:t>Tıp fakültesini kazandıktan sonra çevrenizin size olan saygınlığı arttı mı?</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dirty="0">
                          <a:latin typeface="Times New Roman"/>
                          <a:ea typeface="Calibri"/>
                          <a:cs typeface="Times New Roman"/>
                        </a:rPr>
                        <a:t>%88 (n=22)</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dirty="0">
                          <a:latin typeface="Times New Roman"/>
                          <a:ea typeface="Calibri"/>
                          <a:cs typeface="Times New Roman"/>
                        </a:rPr>
                        <a:t>%72 (n=18)</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dirty="0">
                          <a:latin typeface="Times New Roman"/>
                          <a:ea typeface="Calibri"/>
                          <a:cs typeface="Times New Roman"/>
                        </a:rPr>
                        <a:t>0,289</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0593">
                <a:tc>
                  <a:txBody>
                    <a:bodyPr/>
                    <a:lstStyle/>
                    <a:p>
                      <a:pPr>
                        <a:lnSpc>
                          <a:spcPct val="115000"/>
                        </a:lnSpc>
                        <a:spcAft>
                          <a:spcPts val="0"/>
                        </a:spcAft>
                      </a:pPr>
                      <a:r>
                        <a:rPr lang="tr-TR" sz="1800">
                          <a:latin typeface="Times New Roman"/>
                          <a:ea typeface="Calibri"/>
                          <a:cs typeface="Times New Roman"/>
                        </a:rPr>
                        <a:t>Tıp fakültesinde okumak sizi maddi açıdan zorluyor mu?</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dirty="0">
                          <a:latin typeface="Times New Roman"/>
                          <a:ea typeface="Calibri"/>
                          <a:cs typeface="Times New Roman"/>
                        </a:rPr>
                        <a:t>%28 (n=7)</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dirty="0">
                          <a:latin typeface="Times New Roman"/>
                          <a:ea typeface="Calibri"/>
                          <a:cs typeface="Times New Roman"/>
                        </a:rPr>
                        <a:t>%44 (n=11)</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a:latin typeface="Times New Roman"/>
                          <a:ea typeface="Calibri"/>
                          <a:cs typeface="Times New Roman"/>
                        </a:rPr>
                        <a:t>0,377</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0593">
                <a:tc>
                  <a:txBody>
                    <a:bodyPr/>
                    <a:lstStyle/>
                    <a:p>
                      <a:pPr>
                        <a:lnSpc>
                          <a:spcPct val="115000"/>
                        </a:lnSpc>
                        <a:spcAft>
                          <a:spcPts val="0"/>
                        </a:spcAft>
                      </a:pPr>
                      <a:r>
                        <a:rPr lang="tr-TR" sz="1800">
                          <a:latin typeface="Times New Roman"/>
                          <a:ea typeface="Calibri"/>
                          <a:cs typeface="Times New Roman"/>
                        </a:rPr>
                        <a:t>Genel olarak tıp fakültesindeki derslerin zorluğundan yakınılıyor. Siz de bu görüşe katılıyor musunuz?</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a:latin typeface="Times New Roman"/>
                          <a:ea typeface="Calibri"/>
                          <a:cs typeface="Times New Roman"/>
                        </a:rPr>
                        <a:t>%56 (n=14)</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dirty="0">
                          <a:latin typeface="Times New Roman"/>
                          <a:ea typeface="Calibri"/>
                          <a:cs typeface="Times New Roman"/>
                        </a:rPr>
                        <a:t>%56 (n=14)</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a:latin typeface="Times New Roman"/>
                          <a:ea typeface="Calibri"/>
                          <a:cs typeface="Times New Roman"/>
                        </a:rPr>
                        <a:t>1,000</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0593">
                <a:tc>
                  <a:txBody>
                    <a:bodyPr/>
                    <a:lstStyle/>
                    <a:p>
                      <a:pPr>
                        <a:lnSpc>
                          <a:spcPct val="115000"/>
                        </a:lnSpc>
                        <a:spcAft>
                          <a:spcPts val="0"/>
                        </a:spcAft>
                      </a:pPr>
                      <a:r>
                        <a:rPr lang="tr-TR" sz="1800">
                          <a:latin typeface="Times New Roman"/>
                          <a:ea typeface="Calibri"/>
                          <a:cs typeface="Times New Roman"/>
                        </a:rPr>
                        <a:t>Tıp fakültesinde okumak sosyal hayatınıza kısıtlamalar getiriyor mu?</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a:latin typeface="Times New Roman"/>
                          <a:ea typeface="Calibri"/>
                          <a:cs typeface="Times New Roman"/>
                        </a:rPr>
                        <a:t>%68 (n=17)</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dirty="0">
                          <a:latin typeface="Times New Roman"/>
                          <a:ea typeface="Calibri"/>
                          <a:cs typeface="Times New Roman"/>
                        </a:rPr>
                        <a:t>%64 (n=16)</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dirty="0">
                          <a:latin typeface="Times New Roman"/>
                          <a:ea typeface="Calibri"/>
                          <a:cs typeface="Times New Roman"/>
                        </a:rPr>
                        <a:t>1,000</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0593">
                <a:tc>
                  <a:txBody>
                    <a:bodyPr/>
                    <a:lstStyle/>
                    <a:p>
                      <a:pPr>
                        <a:lnSpc>
                          <a:spcPct val="115000"/>
                        </a:lnSpc>
                        <a:spcAft>
                          <a:spcPts val="0"/>
                        </a:spcAft>
                      </a:pPr>
                      <a:r>
                        <a:rPr lang="tr-TR" sz="1800">
                          <a:latin typeface="Times New Roman"/>
                          <a:ea typeface="Calibri"/>
                          <a:cs typeface="Times New Roman"/>
                        </a:rPr>
                        <a:t>İleriki hayatınızda akademisyen olmak gibi bir düşünceniz var mı?</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a:latin typeface="Times New Roman"/>
                          <a:ea typeface="Calibri"/>
                          <a:cs typeface="Times New Roman"/>
                        </a:rPr>
                        <a:t>%60 (n=15)</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dirty="0">
                          <a:latin typeface="Times New Roman"/>
                          <a:ea typeface="Calibri"/>
                          <a:cs typeface="Times New Roman"/>
                        </a:rPr>
                        <a:t>%76 (n=19)</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dirty="0">
                          <a:latin typeface="Times New Roman"/>
                          <a:ea typeface="Calibri"/>
                          <a:cs typeface="Times New Roman"/>
                        </a:rPr>
                        <a:t>0,364</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0593">
                <a:tc>
                  <a:txBody>
                    <a:bodyPr/>
                    <a:lstStyle/>
                    <a:p>
                      <a:pPr>
                        <a:lnSpc>
                          <a:spcPct val="115000"/>
                        </a:lnSpc>
                        <a:spcAft>
                          <a:spcPts val="0"/>
                        </a:spcAft>
                      </a:pPr>
                      <a:r>
                        <a:rPr lang="tr-TR" sz="1800">
                          <a:latin typeface="Times New Roman"/>
                          <a:ea typeface="Calibri"/>
                          <a:cs typeface="Times New Roman"/>
                        </a:rPr>
                        <a:t>Pratik derslerin teorik derslerden daha faydalı olduğunu düşünüyor musunuz?</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a:latin typeface="Times New Roman"/>
                          <a:ea typeface="Calibri"/>
                          <a:cs typeface="Times New Roman"/>
                        </a:rPr>
                        <a:t>%68 (n=17)</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dirty="0">
                          <a:latin typeface="Times New Roman"/>
                          <a:ea typeface="Calibri"/>
                          <a:cs typeface="Times New Roman"/>
                        </a:rPr>
                        <a:t>%96 (n=24)</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b="1" dirty="0">
                          <a:latin typeface="Times New Roman"/>
                          <a:ea typeface="Calibri"/>
                          <a:cs typeface="Times New Roman"/>
                        </a:rPr>
                        <a:t>0,023 </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0593">
                <a:tc>
                  <a:txBody>
                    <a:bodyPr/>
                    <a:lstStyle/>
                    <a:p>
                      <a:pPr>
                        <a:lnSpc>
                          <a:spcPct val="115000"/>
                        </a:lnSpc>
                        <a:spcAft>
                          <a:spcPts val="0"/>
                        </a:spcAft>
                      </a:pPr>
                      <a:r>
                        <a:rPr lang="tr-TR" sz="1800" dirty="0">
                          <a:latin typeface="Times New Roman"/>
                          <a:ea typeface="Calibri"/>
                          <a:cs typeface="Times New Roman"/>
                        </a:rPr>
                        <a:t>Tıp fakültesinde okuduğunuz için mutlu musunuz?</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a:latin typeface="Times New Roman"/>
                          <a:ea typeface="Calibri"/>
                          <a:cs typeface="Times New Roman"/>
                        </a:rPr>
                        <a:t>%84 (n=21)</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a:latin typeface="Times New Roman"/>
                          <a:ea typeface="Calibri"/>
                          <a:cs typeface="Times New Roman"/>
                        </a:rPr>
                        <a:t>%76 (n=19)</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dirty="0">
                          <a:latin typeface="Times New Roman"/>
                          <a:ea typeface="Calibri"/>
                          <a:cs typeface="Times New Roman"/>
                        </a:rPr>
                        <a:t>0,725</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0593">
                <a:tc>
                  <a:txBody>
                    <a:bodyPr/>
                    <a:lstStyle/>
                    <a:p>
                      <a:pPr>
                        <a:lnSpc>
                          <a:spcPct val="115000"/>
                        </a:lnSpc>
                        <a:spcAft>
                          <a:spcPts val="0"/>
                        </a:spcAft>
                      </a:pPr>
                      <a:r>
                        <a:rPr lang="tr-TR" sz="1800" dirty="0">
                          <a:latin typeface="Times New Roman"/>
                          <a:ea typeface="Calibri"/>
                          <a:cs typeface="Times New Roman"/>
                        </a:rPr>
                        <a:t>Tekrar tercih yapma şansınız olsaydı yine tıp fakültesini tercih eder miydiniz?</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a:latin typeface="Times New Roman"/>
                          <a:ea typeface="Calibri"/>
                          <a:cs typeface="Times New Roman"/>
                        </a:rPr>
                        <a:t>%84 (n=21)</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a:latin typeface="Times New Roman"/>
                          <a:ea typeface="Calibri"/>
                          <a:cs typeface="Times New Roman"/>
                        </a:rPr>
                        <a:t>%76 (n=19)</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dirty="0">
                          <a:latin typeface="Times New Roman"/>
                          <a:ea typeface="Calibri"/>
                          <a:cs typeface="Times New Roman"/>
                        </a:rPr>
                        <a:t>0,725</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0593">
                <a:tc>
                  <a:txBody>
                    <a:bodyPr/>
                    <a:lstStyle/>
                    <a:p>
                      <a:pPr>
                        <a:lnSpc>
                          <a:spcPct val="115000"/>
                        </a:lnSpc>
                        <a:spcAft>
                          <a:spcPts val="0"/>
                        </a:spcAft>
                      </a:pPr>
                      <a:r>
                        <a:rPr lang="tr-TR" sz="1800" dirty="0">
                          <a:latin typeface="Times New Roman"/>
                          <a:ea typeface="Calibri"/>
                          <a:cs typeface="Times New Roman"/>
                        </a:rPr>
                        <a:t>Size göre TUS gerekli bir sınav mı?</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a:latin typeface="Times New Roman"/>
                          <a:ea typeface="Calibri"/>
                          <a:cs typeface="Times New Roman"/>
                        </a:rPr>
                        <a:t>%80 (n=20)</a:t>
                      </a:r>
                      <a:endParaRPr lang="tr-TR"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dirty="0">
                          <a:latin typeface="Times New Roman"/>
                          <a:ea typeface="Calibri"/>
                          <a:cs typeface="Times New Roman"/>
                        </a:rPr>
                        <a:t>%68 (n=17)</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800" dirty="0">
                          <a:latin typeface="Times New Roman"/>
                          <a:ea typeface="Calibri"/>
                          <a:cs typeface="Times New Roman"/>
                        </a:rPr>
                        <a:t>0,520</a:t>
                      </a:r>
                      <a:endParaRPr lang="tr-TR"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31" name="Picture 7" descr="C:\Users\Veysel\Desktop\Untitled-2.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2711197" y="29489493"/>
            <a:ext cx="11963400" cy="2286000"/>
          </a:xfrm>
          <a:prstGeom prst="rect">
            <a:avLst/>
          </a:prstGeom>
          <a:noFill/>
        </p:spPr>
      </p:pic>
      <p:pic>
        <p:nvPicPr>
          <p:cNvPr id="1030" name="Picture 6" descr="C:\Users\Veysel\Desktop\Untitled-2.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66737" y="29489493"/>
            <a:ext cx="11963400" cy="2286000"/>
          </a:xfrm>
          <a:prstGeom prst="rect">
            <a:avLst/>
          </a:prstGeom>
          <a:noFill/>
        </p:spPr>
      </p:pic>
      <p:pic>
        <p:nvPicPr>
          <p:cNvPr id="54" name="Picture 7" descr="C:\Users\Veysel\Desktop\Untitled-2.jpg"/>
          <p:cNvPicPr>
            <a:picLocks noChangeAspect="1" noChangeArrowheads="1"/>
          </p:cNvPicPr>
          <p:nvPr/>
        </p:nvPicPr>
        <p:blipFill>
          <a:blip r:embed="rId2" cstate="print">
            <a:clrChange>
              <a:clrFrom>
                <a:srgbClr val="FFFFFF"/>
              </a:clrFrom>
              <a:clrTo>
                <a:srgbClr val="FFFFFF">
                  <a:alpha val="0"/>
                </a:srgbClr>
              </a:clrTo>
            </a:clrChange>
          </a:blip>
          <a:srcRect l="13137" t="84376" r="85072" b="6249"/>
          <a:stretch>
            <a:fillRect/>
          </a:stretch>
        </p:blipFill>
        <p:spPr bwMode="auto">
          <a:xfrm>
            <a:off x="12958765" y="30346749"/>
            <a:ext cx="214314" cy="214314"/>
          </a:xfrm>
          <a:prstGeom prst="rect">
            <a:avLst/>
          </a:prstGeom>
          <a:noFill/>
        </p:spPr>
      </p:pic>
      <p:pic>
        <p:nvPicPr>
          <p:cNvPr id="55" name="Picture 7" descr="C:\Users\Veysel\Desktop\Untitled-2.jpg"/>
          <p:cNvPicPr>
            <a:picLocks noChangeAspect="1" noChangeArrowheads="1"/>
          </p:cNvPicPr>
          <p:nvPr/>
        </p:nvPicPr>
        <p:blipFill>
          <a:blip r:embed="rId2" cstate="print">
            <a:clrChange>
              <a:clrFrom>
                <a:srgbClr val="FFFFFF"/>
              </a:clrFrom>
              <a:clrTo>
                <a:srgbClr val="FFFFFF">
                  <a:alpha val="0"/>
                </a:srgbClr>
              </a:clrTo>
            </a:clrChange>
          </a:blip>
          <a:srcRect l="13137" t="84376" r="85072" b="6249"/>
          <a:stretch>
            <a:fillRect/>
          </a:stretch>
        </p:blipFill>
        <p:spPr bwMode="auto">
          <a:xfrm>
            <a:off x="12887327" y="30418187"/>
            <a:ext cx="214314" cy="214314"/>
          </a:xfrm>
          <a:prstGeom prst="rect">
            <a:avLst/>
          </a:prstGeom>
          <a:noFill/>
        </p:spPr>
      </p:pic>
      <p:sp>
        <p:nvSpPr>
          <p:cNvPr id="56" name="55 Dikdörtgen"/>
          <p:cNvSpPr/>
          <p:nvPr/>
        </p:nvSpPr>
        <p:spPr>
          <a:xfrm>
            <a:off x="13887460" y="18702355"/>
            <a:ext cx="11072889" cy="461665"/>
          </a:xfrm>
          <a:prstGeom prst="rect">
            <a:avLst/>
          </a:prstGeom>
        </p:spPr>
        <p:txBody>
          <a:bodyPr wrap="square" anchor="t">
            <a:spAutoFit/>
          </a:bodyPr>
          <a:lstStyle/>
          <a:p>
            <a:r>
              <a:rPr lang="tr-TR" sz="2400" b="1" dirty="0">
                <a:latin typeface="Times New Roman" pitchFamily="18" charset="0"/>
                <a:ea typeface="Calibri" pitchFamily="34" charset="0"/>
                <a:cs typeface="Times New Roman" pitchFamily="18" charset="0"/>
              </a:rPr>
              <a:t>Tablo2: </a:t>
            </a:r>
            <a:r>
              <a:rPr lang="tr-TR" sz="2400" dirty="0">
                <a:latin typeface="Times New Roman" pitchFamily="18" charset="0"/>
                <a:ea typeface="Calibri" pitchFamily="34" charset="0"/>
                <a:cs typeface="Times New Roman" pitchFamily="18" charset="0"/>
              </a:rPr>
              <a:t>Sorulara evet cevabı veren öğrencilerin cinsiyete göre dağılımı</a:t>
            </a:r>
          </a:p>
        </p:txBody>
      </p:sp>
      <p:sp>
        <p:nvSpPr>
          <p:cNvPr id="57" name="Rectangle 14"/>
          <p:cNvSpPr>
            <a:spLocks noChangeArrowheads="1"/>
          </p:cNvSpPr>
          <p:nvPr/>
        </p:nvSpPr>
        <p:spPr bwMode="auto">
          <a:xfrm>
            <a:off x="1600124" y="18773793"/>
            <a:ext cx="8947258" cy="461665"/>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Tablo1:</a:t>
            </a:r>
            <a:r>
              <a:rPr kumimoji="0" lang="tr-T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Sorulara evet cevabı veren </a:t>
            </a:r>
            <a:r>
              <a:rPr kumimoji="0" lang="tr-TR" sz="24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ğrencilerin sınıflara g</a:t>
            </a:r>
            <a:r>
              <a:rPr kumimoji="0" lang="tr-TR" sz="2400" b="0" i="0" u="none" strike="noStrike" cap="none" normalizeH="0" baseline="0" dirty="0" smtClean="0">
                <a:ln>
                  <a:noFill/>
                </a:ln>
                <a:solidFill>
                  <a:schemeClr val="tx1"/>
                </a:solidFill>
                <a:effectLst/>
                <a:latin typeface="Calibri"/>
                <a:ea typeface="Calibri" pitchFamily="34" charset="0"/>
                <a:cs typeface="Times New Roman" pitchFamily="18" charset="0"/>
              </a:rPr>
              <a:t>ö</a:t>
            </a:r>
            <a:r>
              <a:rPr kumimoji="0" lang="tr-T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 dağılımı</a:t>
            </a:r>
            <a:endParaRPr kumimoji="0" lang="tr-TR"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953</Words>
  <Application>Microsoft Office PowerPoint</Application>
  <PresentationFormat>Özel</PresentationFormat>
  <Paragraphs>117</Paragraphs>
  <Slides>1</Slides>
  <Notes>0</Notes>
  <HiddenSlides>0</HiddenSlides>
  <MMClips>0</MMClips>
  <ScaleCrop>false</ScaleCrop>
  <HeadingPairs>
    <vt:vector size="4" baseType="variant">
      <vt:variant>
        <vt:lpstr>Tema</vt:lpstr>
      </vt:variant>
      <vt:variant>
        <vt:i4>1</vt:i4>
      </vt:variant>
      <vt:variant>
        <vt:lpstr>Slayt Başlıkları</vt:lpstr>
      </vt:variant>
      <vt:variant>
        <vt:i4>1</vt:i4>
      </vt:variant>
    </vt:vector>
  </HeadingPairs>
  <TitlesOfParts>
    <vt:vector size="2" baseType="lpstr">
      <vt:lpstr>Ofis Teması</vt:lpstr>
      <vt:lpstr>PowerPoint Sunusu</vt:lpstr>
    </vt:vector>
  </TitlesOfParts>
  <Company>Atatürk Üniversitesi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Veysel</dc:creator>
  <cp:lastModifiedBy>User</cp:lastModifiedBy>
  <cp:revision>7</cp:revision>
  <dcterms:created xsi:type="dcterms:W3CDTF">2013-03-04T13:32:43Z</dcterms:created>
  <dcterms:modified xsi:type="dcterms:W3CDTF">2013-03-04T14:41:53Z</dcterms:modified>
</cp:coreProperties>
</file>