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5203150" cy="32404050"/>
  <p:notesSz cx="6858000" cy="9144000"/>
  <p:defaultTextStyle>
    <a:defPPr>
      <a:defRPr lang="tr-TR"/>
    </a:defPPr>
    <a:lvl1pPr marL="0" algn="l" defTabSz="3291840" rtl="0" eaLnBrk="1" latinLnBrk="0" hangingPunct="1">
      <a:defRPr sz="6500" kern="1200">
        <a:solidFill>
          <a:schemeClr val="tx1"/>
        </a:solidFill>
        <a:latin typeface="+mn-lt"/>
        <a:ea typeface="+mn-ea"/>
        <a:cs typeface="+mn-cs"/>
      </a:defRPr>
    </a:lvl1pPr>
    <a:lvl2pPr marL="1645920" algn="l" defTabSz="3291840" rtl="0" eaLnBrk="1" latinLnBrk="0" hangingPunct="1">
      <a:defRPr sz="6500" kern="1200">
        <a:solidFill>
          <a:schemeClr val="tx1"/>
        </a:solidFill>
        <a:latin typeface="+mn-lt"/>
        <a:ea typeface="+mn-ea"/>
        <a:cs typeface="+mn-cs"/>
      </a:defRPr>
    </a:lvl2pPr>
    <a:lvl3pPr marL="3291840" algn="l" defTabSz="3291840" rtl="0" eaLnBrk="1" latinLnBrk="0" hangingPunct="1">
      <a:defRPr sz="6500" kern="1200">
        <a:solidFill>
          <a:schemeClr val="tx1"/>
        </a:solidFill>
        <a:latin typeface="+mn-lt"/>
        <a:ea typeface="+mn-ea"/>
        <a:cs typeface="+mn-cs"/>
      </a:defRPr>
    </a:lvl3pPr>
    <a:lvl4pPr marL="4937760" algn="l" defTabSz="3291840" rtl="0" eaLnBrk="1" latinLnBrk="0" hangingPunct="1">
      <a:defRPr sz="6500" kern="1200">
        <a:solidFill>
          <a:schemeClr val="tx1"/>
        </a:solidFill>
        <a:latin typeface="+mn-lt"/>
        <a:ea typeface="+mn-ea"/>
        <a:cs typeface="+mn-cs"/>
      </a:defRPr>
    </a:lvl4pPr>
    <a:lvl5pPr marL="6583680" algn="l" defTabSz="3291840" rtl="0" eaLnBrk="1" latinLnBrk="0" hangingPunct="1">
      <a:defRPr sz="6500" kern="1200">
        <a:solidFill>
          <a:schemeClr val="tx1"/>
        </a:solidFill>
        <a:latin typeface="+mn-lt"/>
        <a:ea typeface="+mn-ea"/>
        <a:cs typeface="+mn-cs"/>
      </a:defRPr>
    </a:lvl5pPr>
    <a:lvl6pPr marL="8229600" algn="l" defTabSz="3291840" rtl="0" eaLnBrk="1" latinLnBrk="0" hangingPunct="1">
      <a:defRPr sz="6500" kern="1200">
        <a:solidFill>
          <a:schemeClr val="tx1"/>
        </a:solidFill>
        <a:latin typeface="+mn-lt"/>
        <a:ea typeface="+mn-ea"/>
        <a:cs typeface="+mn-cs"/>
      </a:defRPr>
    </a:lvl6pPr>
    <a:lvl7pPr marL="9875520" algn="l" defTabSz="3291840" rtl="0" eaLnBrk="1" latinLnBrk="0" hangingPunct="1">
      <a:defRPr sz="6500" kern="1200">
        <a:solidFill>
          <a:schemeClr val="tx1"/>
        </a:solidFill>
        <a:latin typeface="+mn-lt"/>
        <a:ea typeface="+mn-ea"/>
        <a:cs typeface="+mn-cs"/>
      </a:defRPr>
    </a:lvl7pPr>
    <a:lvl8pPr marL="11521440" algn="l" defTabSz="3291840" rtl="0" eaLnBrk="1" latinLnBrk="0" hangingPunct="1">
      <a:defRPr sz="6500" kern="1200">
        <a:solidFill>
          <a:schemeClr val="tx1"/>
        </a:solidFill>
        <a:latin typeface="+mn-lt"/>
        <a:ea typeface="+mn-ea"/>
        <a:cs typeface="+mn-cs"/>
      </a:defRPr>
    </a:lvl8pPr>
    <a:lvl9pPr marL="13167360" algn="l" defTabSz="3291840" rtl="0" eaLnBrk="1" latinLnBrk="0" hangingPunct="1">
      <a:defRPr sz="6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70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Orta Stil 3 - Vurgu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929F9F4-4A8F-4326-A1B4-22849713DDAB}" styleName="Koyu Stil 1 - Vurgu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D083AE6-46FA-4A59-8FB0-9F97EB10719F}" styleName="Açık Stil 3 - Vurgu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0" d="100"/>
          <a:sy n="30" d="100"/>
        </p:scale>
        <p:origin x="-696" y="360"/>
      </p:cViewPr>
      <p:guideLst>
        <p:guide orient="horz" pos="10206"/>
        <p:guide pos="793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1890236" y="10066261"/>
            <a:ext cx="21422678" cy="6945868"/>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3780473" y="18362295"/>
            <a:ext cx="17642205" cy="8281035"/>
          </a:xfrm>
        </p:spPr>
        <p:txBody>
          <a:bodyPr/>
          <a:lstStyle>
            <a:lvl1pPr marL="0" indent="0" algn="ctr">
              <a:buNone/>
              <a:defRPr>
                <a:solidFill>
                  <a:schemeClr val="tx1">
                    <a:tint val="75000"/>
                  </a:schemeClr>
                </a:solidFill>
              </a:defRPr>
            </a:lvl1pPr>
            <a:lvl2pPr marL="1645920" indent="0" algn="ctr">
              <a:buNone/>
              <a:defRPr>
                <a:solidFill>
                  <a:schemeClr val="tx1">
                    <a:tint val="75000"/>
                  </a:schemeClr>
                </a:solidFill>
              </a:defRPr>
            </a:lvl2pPr>
            <a:lvl3pPr marL="3291840" indent="0" algn="ctr">
              <a:buNone/>
              <a:defRPr>
                <a:solidFill>
                  <a:schemeClr val="tx1">
                    <a:tint val="75000"/>
                  </a:schemeClr>
                </a:solidFill>
              </a:defRPr>
            </a:lvl3pPr>
            <a:lvl4pPr marL="4937760" indent="0" algn="ctr">
              <a:buNone/>
              <a:defRPr>
                <a:solidFill>
                  <a:schemeClr val="tx1">
                    <a:tint val="75000"/>
                  </a:schemeClr>
                </a:solidFill>
              </a:defRPr>
            </a:lvl4pPr>
            <a:lvl5pPr marL="6583680" indent="0" algn="ctr">
              <a:buNone/>
              <a:defRPr>
                <a:solidFill>
                  <a:schemeClr val="tx1">
                    <a:tint val="75000"/>
                  </a:schemeClr>
                </a:solidFill>
              </a:defRPr>
            </a:lvl5pPr>
            <a:lvl6pPr marL="8229600" indent="0" algn="ctr">
              <a:buNone/>
              <a:defRPr>
                <a:solidFill>
                  <a:schemeClr val="tx1">
                    <a:tint val="75000"/>
                  </a:schemeClr>
                </a:solidFill>
              </a:defRPr>
            </a:lvl6pPr>
            <a:lvl7pPr marL="9875520" indent="0" algn="ctr">
              <a:buNone/>
              <a:defRPr>
                <a:solidFill>
                  <a:schemeClr val="tx1">
                    <a:tint val="75000"/>
                  </a:schemeClr>
                </a:solidFill>
              </a:defRPr>
            </a:lvl7pPr>
            <a:lvl8pPr marL="11521440" indent="0" algn="ctr">
              <a:buNone/>
              <a:defRPr>
                <a:solidFill>
                  <a:schemeClr val="tx1">
                    <a:tint val="75000"/>
                  </a:schemeClr>
                </a:solidFill>
              </a:defRPr>
            </a:lvl8pPr>
            <a:lvl9pPr marL="1316736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06.03.2013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06.03.2013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18272284" y="1297667"/>
            <a:ext cx="5670709" cy="27648456"/>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1260157" y="1297667"/>
            <a:ext cx="16592074" cy="27648456"/>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06.03.2013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06.03.2013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1990875" y="20822605"/>
            <a:ext cx="21422678" cy="6435804"/>
          </a:xfrm>
        </p:spPr>
        <p:txBody>
          <a:bodyPr anchor="t"/>
          <a:lstStyle>
            <a:lvl1pPr algn="l">
              <a:defRPr sz="144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1990875" y="13734221"/>
            <a:ext cx="21422678" cy="7088384"/>
          </a:xfrm>
        </p:spPr>
        <p:txBody>
          <a:bodyPr anchor="b"/>
          <a:lstStyle>
            <a:lvl1pPr marL="0" indent="0">
              <a:buNone/>
              <a:defRPr sz="7200">
                <a:solidFill>
                  <a:schemeClr val="tx1">
                    <a:tint val="75000"/>
                  </a:schemeClr>
                </a:solidFill>
              </a:defRPr>
            </a:lvl1pPr>
            <a:lvl2pPr marL="1645920" indent="0">
              <a:buNone/>
              <a:defRPr sz="6500">
                <a:solidFill>
                  <a:schemeClr val="tx1">
                    <a:tint val="75000"/>
                  </a:schemeClr>
                </a:solidFill>
              </a:defRPr>
            </a:lvl2pPr>
            <a:lvl3pPr marL="3291840" indent="0">
              <a:buNone/>
              <a:defRPr sz="5800">
                <a:solidFill>
                  <a:schemeClr val="tx1">
                    <a:tint val="75000"/>
                  </a:schemeClr>
                </a:solidFill>
              </a:defRPr>
            </a:lvl3pPr>
            <a:lvl4pPr marL="4937760" indent="0">
              <a:buNone/>
              <a:defRPr sz="5000">
                <a:solidFill>
                  <a:schemeClr val="tx1">
                    <a:tint val="75000"/>
                  </a:schemeClr>
                </a:solidFill>
              </a:defRPr>
            </a:lvl4pPr>
            <a:lvl5pPr marL="6583680" indent="0">
              <a:buNone/>
              <a:defRPr sz="5000">
                <a:solidFill>
                  <a:schemeClr val="tx1">
                    <a:tint val="75000"/>
                  </a:schemeClr>
                </a:solidFill>
              </a:defRPr>
            </a:lvl5pPr>
            <a:lvl6pPr marL="8229600" indent="0">
              <a:buNone/>
              <a:defRPr sz="5000">
                <a:solidFill>
                  <a:schemeClr val="tx1">
                    <a:tint val="75000"/>
                  </a:schemeClr>
                </a:solidFill>
              </a:defRPr>
            </a:lvl6pPr>
            <a:lvl7pPr marL="9875520" indent="0">
              <a:buNone/>
              <a:defRPr sz="5000">
                <a:solidFill>
                  <a:schemeClr val="tx1">
                    <a:tint val="75000"/>
                  </a:schemeClr>
                </a:solidFill>
              </a:defRPr>
            </a:lvl7pPr>
            <a:lvl8pPr marL="11521440" indent="0">
              <a:buNone/>
              <a:defRPr sz="5000">
                <a:solidFill>
                  <a:schemeClr val="tx1">
                    <a:tint val="75000"/>
                  </a:schemeClr>
                </a:solidFill>
              </a:defRPr>
            </a:lvl8pPr>
            <a:lvl9pPr marL="13167360" indent="0">
              <a:buNone/>
              <a:defRPr sz="50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pPr/>
              <a:t>06.03.2013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1260158" y="7560947"/>
            <a:ext cx="11131391" cy="21385175"/>
          </a:xfrm>
        </p:spPr>
        <p:txBody>
          <a:bodyPr/>
          <a:lstStyle>
            <a:lvl1pPr>
              <a:defRPr sz="10100"/>
            </a:lvl1pPr>
            <a:lvl2pPr>
              <a:defRPr sz="8600"/>
            </a:lvl2pPr>
            <a:lvl3pPr>
              <a:defRPr sz="7200"/>
            </a:lvl3pPr>
            <a:lvl4pPr>
              <a:defRPr sz="6500"/>
            </a:lvl4pPr>
            <a:lvl5pPr>
              <a:defRPr sz="6500"/>
            </a:lvl5pPr>
            <a:lvl6pPr>
              <a:defRPr sz="6500"/>
            </a:lvl6pPr>
            <a:lvl7pPr>
              <a:defRPr sz="6500"/>
            </a:lvl7pPr>
            <a:lvl8pPr>
              <a:defRPr sz="6500"/>
            </a:lvl8pPr>
            <a:lvl9pPr>
              <a:defRPr sz="65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12811601" y="7560947"/>
            <a:ext cx="11131391" cy="21385175"/>
          </a:xfrm>
        </p:spPr>
        <p:txBody>
          <a:bodyPr/>
          <a:lstStyle>
            <a:lvl1pPr>
              <a:defRPr sz="10100"/>
            </a:lvl1pPr>
            <a:lvl2pPr>
              <a:defRPr sz="8600"/>
            </a:lvl2pPr>
            <a:lvl3pPr>
              <a:defRPr sz="7200"/>
            </a:lvl3pPr>
            <a:lvl4pPr>
              <a:defRPr sz="6500"/>
            </a:lvl4pPr>
            <a:lvl5pPr>
              <a:defRPr sz="6500"/>
            </a:lvl5pPr>
            <a:lvl6pPr>
              <a:defRPr sz="6500"/>
            </a:lvl6pPr>
            <a:lvl7pPr>
              <a:defRPr sz="6500"/>
            </a:lvl7pPr>
            <a:lvl8pPr>
              <a:defRPr sz="6500"/>
            </a:lvl8pPr>
            <a:lvl9pPr>
              <a:defRPr sz="65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pPr/>
              <a:t>06.03.2013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1260158" y="7253409"/>
            <a:ext cx="11135768" cy="3022875"/>
          </a:xfrm>
        </p:spPr>
        <p:txBody>
          <a:bodyPr anchor="b"/>
          <a:lstStyle>
            <a:lvl1pPr marL="0" indent="0">
              <a:buNone/>
              <a:defRPr sz="8600" b="1"/>
            </a:lvl1pPr>
            <a:lvl2pPr marL="1645920" indent="0">
              <a:buNone/>
              <a:defRPr sz="7200" b="1"/>
            </a:lvl2pPr>
            <a:lvl3pPr marL="3291840" indent="0">
              <a:buNone/>
              <a:defRPr sz="6500" b="1"/>
            </a:lvl3pPr>
            <a:lvl4pPr marL="4937760" indent="0">
              <a:buNone/>
              <a:defRPr sz="5800" b="1"/>
            </a:lvl4pPr>
            <a:lvl5pPr marL="6583680" indent="0">
              <a:buNone/>
              <a:defRPr sz="5800" b="1"/>
            </a:lvl5pPr>
            <a:lvl6pPr marL="8229600" indent="0">
              <a:buNone/>
              <a:defRPr sz="5800" b="1"/>
            </a:lvl6pPr>
            <a:lvl7pPr marL="9875520" indent="0">
              <a:buNone/>
              <a:defRPr sz="5800" b="1"/>
            </a:lvl7pPr>
            <a:lvl8pPr marL="11521440" indent="0">
              <a:buNone/>
              <a:defRPr sz="5800" b="1"/>
            </a:lvl8pPr>
            <a:lvl9pPr marL="13167360" indent="0">
              <a:buNone/>
              <a:defRPr sz="5800" b="1"/>
            </a:lvl9pPr>
          </a:lstStyle>
          <a:p>
            <a:pPr lvl="0"/>
            <a:r>
              <a:rPr lang="tr-TR" smtClean="0"/>
              <a:t>Asıl metin stillerini düzenlemek için tıklatın</a:t>
            </a:r>
          </a:p>
        </p:txBody>
      </p:sp>
      <p:sp>
        <p:nvSpPr>
          <p:cNvPr id="4" name="3 İçerik Yer Tutucusu"/>
          <p:cNvSpPr>
            <a:spLocks noGrp="1"/>
          </p:cNvSpPr>
          <p:nvPr>
            <p:ph sz="half" idx="2"/>
          </p:nvPr>
        </p:nvSpPr>
        <p:spPr>
          <a:xfrm>
            <a:off x="1260158" y="10276284"/>
            <a:ext cx="11135768" cy="18669836"/>
          </a:xfrm>
        </p:spPr>
        <p:txBody>
          <a:bodyPr/>
          <a:lstStyle>
            <a:lvl1pPr>
              <a:defRPr sz="8600"/>
            </a:lvl1pPr>
            <a:lvl2pPr>
              <a:defRPr sz="7200"/>
            </a:lvl2pPr>
            <a:lvl3pPr>
              <a:defRPr sz="6500"/>
            </a:lvl3pPr>
            <a:lvl4pPr>
              <a:defRPr sz="5800"/>
            </a:lvl4pPr>
            <a:lvl5pPr>
              <a:defRPr sz="5800"/>
            </a:lvl5pPr>
            <a:lvl6pPr>
              <a:defRPr sz="5800"/>
            </a:lvl6pPr>
            <a:lvl7pPr>
              <a:defRPr sz="5800"/>
            </a:lvl7pPr>
            <a:lvl8pPr>
              <a:defRPr sz="5800"/>
            </a:lvl8pPr>
            <a:lvl9pPr>
              <a:defRPr sz="5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12802852" y="7253409"/>
            <a:ext cx="11140142" cy="3022875"/>
          </a:xfrm>
        </p:spPr>
        <p:txBody>
          <a:bodyPr anchor="b"/>
          <a:lstStyle>
            <a:lvl1pPr marL="0" indent="0">
              <a:buNone/>
              <a:defRPr sz="8600" b="1"/>
            </a:lvl1pPr>
            <a:lvl2pPr marL="1645920" indent="0">
              <a:buNone/>
              <a:defRPr sz="7200" b="1"/>
            </a:lvl2pPr>
            <a:lvl3pPr marL="3291840" indent="0">
              <a:buNone/>
              <a:defRPr sz="6500" b="1"/>
            </a:lvl3pPr>
            <a:lvl4pPr marL="4937760" indent="0">
              <a:buNone/>
              <a:defRPr sz="5800" b="1"/>
            </a:lvl4pPr>
            <a:lvl5pPr marL="6583680" indent="0">
              <a:buNone/>
              <a:defRPr sz="5800" b="1"/>
            </a:lvl5pPr>
            <a:lvl6pPr marL="8229600" indent="0">
              <a:buNone/>
              <a:defRPr sz="5800" b="1"/>
            </a:lvl6pPr>
            <a:lvl7pPr marL="9875520" indent="0">
              <a:buNone/>
              <a:defRPr sz="5800" b="1"/>
            </a:lvl7pPr>
            <a:lvl8pPr marL="11521440" indent="0">
              <a:buNone/>
              <a:defRPr sz="5800" b="1"/>
            </a:lvl8pPr>
            <a:lvl9pPr marL="13167360" indent="0">
              <a:buNone/>
              <a:defRPr sz="58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12802852" y="10276284"/>
            <a:ext cx="11140142" cy="18669836"/>
          </a:xfrm>
        </p:spPr>
        <p:txBody>
          <a:bodyPr/>
          <a:lstStyle>
            <a:lvl1pPr>
              <a:defRPr sz="8600"/>
            </a:lvl1pPr>
            <a:lvl2pPr>
              <a:defRPr sz="7200"/>
            </a:lvl2pPr>
            <a:lvl3pPr>
              <a:defRPr sz="6500"/>
            </a:lvl3pPr>
            <a:lvl4pPr>
              <a:defRPr sz="5800"/>
            </a:lvl4pPr>
            <a:lvl5pPr>
              <a:defRPr sz="5800"/>
            </a:lvl5pPr>
            <a:lvl6pPr>
              <a:defRPr sz="5800"/>
            </a:lvl6pPr>
            <a:lvl7pPr>
              <a:defRPr sz="5800"/>
            </a:lvl7pPr>
            <a:lvl8pPr>
              <a:defRPr sz="5800"/>
            </a:lvl8pPr>
            <a:lvl9pPr>
              <a:defRPr sz="5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pPr/>
              <a:t>06.03.2013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pPr/>
              <a:t>06.03.2013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pPr/>
              <a:t>06.03.2013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260159" y="1290161"/>
            <a:ext cx="8291663" cy="5490686"/>
          </a:xfrm>
        </p:spPr>
        <p:txBody>
          <a:bodyPr anchor="b"/>
          <a:lstStyle>
            <a:lvl1pPr algn="l">
              <a:defRPr sz="7200" b="1"/>
            </a:lvl1pPr>
          </a:lstStyle>
          <a:p>
            <a:r>
              <a:rPr lang="tr-TR" smtClean="0"/>
              <a:t>Asıl başlık stili için tıklatın</a:t>
            </a:r>
            <a:endParaRPr lang="tr-TR"/>
          </a:p>
        </p:txBody>
      </p:sp>
      <p:sp>
        <p:nvSpPr>
          <p:cNvPr id="3" name="2 İçerik Yer Tutucusu"/>
          <p:cNvSpPr>
            <a:spLocks noGrp="1"/>
          </p:cNvSpPr>
          <p:nvPr>
            <p:ph idx="1"/>
          </p:nvPr>
        </p:nvSpPr>
        <p:spPr>
          <a:xfrm>
            <a:off x="9853732" y="1290164"/>
            <a:ext cx="14089261" cy="27655959"/>
          </a:xfrm>
        </p:spPr>
        <p:txBody>
          <a:bodyPr/>
          <a:lstStyle>
            <a:lvl1pPr>
              <a:defRPr sz="11500"/>
            </a:lvl1pPr>
            <a:lvl2pPr>
              <a:defRPr sz="10100"/>
            </a:lvl2pPr>
            <a:lvl3pPr>
              <a:defRPr sz="8600"/>
            </a:lvl3pPr>
            <a:lvl4pPr>
              <a:defRPr sz="7200"/>
            </a:lvl4pPr>
            <a:lvl5pPr>
              <a:defRPr sz="7200"/>
            </a:lvl5pPr>
            <a:lvl6pPr>
              <a:defRPr sz="7200"/>
            </a:lvl6pPr>
            <a:lvl7pPr>
              <a:defRPr sz="7200"/>
            </a:lvl7pPr>
            <a:lvl8pPr>
              <a:defRPr sz="7200"/>
            </a:lvl8pPr>
            <a:lvl9pPr>
              <a:defRPr sz="7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1260159" y="6780850"/>
            <a:ext cx="8291663" cy="22165273"/>
          </a:xfrm>
        </p:spPr>
        <p:txBody>
          <a:bodyPr/>
          <a:lstStyle>
            <a:lvl1pPr marL="0" indent="0">
              <a:buNone/>
              <a:defRPr sz="5000"/>
            </a:lvl1pPr>
            <a:lvl2pPr marL="1645920" indent="0">
              <a:buNone/>
              <a:defRPr sz="4300"/>
            </a:lvl2pPr>
            <a:lvl3pPr marL="3291840" indent="0">
              <a:buNone/>
              <a:defRPr sz="3600"/>
            </a:lvl3pPr>
            <a:lvl4pPr marL="4937760" indent="0">
              <a:buNone/>
              <a:defRPr sz="3200"/>
            </a:lvl4pPr>
            <a:lvl5pPr marL="6583680" indent="0">
              <a:buNone/>
              <a:defRPr sz="3200"/>
            </a:lvl5pPr>
            <a:lvl6pPr marL="8229600" indent="0">
              <a:buNone/>
              <a:defRPr sz="3200"/>
            </a:lvl6pPr>
            <a:lvl7pPr marL="9875520" indent="0">
              <a:buNone/>
              <a:defRPr sz="3200"/>
            </a:lvl7pPr>
            <a:lvl8pPr marL="11521440" indent="0">
              <a:buNone/>
              <a:defRPr sz="3200"/>
            </a:lvl8pPr>
            <a:lvl9pPr marL="13167360" indent="0">
              <a:buNone/>
              <a:defRPr sz="32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06.03.2013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4939994" y="22682835"/>
            <a:ext cx="15121890" cy="2677837"/>
          </a:xfrm>
        </p:spPr>
        <p:txBody>
          <a:bodyPr anchor="b"/>
          <a:lstStyle>
            <a:lvl1pPr algn="l">
              <a:defRPr sz="7200" b="1"/>
            </a:lvl1pPr>
          </a:lstStyle>
          <a:p>
            <a:r>
              <a:rPr lang="tr-TR" smtClean="0"/>
              <a:t>Asıl başlık stili için tıklatın</a:t>
            </a:r>
            <a:endParaRPr lang="tr-TR"/>
          </a:p>
        </p:txBody>
      </p:sp>
      <p:sp>
        <p:nvSpPr>
          <p:cNvPr id="3" name="2 Resim Yer Tutucusu"/>
          <p:cNvSpPr>
            <a:spLocks noGrp="1"/>
          </p:cNvSpPr>
          <p:nvPr>
            <p:ph type="pic" idx="1"/>
          </p:nvPr>
        </p:nvSpPr>
        <p:spPr>
          <a:xfrm>
            <a:off x="4939994" y="2895362"/>
            <a:ext cx="15121890" cy="19442430"/>
          </a:xfrm>
        </p:spPr>
        <p:txBody>
          <a:bodyPr/>
          <a:lstStyle>
            <a:lvl1pPr marL="0" indent="0">
              <a:buNone/>
              <a:defRPr sz="11500"/>
            </a:lvl1pPr>
            <a:lvl2pPr marL="1645920" indent="0">
              <a:buNone/>
              <a:defRPr sz="10100"/>
            </a:lvl2pPr>
            <a:lvl3pPr marL="3291840" indent="0">
              <a:buNone/>
              <a:defRPr sz="860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endParaRPr lang="tr-TR"/>
          </a:p>
        </p:txBody>
      </p:sp>
      <p:sp>
        <p:nvSpPr>
          <p:cNvPr id="4" name="3 Metin Yer Tutucusu"/>
          <p:cNvSpPr>
            <a:spLocks noGrp="1"/>
          </p:cNvSpPr>
          <p:nvPr>
            <p:ph type="body" sz="half" idx="2"/>
          </p:nvPr>
        </p:nvSpPr>
        <p:spPr>
          <a:xfrm>
            <a:off x="4939994" y="25360672"/>
            <a:ext cx="15121890" cy="3802973"/>
          </a:xfrm>
        </p:spPr>
        <p:txBody>
          <a:bodyPr/>
          <a:lstStyle>
            <a:lvl1pPr marL="0" indent="0">
              <a:buNone/>
              <a:defRPr sz="5000"/>
            </a:lvl1pPr>
            <a:lvl2pPr marL="1645920" indent="0">
              <a:buNone/>
              <a:defRPr sz="4300"/>
            </a:lvl2pPr>
            <a:lvl3pPr marL="3291840" indent="0">
              <a:buNone/>
              <a:defRPr sz="3600"/>
            </a:lvl3pPr>
            <a:lvl4pPr marL="4937760" indent="0">
              <a:buNone/>
              <a:defRPr sz="3200"/>
            </a:lvl4pPr>
            <a:lvl5pPr marL="6583680" indent="0">
              <a:buNone/>
              <a:defRPr sz="3200"/>
            </a:lvl5pPr>
            <a:lvl6pPr marL="8229600" indent="0">
              <a:buNone/>
              <a:defRPr sz="3200"/>
            </a:lvl6pPr>
            <a:lvl7pPr marL="9875520" indent="0">
              <a:buNone/>
              <a:defRPr sz="3200"/>
            </a:lvl7pPr>
            <a:lvl8pPr marL="11521440" indent="0">
              <a:buNone/>
              <a:defRPr sz="3200"/>
            </a:lvl8pPr>
            <a:lvl9pPr marL="13167360" indent="0">
              <a:buNone/>
              <a:defRPr sz="32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06.03.2013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3">
            <a:alphaModFix amt="24000"/>
            <a:lum/>
          </a:blip>
          <a:srcRect/>
          <a:stretch>
            <a:fillRect l="-13000" r="-13000"/>
          </a:stretch>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1260158" y="1297665"/>
            <a:ext cx="22682835" cy="5400675"/>
          </a:xfrm>
          <a:prstGeom prst="rect">
            <a:avLst/>
          </a:prstGeom>
        </p:spPr>
        <p:txBody>
          <a:bodyPr vert="horz" lIns="329184" tIns="164592" rIns="329184" bIns="164592"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1260158" y="7560947"/>
            <a:ext cx="22682835" cy="21385175"/>
          </a:xfrm>
          <a:prstGeom prst="rect">
            <a:avLst/>
          </a:prstGeom>
        </p:spPr>
        <p:txBody>
          <a:bodyPr vert="horz" lIns="329184" tIns="164592" rIns="329184" bIns="164592"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1260158" y="30033756"/>
            <a:ext cx="5880735" cy="1725216"/>
          </a:xfrm>
          <a:prstGeom prst="rect">
            <a:avLst/>
          </a:prstGeom>
        </p:spPr>
        <p:txBody>
          <a:bodyPr vert="horz" lIns="329184" tIns="164592" rIns="329184" bIns="164592" rtlCol="0" anchor="ctr"/>
          <a:lstStyle>
            <a:lvl1pPr algn="l">
              <a:defRPr sz="4300">
                <a:solidFill>
                  <a:schemeClr val="tx1">
                    <a:tint val="75000"/>
                  </a:schemeClr>
                </a:solidFill>
              </a:defRPr>
            </a:lvl1pPr>
          </a:lstStyle>
          <a:p>
            <a:fld id="{A23720DD-5B6D-40BF-8493-A6B52D484E6B}" type="datetimeFigureOut">
              <a:rPr lang="tr-TR" smtClean="0"/>
              <a:pPr/>
              <a:t>06.03.2013</a:t>
            </a:fld>
            <a:endParaRPr lang="tr-TR"/>
          </a:p>
        </p:txBody>
      </p:sp>
      <p:sp>
        <p:nvSpPr>
          <p:cNvPr id="5" name="4 Altbilgi Yer Tutucusu"/>
          <p:cNvSpPr>
            <a:spLocks noGrp="1"/>
          </p:cNvSpPr>
          <p:nvPr>
            <p:ph type="ftr" sz="quarter" idx="3"/>
          </p:nvPr>
        </p:nvSpPr>
        <p:spPr>
          <a:xfrm>
            <a:off x="8611076" y="30033756"/>
            <a:ext cx="7980998" cy="1725216"/>
          </a:xfrm>
          <a:prstGeom prst="rect">
            <a:avLst/>
          </a:prstGeom>
        </p:spPr>
        <p:txBody>
          <a:bodyPr vert="horz" lIns="329184" tIns="164592" rIns="329184" bIns="164592" rtlCol="0" anchor="ctr"/>
          <a:lstStyle>
            <a:lvl1pPr algn="ctr">
              <a:defRPr sz="43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18062258" y="30033756"/>
            <a:ext cx="5880735" cy="1725216"/>
          </a:xfrm>
          <a:prstGeom prst="rect">
            <a:avLst/>
          </a:prstGeom>
        </p:spPr>
        <p:txBody>
          <a:bodyPr vert="horz" lIns="329184" tIns="164592" rIns="329184" bIns="164592" rtlCol="0" anchor="ctr"/>
          <a:lstStyle>
            <a:lvl1pPr algn="r">
              <a:defRPr sz="4300">
                <a:solidFill>
                  <a:schemeClr val="tx1">
                    <a:tint val="75000"/>
                  </a:schemeClr>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291840" rtl="0" eaLnBrk="1" latinLnBrk="0" hangingPunct="1">
        <a:spcBef>
          <a:spcPct val="0"/>
        </a:spcBef>
        <a:buNone/>
        <a:defRPr sz="15800" kern="1200">
          <a:solidFill>
            <a:schemeClr val="tx1"/>
          </a:solidFill>
          <a:latin typeface="+mj-lt"/>
          <a:ea typeface="+mj-ea"/>
          <a:cs typeface="+mj-cs"/>
        </a:defRPr>
      </a:lvl1pPr>
    </p:titleStyle>
    <p:bodyStyle>
      <a:lvl1pPr marL="1234440" indent="-1234440" algn="l" defTabSz="3291840" rtl="0" eaLnBrk="1" latinLnBrk="0" hangingPunct="1">
        <a:spcBef>
          <a:spcPct val="20000"/>
        </a:spcBef>
        <a:buFont typeface="Arial" pitchFamily="34" charset="0"/>
        <a:buChar char="•"/>
        <a:defRPr sz="11500" kern="1200">
          <a:solidFill>
            <a:schemeClr val="tx1"/>
          </a:solidFill>
          <a:latin typeface="+mn-lt"/>
          <a:ea typeface="+mn-ea"/>
          <a:cs typeface="+mn-cs"/>
        </a:defRPr>
      </a:lvl1pPr>
      <a:lvl2pPr marL="2674620" indent="-1028700" algn="l" defTabSz="3291840" rtl="0" eaLnBrk="1" latinLnBrk="0" hangingPunct="1">
        <a:spcBef>
          <a:spcPct val="20000"/>
        </a:spcBef>
        <a:buFont typeface="Arial" pitchFamily="34" charset="0"/>
        <a:buChar char="–"/>
        <a:defRPr sz="10100" kern="1200">
          <a:solidFill>
            <a:schemeClr val="tx1"/>
          </a:solidFill>
          <a:latin typeface="+mn-lt"/>
          <a:ea typeface="+mn-ea"/>
          <a:cs typeface="+mn-cs"/>
        </a:defRPr>
      </a:lvl2pPr>
      <a:lvl3pPr marL="4114800" indent="-822960" algn="l" defTabSz="3291840" rtl="0" eaLnBrk="1" latinLnBrk="0" hangingPunct="1">
        <a:spcBef>
          <a:spcPct val="20000"/>
        </a:spcBef>
        <a:buFont typeface="Arial" pitchFamily="34" charset="0"/>
        <a:buChar char="•"/>
        <a:defRPr sz="8600" kern="1200">
          <a:solidFill>
            <a:schemeClr val="tx1"/>
          </a:solidFill>
          <a:latin typeface="+mn-lt"/>
          <a:ea typeface="+mn-ea"/>
          <a:cs typeface="+mn-cs"/>
        </a:defRPr>
      </a:lvl3pPr>
      <a:lvl4pPr marL="5760720" indent="-822960" algn="l" defTabSz="3291840" rtl="0" eaLnBrk="1" latinLnBrk="0" hangingPunct="1">
        <a:spcBef>
          <a:spcPct val="20000"/>
        </a:spcBef>
        <a:buFont typeface="Arial" pitchFamily="34" charset="0"/>
        <a:buChar char="–"/>
        <a:defRPr sz="7200" kern="1200">
          <a:solidFill>
            <a:schemeClr val="tx1"/>
          </a:solidFill>
          <a:latin typeface="+mn-lt"/>
          <a:ea typeface="+mn-ea"/>
          <a:cs typeface="+mn-cs"/>
        </a:defRPr>
      </a:lvl4pPr>
      <a:lvl5pPr marL="7406640" indent="-822960" algn="l" defTabSz="3291840" rtl="0" eaLnBrk="1" latinLnBrk="0" hangingPunct="1">
        <a:spcBef>
          <a:spcPct val="20000"/>
        </a:spcBef>
        <a:buFont typeface="Arial" pitchFamily="34" charset="0"/>
        <a:buChar char="»"/>
        <a:defRPr sz="7200" kern="1200">
          <a:solidFill>
            <a:schemeClr val="tx1"/>
          </a:solidFill>
          <a:latin typeface="+mn-lt"/>
          <a:ea typeface="+mn-ea"/>
          <a:cs typeface="+mn-cs"/>
        </a:defRPr>
      </a:lvl5pPr>
      <a:lvl6pPr marL="9052560" indent="-822960" algn="l" defTabSz="3291840" rtl="0" eaLnBrk="1" latinLnBrk="0" hangingPunct="1">
        <a:spcBef>
          <a:spcPct val="20000"/>
        </a:spcBef>
        <a:buFont typeface="Arial" pitchFamily="34" charset="0"/>
        <a:buChar char="•"/>
        <a:defRPr sz="7200" kern="1200">
          <a:solidFill>
            <a:schemeClr val="tx1"/>
          </a:solidFill>
          <a:latin typeface="+mn-lt"/>
          <a:ea typeface="+mn-ea"/>
          <a:cs typeface="+mn-cs"/>
        </a:defRPr>
      </a:lvl6pPr>
      <a:lvl7pPr marL="10698480" indent="-822960" algn="l" defTabSz="3291840" rtl="0" eaLnBrk="1" latinLnBrk="0" hangingPunct="1">
        <a:spcBef>
          <a:spcPct val="20000"/>
        </a:spcBef>
        <a:buFont typeface="Arial" pitchFamily="34" charset="0"/>
        <a:buChar char="•"/>
        <a:defRPr sz="7200" kern="1200">
          <a:solidFill>
            <a:schemeClr val="tx1"/>
          </a:solidFill>
          <a:latin typeface="+mn-lt"/>
          <a:ea typeface="+mn-ea"/>
          <a:cs typeface="+mn-cs"/>
        </a:defRPr>
      </a:lvl7pPr>
      <a:lvl8pPr marL="12344400" indent="-822960" algn="l" defTabSz="3291840" rtl="0" eaLnBrk="1" latinLnBrk="0" hangingPunct="1">
        <a:spcBef>
          <a:spcPct val="20000"/>
        </a:spcBef>
        <a:buFont typeface="Arial" pitchFamily="34" charset="0"/>
        <a:buChar char="•"/>
        <a:defRPr sz="7200" kern="1200">
          <a:solidFill>
            <a:schemeClr val="tx1"/>
          </a:solidFill>
          <a:latin typeface="+mn-lt"/>
          <a:ea typeface="+mn-ea"/>
          <a:cs typeface="+mn-cs"/>
        </a:defRPr>
      </a:lvl8pPr>
      <a:lvl9pPr marL="13990320" indent="-822960" algn="l" defTabSz="3291840" rtl="0" eaLnBrk="1" latinLnBrk="0" hangingPunct="1">
        <a:spcBef>
          <a:spcPct val="20000"/>
        </a:spcBef>
        <a:buFont typeface="Arial" pitchFamily="34" charset="0"/>
        <a:buChar char="•"/>
        <a:defRPr sz="7200" kern="1200">
          <a:solidFill>
            <a:schemeClr val="tx1"/>
          </a:solidFill>
          <a:latin typeface="+mn-lt"/>
          <a:ea typeface="+mn-ea"/>
          <a:cs typeface="+mn-cs"/>
        </a:defRPr>
      </a:lvl9pPr>
    </p:bodyStyle>
    <p:otherStyle>
      <a:defPPr>
        <a:defRPr lang="tr-TR"/>
      </a:defPPr>
      <a:lvl1pPr marL="0" algn="l" defTabSz="3291840" rtl="0" eaLnBrk="1" latinLnBrk="0" hangingPunct="1">
        <a:defRPr sz="6500" kern="1200">
          <a:solidFill>
            <a:schemeClr val="tx1"/>
          </a:solidFill>
          <a:latin typeface="+mn-lt"/>
          <a:ea typeface="+mn-ea"/>
          <a:cs typeface="+mn-cs"/>
        </a:defRPr>
      </a:lvl1pPr>
      <a:lvl2pPr marL="1645920" algn="l" defTabSz="3291840" rtl="0" eaLnBrk="1" latinLnBrk="0" hangingPunct="1">
        <a:defRPr sz="6500" kern="1200">
          <a:solidFill>
            <a:schemeClr val="tx1"/>
          </a:solidFill>
          <a:latin typeface="+mn-lt"/>
          <a:ea typeface="+mn-ea"/>
          <a:cs typeface="+mn-cs"/>
        </a:defRPr>
      </a:lvl2pPr>
      <a:lvl3pPr marL="3291840" algn="l" defTabSz="3291840" rtl="0" eaLnBrk="1" latinLnBrk="0" hangingPunct="1">
        <a:defRPr sz="6500" kern="1200">
          <a:solidFill>
            <a:schemeClr val="tx1"/>
          </a:solidFill>
          <a:latin typeface="+mn-lt"/>
          <a:ea typeface="+mn-ea"/>
          <a:cs typeface="+mn-cs"/>
        </a:defRPr>
      </a:lvl3pPr>
      <a:lvl4pPr marL="4937760" algn="l" defTabSz="3291840" rtl="0" eaLnBrk="1" latinLnBrk="0" hangingPunct="1">
        <a:defRPr sz="6500" kern="1200">
          <a:solidFill>
            <a:schemeClr val="tx1"/>
          </a:solidFill>
          <a:latin typeface="+mn-lt"/>
          <a:ea typeface="+mn-ea"/>
          <a:cs typeface="+mn-cs"/>
        </a:defRPr>
      </a:lvl4pPr>
      <a:lvl5pPr marL="6583680" algn="l" defTabSz="3291840" rtl="0" eaLnBrk="1" latinLnBrk="0" hangingPunct="1">
        <a:defRPr sz="6500" kern="1200">
          <a:solidFill>
            <a:schemeClr val="tx1"/>
          </a:solidFill>
          <a:latin typeface="+mn-lt"/>
          <a:ea typeface="+mn-ea"/>
          <a:cs typeface="+mn-cs"/>
        </a:defRPr>
      </a:lvl5pPr>
      <a:lvl6pPr marL="8229600" algn="l" defTabSz="3291840" rtl="0" eaLnBrk="1" latinLnBrk="0" hangingPunct="1">
        <a:defRPr sz="6500" kern="1200">
          <a:solidFill>
            <a:schemeClr val="tx1"/>
          </a:solidFill>
          <a:latin typeface="+mn-lt"/>
          <a:ea typeface="+mn-ea"/>
          <a:cs typeface="+mn-cs"/>
        </a:defRPr>
      </a:lvl6pPr>
      <a:lvl7pPr marL="9875520" algn="l" defTabSz="3291840" rtl="0" eaLnBrk="1" latinLnBrk="0" hangingPunct="1">
        <a:defRPr sz="6500" kern="1200">
          <a:solidFill>
            <a:schemeClr val="tx1"/>
          </a:solidFill>
          <a:latin typeface="+mn-lt"/>
          <a:ea typeface="+mn-ea"/>
          <a:cs typeface="+mn-cs"/>
        </a:defRPr>
      </a:lvl7pPr>
      <a:lvl8pPr marL="11521440" algn="l" defTabSz="3291840" rtl="0" eaLnBrk="1" latinLnBrk="0" hangingPunct="1">
        <a:defRPr sz="6500" kern="1200">
          <a:solidFill>
            <a:schemeClr val="tx1"/>
          </a:solidFill>
          <a:latin typeface="+mn-lt"/>
          <a:ea typeface="+mn-ea"/>
          <a:cs typeface="+mn-cs"/>
        </a:defRPr>
      </a:lvl8pPr>
      <a:lvl9pPr marL="13167360" algn="l" defTabSz="3291840" rtl="0" eaLnBrk="1" latinLnBrk="0" hangingPunct="1">
        <a:defRPr sz="6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4.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4000"/>
            <a:duotone>
              <a:schemeClr val="accent3">
                <a:shade val="45000"/>
                <a:satMod val="135000"/>
              </a:schemeClr>
              <a:prstClr val="white"/>
            </a:duotone>
          </a:blip>
          <a:srcRect/>
          <a:stretch>
            <a:fillRect l="-13000" r="-13000"/>
          </a:stretch>
        </a:blip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5472783" y="288257"/>
            <a:ext cx="14617624" cy="6264696"/>
          </a:xfrm>
        </p:spPr>
        <p:txBody>
          <a:bodyPr>
            <a:normAutofit fontScale="90000"/>
          </a:bodyPr>
          <a:lstStyle/>
          <a:p>
            <a:r>
              <a:rPr lang="tr-TR" dirty="0"/>
              <a:t> </a:t>
            </a:r>
            <a:r>
              <a:rPr lang="tr-TR" sz="8900" b="1" dirty="0">
                <a:solidFill>
                  <a:schemeClr val="accent4">
                    <a:lumMod val="75000"/>
                  </a:schemeClr>
                </a:solidFill>
                <a:effectLst>
                  <a:outerShdw blurRad="38100" dist="38100" dir="2700000" algn="tl">
                    <a:srgbClr val="000000">
                      <a:alpha val="43137"/>
                    </a:srgbClr>
                  </a:outerShdw>
                </a:effectLst>
              </a:rPr>
              <a:t>TIP FAKÜLTESİ ÖĞRENCİLERİ AİLE HEKİMLİĞİNİ </a:t>
            </a:r>
            <a:r>
              <a:rPr lang="tr-TR" sz="8900" b="1" dirty="0" smtClean="0">
                <a:solidFill>
                  <a:schemeClr val="accent4">
                    <a:lumMod val="75000"/>
                  </a:schemeClr>
                </a:solidFill>
                <a:effectLst>
                  <a:outerShdw blurRad="38100" dist="38100" dir="2700000" algn="tl">
                    <a:srgbClr val="000000">
                      <a:alpha val="43137"/>
                    </a:srgbClr>
                  </a:outerShdw>
                </a:effectLst>
              </a:rPr>
              <a:t/>
            </a:r>
            <a:br>
              <a:rPr lang="tr-TR" sz="8900" b="1" dirty="0" smtClean="0">
                <a:solidFill>
                  <a:schemeClr val="accent4">
                    <a:lumMod val="75000"/>
                  </a:schemeClr>
                </a:solidFill>
                <a:effectLst>
                  <a:outerShdw blurRad="38100" dist="38100" dir="2700000" algn="tl">
                    <a:srgbClr val="000000">
                      <a:alpha val="43137"/>
                    </a:srgbClr>
                  </a:outerShdw>
                </a:effectLst>
              </a:rPr>
            </a:br>
            <a:r>
              <a:rPr lang="tr-TR" sz="8900" b="1" dirty="0" smtClean="0">
                <a:solidFill>
                  <a:schemeClr val="accent4">
                    <a:lumMod val="75000"/>
                  </a:schemeClr>
                </a:solidFill>
                <a:effectLst>
                  <a:outerShdw blurRad="38100" dist="38100" dir="2700000" algn="tl">
                    <a:srgbClr val="000000">
                      <a:alpha val="43137"/>
                    </a:srgbClr>
                  </a:outerShdw>
                </a:effectLst>
              </a:rPr>
              <a:t>NE </a:t>
            </a:r>
            <a:r>
              <a:rPr lang="tr-TR" sz="8900" b="1" dirty="0">
                <a:solidFill>
                  <a:schemeClr val="accent4">
                    <a:lumMod val="75000"/>
                  </a:schemeClr>
                </a:solidFill>
                <a:effectLst>
                  <a:outerShdw blurRad="38100" dist="38100" dir="2700000" algn="tl">
                    <a:srgbClr val="000000">
                      <a:alpha val="43137"/>
                    </a:srgbClr>
                  </a:outerShdw>
                </a:effectLst>
              </a:rPr>
              <a:t>KADAR TANIYOR?</a:t>
            </a:r>
            <a:r>
              <a:rPr lang="tr-TR" sz="7800" b="1" dirty="0">
                <a:solidFill>
                  <a:schemeClr val="accent4">
                    <a:lumMod val="75000"/>
                  </a:schemeClr>
                </a:solidFill>
                <a:effectLst>
                  <a:outerShdw blurRad="38100" dist="38100" dir="2700000" algn="tl">
                    <a:srgbClr val="000000">
                      <a:alpha val="43137"/>
                    </a:srgbClr>
                  </a:outerShdw>
                </a:effectLst>
              </a:rPr>
              <a:t/>
            </a:r>
            <a:br>
              <a:rPr lang="tr-TR" sz="7800" b="1" dirty="0">
                <a:solidFill>
                  <a:schemeClr val="accent4">
                    <a:lumMod val="75000"/>
                  </a:schemeClr>
                </a:solidFill>
                <a:effectLst>
                  <a:outerShdw blurRad="38100" dist="38100" dir="2700000" algn="tl">
                    <a:srgbClr val="000000">
                      <a:alpha val="43137"/>
                    </a:srgbClr>
                  </a:outerShdw>
                </a:effectLst>
              </a:rPr>
            </a:br>
            <a:r>
              <a:rPr lang="tr-TR" sz="3100" dirty="0"/>
              <a:t>Beyza Boğa</a:t>
            </a:r>
            <a:r>
              <a:rPr lang="tr-TR" sz="3100" dirty="0" smtClean="0"/>
              <a:t>*, </a:t>
            </a:r>
            <a:r>
              <a:rPr lang="tr-TR" sz="3100" dirty="0"/>
              <a:t>Merve Ayşe Atmaca</a:t>
            </a:r>
            <a:r>
              <a:rPr lang="tr-TR" sz="3100" dirty="0" smtClean="0"/>
              <a:t>*, </a:t>
            </a:r>
            <a:r>
              <a:rPr lang="tr-TR" sz="3100" dirty="0"/>
              <a:t>Uğur Can </a:t>
            </a:r>
            <a:r>
              <a:rPr lang="tr-TR" sz="3100" dirty="0" err="1"/>
              <a:t>İzlimek</a:t>
            </a:r>
            <a:r>
              <a:rPr lang="tr-TR" sz="3100" dirty="0" smtClean="0"/>
              <a:t>*, Kadir </a:t>
            </a:r>
            <a:r>
              <a:rPr lang="tr-TR" sz="3100" dirty="0" smtClean="0"/>
              <a:t>Özmen**, </a:t>
            </a:r>
            <a:r>
              <a:rPr lang="tr-TR" sz="3100" dirty="0"/>
              <a:t>Nagihan </a:t>
            </a:r>
            <a:r>
              <a:rPr lang="tr-TR" sz="3100" dirty="0" err="1"/>
              <a:t>Külahlıoğlu</a:t>
            </a:r>
            <a:r>
              <a:rPr lang="tr-TR" sz="3100" dirty="0" smtClean="0"/>
              <a:t>**, </a:t>
            </a:r>
            <a:r>
              <a:rPr lang="tr-TR" sz="3100" dirty="0"/>
              <a:t>Ahmet </a:t>
            </a:r>
            <a:r>
              <a:rPr lang="tr-TR" sz="3100" dirty="0" smtClean="0"/>
              <a:t>Taş**, </a:t>
            </a:r>
            <a:r>
              <a:rPr lang="tr-TR" sz="3100" dirty="0"/>
              <a:t>Arzum </a:t>
            </a:r>
            <a:r>
              <a:rPr lang="tr-TR" sz="3100" dirty="0" smtClean="0"/>
              <a:t>Şahin**, İbrahim Doyuran**</a:t>
            </a:r>
            <a:r>
              <a:rPr lang="tr-TR" sz="3100" dirty="0" smtClean="0"/>
              <a:t>, </a:t>
            </a:r>
            <a:r>
              <a:rPr lang="tr-TR" sz="3100" dirty="0"/>
              <a:t/>
            </a:r>
            <a:br>
              <a:rPr lang="tr-TR" sz="3100" dirty="0"/>
            </a:br>
            <a:r>
              <a:rPr lang="tr-TR" sz="3100" dirty="0"/>
              <a:t>*Atatürk Üniversitesi Tıp Fakültesi </a:t>
            </a:r>
            <a:r>
              <a:rPr lang="tr-TR" sz="3100" dirty="0" smtClean="0"/>
              <a:t>1. </a:t>
            </a:r>
            <a:r>
              <a:rPr lang="tr-TR" sz="3100" dirty="0"/>
              <a:t>Sınıf Erzurum/ TÜRKİYE</a:t>
            </a:r>
            <a:br>
              <a:rPr lang="tr-TR" sz="3100" dirty="0"/>
            </a:br>
            <a:r>
              <a:rPr lang="tr-TR" sz="3100" dirty="0"/>
              <a:t>**Atatürk Üniversitesi Tıp Fakültesi </a:t>
            </a:r>
            <a:r>
              <a:rPr lang="tr-TR" sz="3100" dirty="0" smtClean="0"/>
              <a:t>2. Sınıf </a:t>
            </a:r>
            <a:r>
              <a:rPr lang="tr-TR" sz="3100" dirty="0"/>
              <a:t>Erzurum/ TÜRKİYE </a:t>
            </a:r>
            <a:br>
              <a:rPr lang="tr-TR" sz="3100" dirty="0"/>
            </a:br>
            <a:endParaRPr lang="tr-TR" sz="3100" dirty="0"/>
          </a:p>
        </p:txBody>
      </p:sp>
      <p:sp>
        <p:nvSpPr>
          <p:cNvPr id="3" name="İçerik Yer Tutucusu 2"/>
          <p:cNvSpPr>
            <a:spLocks noGrp="1"/>
          </p:cNvSpPr>
          <p:nvPr>
            <p:ph sz="half" idx="1"/>
          </p:nvPr>
        </p:nvSpPr>
        <p:spPr>
          <a:xfrm>
            <a:off x="792263" y="6615318"/>
            <a:ext cx="11131391" cy="24420355"/>
          </a:xfrm>
        </p:spPr>
        <p:txBody>
          <a:bodyPr>
            <a:noAutofit/>
          </a:bodyPr>
          <a:lstStyle/>
          <a:p>
            <a:pPr marL="0" indent="0" algn="just">
              <a:buNone/>
            </a:pPr>
            <a:r>
              <a:rPr lang="tr-TR" sz="3200" b="1" dirty="0">
                <a:effectLst>
                  <a:outerShdw blurRad="38100" dist="38100" dir="2700000" algn="tl">
                    <a:srgbClr val="000000">
                      <a:alpha val="43137"/>
                    </a:srgbClr>
                  </a:outerShdw>
                </a:effectLst>
              </a:rPr>
              <a:t>Amaç:</a:t>
            </a:r>
            <a:r>
              <a:rPr lang="tr-TR" sz="3200" b="1" dirty="0"/>
              <a:t> </a:t>
            </a:r>
            <a:r>
              <a:rPr lang="tr-TR" sz="3200" dirty="0"/>
              <a:t>Birinci ve 3. sınıf tıp öğrencilerinin aile hekimliği hakkındaki bilgi düzeylerini karşılaştırmaktır. </a:t>
            </a:r>
          </a:p>
          <a:p>
            <a:pPr marL="0" indent="0" algn="just">
              <a:buNone/>
            </a:pPr>
            <a:r>
              <a:rPr lang="tr-TR" sz="3200" b="1" dirty="0">
                <a:effectLst>
                  <a:outerShdw blurRad="38100" dist="38100" dir="2700000" algn="tl">
                    <a:srgbClr val="000000">
                      <a:alpha val="43137"/>
                    </a:srgbClr>
                  </a:outerShdw>
                </a:effectLst>
              </a:rPr>
              <a:t>Yöntem:</a:t>
            </a:r>
            <a:r>
              <a:rPr lang="tr-TR" sz="3200" b="1" dirty="0"/>
              <a:t> </a:t>
            </a:r>
            <a:r>
              <a:rPr lang="tr-TR" sz="3200" dirty="0"/>
              <a:t>Araştırmamız Atatürk Üniversitesi Tıp Fakültesi 1. (n=25) ve 3.sınıf (n=25) öğrencilerinin aile hekimliğini tanıma açısından farkını saptamak amacıyla yapılmıştır. Türkiye’deki aile hekimliği sistemi hakkındaki anket formu yüz yüze görüşme yöntemiyle doldurulmuştur. Bulgular SPSS programına girilip ki-kare testi uygulanmıştır. P&lt;0,05 olanlar anlamlı kabul edilmiştir.</a:t>
            </a:r>
          </a:p>
          <a:p>
            <a:pPr marL="0" indent="0" algn="just">
              <a:buNone/>
            </a:pPr>
            <a:r>
              <a:rPr lang="tr-TR" sz="3200" b="1" dirty="0">
                <a:effectLst>
                  <a:outerShdw blurRad="38100" dist="38100" dir="2700000" algn="tl">
                    <a:srgbClr val="000000">
                      <a:alpha val="43137"/>
                    </a:srgbClr>
                  </a:outerShdw>
                </a:effectLst>
              </a:rPr>
              <a:t>Bulgular:</a:t>
            </a:r>
            <a:r>
              <a:rPr lang="tr-TR" sz="3200" b="1" dirty="0"/>
              <a:t> </a:t>
            </a:r>
            <a:r>
              <a:rPr lang="tr-TR" sz="3200" dirty="0"/>
              <a:t>Anketimize katılanların 28’i erkek, 22’si ise bayandır.</a:t>
            </a:r>
            <a:r>
              <a:rPr lang="tr-TR" sz="3200" b="1" dirty="0"/>
              <a:t> </a:t>
            </a:r>
            <a:r>
              <a:rPr lang="tr-TR" sz="3200" dirty="0"/>
              <a:t>Anketteki toplam 18 sorunun 7’sinde anlamlı bir fark ortaya çıkmıştır. Aile hekimliğinin sadece koruyucu sağlık hizmeti sunan bir uzmanlık dalı olmadığını 3. sınıf öğrencileri (%100, n=25), 1. sınıf öğrencilerine (%72, n=18) göre daha yüksek oranda doğru cevaplamışlardır (p=0,01). Yine 1. sınıflarda (%56, n=14) aile hekimliğinde misafir hasta uygulamasının ücretli olduğuna dair yanlış bilgi 3. sınıflara (%88, n=22) göre daha fazladır (p=0,025). Aile hekimliğinde tanı koyma şansının yüksek olduğunu düşünenlerin sayısı 1. sınıflarda (%88, n=22) 3. sınıflara (%80, n=20) göre daha yüksektir (p&lt;0,0001). Aile hekimliğinin dahili tıp bilimleri içinde olduğunu 1. sınıfların (%4, n=1) çoğu doğru cevaplayamamışken, 3. sınıflarda (%68, n=17) bu soruyu doğru cevaplama oranı yüksektir (p&lt;0,0001). Kişinin aile hekimini tekrar değiştirmek için üç ay geçmesi gerektiğini 1. sınıf öğrencilerinin (%4, n=1) neredeyse hiçbiri bilememişken 3. sınıflarda (%68, n=17) bilenlerin oranı %50’nin üzerindedir (p&lt;0,0001). Ülkemizde her bir aile hekimi için kayıtlı kişi sayısının 1000-4000 arasında olduğunu 3. sınıflarda (%88, n=22), 1. sınıflara (%88 n=22) göre daha çok bilen kişi vardır (p&lt;0,0001). Aile hekimliğinin yıllık ortalama vizite sayısını 1. sınıflar (%12, n=3), 3. sınıflara (%80, n=20)  göre daha düşük oranda bilmiştir (p&lt;0,0001).</a:t>
            </a:r>
          </a:p>
          <a:p>
            <a:pPr marL="0" indent="0" algn="just">
              <a:buNone/>
            </a:pPr>
            <a:r>
              <a:rPr lang="tr-TR" sz="3200" b="1" dirty="0">
                <a:effectLst>
                  <a:outerShdw blurRad="38100" dist="38100" dir="2700000" algn="tl">
                    <a:srgbClr val="000000">
                      <a:alpha val="43137"/>
                    </a:srgbClr>
                  </a:outerShdw>
                </a:effectLst>
              </a:rPr>
              <a:t>Tartışma:</a:t>
            </a:r>
            <a:r>
              <a:rPr lang="tr-TR" sz="3200" b="1" dirty="0"/>
              <a:t> </a:t>
            </a:r>
            <a:r>
              <a:rPr lang="tr-TR" sz="3200" dirty="0"/>
              <a:t>Sağlık sektörünü bir orkestra olarak düşünürsek, birinci basamak hekimliği bu orkestranın şefi konumundadır ve diğer anabilim dallarına temel oluşturmaktadır. Toplumla en sık iletişim kuran tıbbi anabilim dallarından biridir. Biz bu çalışma ile tıp fakültesi öğrencilerinin aile hekimliğini ne kadar tanıdığını incelemeyi amaçladık. Anlamlı çıkan 7 sorunun 7’sinde de 3. sınıfların sorulara/önermelere doğru cevap verme oranlarının 1. sınıflara göre daha yüksek olduğu görülmüştür. Buradan birinci sınıfların koruyucu ve tedavi edici sağlık hizmetleri hakkında fazla bilgi sahibi olmadıkları yorumunu yapabiliriz. Aslında sadece anlamlı fark çıkan sorular/önermeler olarak olaya bakmayıp bakış açımızı daha da genişletirsek tablonun genelinde 3. sınıfların doğru cevaplara daha hakim oldukları görülmektedir.  Bunun sebebi aile hekimliği yönetmeliğini daha iyi bilmeleri olabilir. Birinci ve üçüncü sınıfta aile hekimliği dersini aldıklarından yani 1. sınıflara göre toplamda gördükleri ders saati daha fazla olduğundan bu konuda daha bilgili olabilirler. </a:t>
            </a:r>
          </a:p>
          <a:p>
            <a:pPr algn="just"/>
            <a:endParaRPr lang="tr-TR" sz="3200" dirty="0"/>
          </a:p>
        </p:txBody>
      </p:sp>
      <p:sp>
        <p:nvSpPr>
          <p:cNvPr id="4" name="İçerik Yer Tutucusu 3"/>
          <p:cNvSpPr>
            <a:spLocks noGrp="1"/>
          </p:cNvSpPr>
          <p:nvPr>
            <p:ph sz="half" idx="2"/>
          </p:nvPr>
        </p:nvSpPr>
        <p:spPr>
          <a:xfrm>
            <a:off x="12529567" y="6624961"/>
            <a:ext cx="11665296" cy="1872208"/>
          </a:xfrm>
        </p:spPr>
        <p:txBody>
          <a:bodyPr>
            <a:normAutofit/>
          </a:bodyPr>
          <a:lstStyle/>
          <a:p>
            <a:pPr marL="0" indent="0" algn="just">
              <a:buNone/>
            </a:pPr>
            <a:r>
              <a:rPr lang="tr-TR" sz="3200" b="1" dirty="0" smtClean="0">
                <a:effectLst>
                  <a:outerShdw blurRad="38100" dist="38100" dir="2700000" algn="tl">
                    <a:srgbClr val="000000">
                      <a:alpha val="43137"/>
                    </a:srgbClr>
                  </a:outerShdw>
                </a:effectLst>
              </a:rPr>
              <a:t>Sonuç</a:t>
            </a:r>
            <a:r>
              <a:rPr lang="tr-TR" sz="3200" b="1" dirty="0">
                <a:effectLst>
                  <a:outerShdw blurRad="38100" dist="38100" dir="2700000" algn="tl">
                    <a:srgbClr val="000000">
                      <a:alpha val="43137"/>
                    </a:srgbClr>
                  </a:outerShdw>
                </a:effectLst>
              </a:rPr>
              <a:t>:</a:t>
            </a:r>
            <a:r>
              <a:rPr lang="tr-TR" sz="3200" b="1" dirty="0"/>
              <a:t> </a:t>
            </a:r>
            <a:r>
              <a:rPr lang="tr-TR" sz="3200" dirty="0"/>
              <a:t>Anketimize göre 3. sınıf öğrencileri, 1. sınıf öğrencilerine göre aile hekimliği hakkında daha fazla bilgi sahibi gibi görünmektedir</a:t>
            </a:r>
            <a:r>
              <a:rPr lang="tr-TR" sz="3200" dirty="0" smtClean="0"/>
              <a:t>.</a:t>
            </a:r>
            <a:endParaRPr lang="tr-TR" sz="3200" dirty="0"/>
          </a:p>
        </p:txBody>
      </p:sp>
      <p:pic>
        <p:nvPicPr>
          <p:cNvPr id="1026" name="Picture 2" descr="C:\Users\Beyza\Downloads\atatürk üniversitesi amblemi.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4271" y="504281"/>
            <a:ext cx="4608512" cy="454825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Beyza\Downloads\tıp fakültesi amblemi.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421150" y="575833"/>
            <a:ext cx="4032904" cy="403290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Tablo 5"/>
          <p:cNvGraphicFramePr>
            <a:graphicFrameLocks noGrp="1"/>
          </p:cNvGraphicFramePr>
          <p:nvPr>
            <p:extLst>
              <p:ext uri="{D42A27DB-BD31-4B8C-83A1-F6EECF244321}">
                <p14:modId xmlns:p14="http://schemas.microsoft.com/office/powerpoint/2010/main" val="2411107705"/>
              </p:ext>
            </p:extLst>
          </p:nvPr>
        </p:nvGraphicFramePr>
        <p:xfrm>
          <a:off x="12745591" y="8857209"/>
          <a:ext cx="11233247" cy="21771596"/>
        </p:xfrm>
        <a:graphic>
          <a:graphicData uri="http://schemas.openxmlformats.org/drawingml/2006/table">
            <a:tbl>
              <a:tblPr firstRow="1" firstCol="1" bandRow="1">
                <a:tableStyleId>{ED083AE6-46FA-4A59-8FB0-9F97EB10719F}</a:tableStyleId>
              </a:tblPr>
              <a:tblGrid>
                <a:gridCol w="5256583"/>
                <a:gridCol w="1584176"/>
                <a:gridCol w="1728192"/>
                <a:gridCol w="1512168"/>
                <a:gridCol w="1152128"/>
              </a:tblGrid>
              <a:tr h="1780491">
                <a:tc>
                  <a:txBody>
                    <a:bodyPr/>
                    <a:lstStyle/>
                    <a:p>
                      <a:pPr algn="l">
                        <a:lnSpc>
                          <a:spcPct val="115000"/>
                        </a:lnSpc>
                        <a:spcAft>
                          <a:spcPts val="0"/>
                        </a:spcAft>
                      </a:pPr>
                      <a:r>
                        <a:rPr lang="tr-TR" sz="2200" dirty="0">
                          <a:effectLst/>
                        </a:rPr>
                        <a:t> </a:t>
                      </a:r>
                    </a:p>
                    <a:p>
                      <a:pPr algn="l">
                        <a:lnSpc>
                          <a:spcPct val="115000"/>
                        </a:lnSpc>
                        <a:spcAft>
                          <a:spcPts val="0"/>
                        </a:spcAft>
                      </a:pPr>
                      <a:r>
                        <a:rPr lang="tr-TR" sz="2200" dirty="0">
                          <a:effectLst/>
                        </a:rPr>
                        <a:t>Anket Sorusu</a:t>
                      </a:r>
                      <a:endParaRPr lang="tr-TR" sz="22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200" dirty="0">
                          <a:effectLst/>
                        </a:rPr>
                        <a:t>Doğru Cevaplar</a:t>
                      </a:r>
                      <a:endParaRPr lang="tr-TR" sz="22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200" dirty="0">
                          <a:effectLst/>
                        </a:rPr>
                        <a:t>1.Sınıf Doğru</a:t>
                      </a:r>
                    </a:p>
                    <a:p>
                      <a:pPr algn="ctr">
                        <a:lnSpc>
                          <a:spcPct val="115000"/>
                        </a:lnSpc>
                        <a:spcAft>
                          <a:spcPts val="0"/>
                        </a:spcAft>
                      </a:pPr>
                      <a:r>
                        <a:rPr lang="tr-TR" sz="2200" dirty="0">
                          <a:effectLst/>
                        </a:rPr>
                        <a:t>Cevaplama (%) n</a:t>
                      </a:r>
                      <a:endParaRPr lang="tr-TR" sz="22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200" dirty="0">
                          <a:effectLst/>
                        </a:rPr>
                        <a:t>3.Sınıf Doğru</a:t>
                      </a:r>
                    </a:p>
                    <a:p>
                      <a:pPr algn="ctr">
                        <a:lnSpc>
                          <a:spcPct val="115000"/>
                        </a:lnSpc>
                        <a:spcAft>
                          <a:spcPts val="0"/>
                        </a:spcAft>
                      </a:pPr>
                      <a:r>
                        <a:rPr lang="tr-TR" sz="2200" dirty="0">
                          <a:effectLst/>
                        </a:rPr>
                        <a:t>Cevaplama (%) n</a:t>
                      </a:r>
                      <a:endParaRPr lang="tr-TR" sz="22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200" dirty="0">
                          <a:effectLst/>
                        </a:rPr>
                        <a:t>                           P</a:t>
                      </a:r>
                      <a:endParaRPr lang="tr-TR" sz="2200" dirty="0">
                        <a:effectLst/>
                        <a:latin typeface="Calibri"/>
                        <a:ea typeface="Calibri"/>
                        <a:cs typeface="Times New Roman"/>
                      </a:endParaRPr>
                    </a:p>
                  </a:txBody>
                  <a:tcPr marL="68580" marR="68580" marT="0" marB="0" anchor="ctr"/>
                </a:tc>
              </a:tr>
              <a:tr h="955813">
                <a:tc>
                  <a:txBody>
                    <a:bodyPr/>
                    <a:lstStyle/>
                    <a:p>
                      <a:pPr algn="l">
                        <a:lnSpc>
                          <a:spcPct val="115000"/>
                        </a:lnSpc>
                        <a:spcAft>
                          <a:spcPts val="0"/>
                        </a:spcAft>
                      </a:pPr>
                      <a:r>
                        <a:rPr lang="tr-TR" sz="2200" dirty="0">
                          <a:effectLst/>
                        </a:rPr>
                        <a:t> </a:t>
                      </a:r>
                      <a:r>
                        <a:rPr lang="tr-TR" sz="2200" dirty="0" smtClean="0">
                          <a:effectLst/>
                        </a:rPr>
                        <a:t>1</a:t>
                      </a:r>
                      <a:r>
                        <a:rPr lang="tr-TR" sz="2200" dirty="0">
                          <a:effectLst/>
                        </a:rPr>
                        <a:t>. Aile hekimliği hastaların başvuracağı ilk hekimdir.</a:t>
                      </a:r>
                      <a:endParaRPr lang="tr-TR" sz="22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Doğru</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96 (24)</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96 (24)</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1</a:t>
                      </a:r>
                      <a:endParaRPr lang="tr-TR" sz="2200">
                        <a:effectLst/>
                        <a:latin typeface="Calibri"/>
                        <a:ea typeface="Calibri"/>
                        <a:cs typeface="Times New Roman"/>
                      </a:endParaRPr>
                    </a:p>
                  </a:txBody>
                  <a:tcPr marL="68580" marR="68580" marT="0" marB="0"/>
                </a:tc>
              </a:tr>
              <a:tr h="1176742">
                <a:tc>
                  <a:txBody>
                    <a:bodyPr/>
                    <a:lstStyle/>
                    <a:p>
                      <a:pPr marR="38100" algn="l">
                        <a:lnSpc>
                          <a:spcPts val="1600"/>
                        </a:lnSpc>
                        <a:spcAft>
                          <a:spcPts val="0"/>
                        </a:spcAft>
                      </a:pPr>
                      <a:endParaRPr lang="tr-TR" sz="2200" dirty="0" smtClean="0">
                        <a:effectLst/>
                      </a:endParaRPr>
                    </a:p>
                    <a:p>
                      <a:pPr marR="38100" algn="l">
                        <a:lnSpc>
                          <a:spcPts val="1600"/>
                        </a:lnSpc>
                        <a:spcAft>
                          <a:spcPts val="0"/>
                        </a:spcAft>
                      </a:pPr>
                      <a:r>
                        <a:rPr lang="tr-TR" sz="2200" dirty="0" smtClean="0">
                          <a:effectLst/>
                        </a:rPr>
                        <a:t>2</a:t>
                      </a:r>
                      <a:r>
                        <a:rPr lang="tr-TR" sz="2200" dirty="0">
                          <a:effectLst/>
                        </a:rPr>
                        <a:t>. Sosyal güvencesi olmayanlar aile hekimliği </a:t>
                      </a:r>
                      <a:endParaRPr lang="tr-TR" sz="2200" dirty="0" smtClean="0">
                        <a:effectLst/>
                      </a:endParaRPr>
                    </a:p>
                    <a:p>
                      <a:pPr marR="38100" algn="l">
                        <a:lnSpc>
                          <a:spcPts val="1600"/>
                        </a:lnSpc>
                        <a:spcAft>
                          <a:spcPts val="0"/>
                        </a:spcAft>
                      </a:pPr>
                      <a:endParaRPr lang="tr-TR" sz="2200" dirty="0" smtClean="0">
                        <a:effectLst/>
                      </a:endParaRPr>
                    </a:p>
                    <a:p>
                      <a:pPr marR="38100" algn="l">
                        <a:lnSpc>
                          <a:spcPts val="1600"/>
                        </a:lnSpc>
                        <a:spcAft>
                          <a:spcPts val="0"/>
                        </a:spcAft>
                      </a:pPr>
                      <a:r>
                        <a:rPr lang="tr-TR" sz="2200" dirty="0" smtClean="0">
                          <a:effectLst/>
                        </a:rPr>
                        <a:t>hizmetinden  </a:t>
                      </a:r>
                      <a:r>
                        <a:rPr lang="tr-TR" sz="2200" dirty="0">
                          <a:effectLst/>
                        </a:rPr>
                        <a:t>yararlanamaz.</a:t>
                      </a:r>
                      <a:endParaRPr lang="tr-TR" sz="22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dirty="0">
                          <a:effectLst/>
                        </a:rPr>
                        <a:t>Yanlış</a:t>
                      </a:r>
                      <a:endParaRPr lang="tr-TR" sz="2200" dirty="0">
                        <a:effectLst/>
                        <a:latin typeface="Calibri"/>
                        <a:ea typeface="Calibri"/>
                        <a:cs typeface="Times New Roman"/>
                      </a:endParaRPr>
                    </a:p>
                  </a:txBody>
                  <a:tcPr marL="68580" marR="68580" marT="0" marB="0"/>
                </a:tc>
                <a:tc>
                  <a:txBody>
                    <a:bodyPr/>
                    <a:lstStyle/>
                    <a:p>
                      <a:pPr algn="l">
                        <a:lnSpc>
                          <a:spcPct val="150000"/>
                        </a:lnSpc>
                        <a:spcAft>
                          <a:spcPts val="0"/>
                        </a:spcAft>
                      </a:pPr>
                      <a:r>
                        <a:rPr lang="tr-TR" sz="2200">
                          <a:effectLst/>
                        </a:rPr>
                        <a:t>52 (13)</a:t>
                      </a:r>
                      <a:endParaRPr lang="tr-TR" sz="22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2200">
                          <a:effectLst/>
                        </a:rPr>
                        <a:t>68 (17)</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0,387</a:t>
                      </a:r>
                      <a:endParaRPr lang="tr-TR" sz="2200">
                        <a:effectLst/>
                        <a:latin typeface="Calibri"/>
                        <a:ea typeface="Calibri"/>
                        <a:cs typeface="Times New Roman"/>
                      </a:endParaRPr>
                    </a:p>
                  </a:txBody>
                  <a:tcPr marL="68580" marR="68580" marT="0" marB="0"/>
                </a:tc>
              </a:tr>
              <a:tr h="1006364">
                <a:tc>
                  <a:txBody>
                    <a:bodyPr/>
                    <a:lstStyle/>
                    <a:p>
                      <a:pPr algn="l">
                        <a:lnSpc>
                          <a:spcPct val="115000"/>
                        </a:lnSpc>
                        <a:spcAft>
                          <a:spcPts val="0"/>
                        </a:spcAft>
                      </a:pPr>
                      <a:r>
                        <a:rPr lang="tr-TR" sz="2200" dirty="0">
                          <a:effectLst/>
                        </a:rPr>
                        <a:t>3. Aile hekimliği sadece koruyucu sağlık hizmeti sunan bir uzmanlık dalıdır.</a:t>
                      </a:r>
                      <a:endParaRPr lang="tr-TR" sz="22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dirty="0">
                          <a:effectLst/>
                        </a:rPr>
                        <a:t>Yanlış</a:t>
                      </a:r>
                      <a:endParaRPr lang="tr-TR" sz="22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72 (18)</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100 (25)</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0,01</a:t>
                      </a:r>
                      <a:endParaRPr lang="tr-TR" sz="2200">
                        <a:effectLst/>
                        <a:latin typeface="Calibri"/>
                        <a:ea typeface="Calibri"/>
                        <a:cs typeface="Times New Roman"/>
                      </a:endParaRPr>
                    </a:p>
                  </a:txBody>
                  <a:tcPr marL="68580" marR="68580" marT="0" marB="0"/>
                </a:tc>
              </a:tr>
              <a:tr h="1633743">
                <a:tc>
                  <a:txBody>
                    <a:bodyPr/>
                    <a:lstStyle/>
                    <a:p>
                      <a:pPr algn="l">
                        <a:lnSpc>
                          <a:spcPct val="115000"/>
                        </a:lnSpc>
                        <a:spcAft>
                          <a:spcPts val="0"/>
                        </a:spcAft>
                      </a:pPr>
                      <a:r>
                        <a:rPr lang="tr-TR" sz="2200" dirty="0">
                          <a:effectLst/>
                        </a:rPr>
                        <a:t>4. Aile hekimi kendisine kayıtlı kişilerin ilk değerlendirmesini yapmak için 6 ay içinde ev ziyaretinde bulunur veya kişiler ile iletişime geçer.</a:t>
                      </a:r>
                      <a:endParaRPr lang="tr-TR" sz="22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Doğru</a:t>
                      </a:r>
                    </a:p>
                    <a:p>
                      <a:pPr algn="l">
                        <a:lnSpc>
                          <a:spcPct val="115000"/>
                        </a:lnSpc>
                        <a:spcAft>
                          <a:spcPts val="0"/>
                        </a:spcAft>
                      </a:pPr>
                      <a:r>
                        <a:rPr lang="tr-TR" sz="2200">
                          <a:effectLst/>
                        </a:rPr>
                        <a:t> </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dirty="0">
                          <a:effectLst/>
                        </a:rPr>
                        <a:t>88 (24)                                                   </a:t>
                      </a:r>
                      <a:endParaRPr lang="tr-TR" sz="22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dirty="0">
                          <a:effectLst/>
                        </a:rPr>
                        <a:t>96 (22)</a:t>
                      </a:r>
                      <a:endParaRPr lang="tr-TR" sz="22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0,609</a:t>
                      </a:r>
                      <a:endParaRPr lang="tr-TR" sz="2200">
                        <a:effectLst/>
                        <a:latin typeface="Calibri"/>
                        <a:ea typeface="Calibri"/>
                        <a:cs typeface="Times New Roman"/>
                      </a:endParaRPr>
                    </a:p>
                  </a:txBody>
                  <a:tcPr marL="68580" marR="68580" marT="0" marB="0"/>
                </a:tc>
              </a:tr>
              <a:tr h="804720">
                <a:tc>
                  <a:txBody>
                    <a:bodyPr/>
                    <a:lstStyle/>
                    <a:p>
                      <a:pPr algn="l">
                        <a:lnSpc>
                          <a:spcPct val="115000"/>
                        </a:lnSpc>
                        <a:spcAft>
                          <a:spcPts val="0"/>
                        </a:spcAft>
                      </a:pPr>
                      <a:r>
                        <a:rPr lang="tr-TR" sz="2200" dirty="0">
                          <a:effectLst/>
                        </a:rPr>
                        <a:t>5. Aile hekimliğinde misafir hasta uygulaması ücretlidir.</a:t>
                      </a:r>
                      <a:endParaRPr lang="tr-TR" sz="22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Yanlış</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dirty="0">
                          <a:effectLst/>
                        </a:rPr>
                        <a:t>56 (14)</a:t>
                      </a:r>
                      <a:endParaRPr lang="tr-TR" sz="22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dirty="0">
                          <a:effectLst/>
                        </a:rPr>
                        <a:t>88 (22)</a:t>
                      </a:r>
                      <a:endParaRPr lang="tr-TR" sz="22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0,025</a:t>
                      </a:r>
                      <a:endParaRPr lang="tr-TR" sz="2200">
                        <a:effectLst/>
                        <a:latin typeface="Calibri"/>
                        <a:ea typeface="Calibri"/>
                        <a:cs typeface="Times New Roman"/>
                      </a:endParaRPr>
                    </a:p>
                  </a:txBody>
                  <a:tcPr marL="68580" marR="68580" marT="0" marB="0"/>
                </a:tc>
              </a:tr>
              <a:tr h="1219231">
                <a:tc>
                  <a:txBody>
                    <a:bodyPr/>
                    <a:lstStyle/>
                    <a:p>
                      <a:pPr algn="l">
                        <a:lnSpc>
                          <a:spcPct val="115000"/>
                        </a:lnSpc>
                        <a:spcAft>
                          <a:spcPts val="0"/>
                        </a:spcAft>
                      </a:pPr>
                      <a:r>
                        <a:rPr lang="tr-TR" sz="2200" dirty="0">
                          <a:effectLst/>
                        </a:rPr>
                        <a:t>6. Kişi aile hekimliği uygulamasına geçtiği ilk 6 ayda kendi tercih ettiği aile hekiminden hizmet alır.</a:t>
                      </a:r>
                      <a:endParaRPr lang="tr-TR" sz="22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dirty="0">
                          <a:effectLst/>
                        </a:rPr>
                        <a:t>Yanlış</a:t>
                      </a:r>
                      <a:endParaRPr lang="tr-TR" sz="22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32 (8)</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dirty="0">
                          <a:effectLst/>
                        </a:rPr>
                        <a:t>56 (14)</a:t>
                      </a:r>
                      <a:endParaRPr lang="tr-TR" sz="22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dirty="0">
                          <a:effectLst/>
                        </a:rPr>
                        <a:t>0,154</a:t>
                      </a:r>
                      <a:endParaRPr lang="tr-TR" sz="2200" dirty="0">
                        <a:effectLst/>
                        <a:latin typeface="Calibri"/>
                        <a:ea typeface="Calibri"/>
                        <a:cs typeface="Times New Roman"/>
                      </a:endParaRPr>
                    </a:p>
                  </a:txBody>
                  <a:tcPr marL="68580" marR="68580" marT="0" marB="0"/>
                </a:tc>
              </a:tr>
              <a:tr h="804720">
                <a:tc>
                  <a:txBody>
                    <a:bodyPr/>
                    <a:lstStyle/>
                    <a:p>
                      <a:pPr algn="l">
                        <a:lnSpc>
                          <a:spcPct val="115000"/>
                        </a:lnSpc>
                        <a:spcAft>
                          <a:spcPts val="0"/>
                        </a:spcAft>
                      </a:pPr>
                      <a:r>
                        <a:rPr lang="tr-TR" sz="2200">
                          <a:effectLst/>
                        </a:rPr>
                        <a:t>7. Aile hekimi hastalıklara karşı alınabilecek önlemleri uygular.</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Doğru</a:t>
                      </a:r>
                      <a:endParaRPr lang="tr-TR" sz="2200">
                        <a:effectLst/>
                        <a:latin typeface="Calibri"/>
                        <a:ea typeface="Calibri"/>
                        <a:cs typeface="Times New Roman"/>
                      </a:endParaRPr>
                    </a:p>
                  </a:txBody>
                  <a:tcPr marL="68580" marR="68580" marT="0" marB="0"/>
                </a:tc>
                <a:tc>
                  <a:txBody>
                    <a:bodyPr/>
                    <a:lstStyle/>
                    <a:p>
                      <a:pPr algn="l">
                        <a:lnSpc>
                          <a:spcPct val="150000"/>
                        </a:lnSpc>
                        <a:spcAft>
                          <a:spcPts val="0"/>
                        </a:spcAft>
                      </a:pPr>
                      <a:r>
                        <a:rPr lang="tr-TR" sz="2200" dirty="0">
                          <a:effectLst/>
                        </a:rPr>
                        <a:t>96 (24)</a:t>
                      </a:r>
                      <a:endParaRPr lang="tr-TR" sz="22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dirty="0">
                          <a:effectLst/>
                        </a:rPr>
                        <a:t>92 (23)</a:t>
                      </a:r>
                      <a:endParaRPr lang="tr-TR" sz="22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dirty="0">
                          <a:effectLst/>
                        </a:rPr>
                        <a:t>1</a:t>
                      </a:r>
                      <a:endParaRPr lang="tr-TR" sz="2200" dirty="0">
                        <a:effectLst/>
                        <a:latin typeface="Calibri"/>
                        <a:ea typeface="Calibri"/>
                        <a:cs typeface="Times New Roman"/>
                      </a:endParaRPr>
                    </a:p>
                  </a:txBody>
                  <a:tcPr marL="68580" marR="68580" marT="0" marB="0"/>
                </a:tc>
              </a:tr>
              <a:tr h="812341">
                <a:tc>
                  <a:txBody>
                    <a:bodyPr/>
                    <a:lstStyle/>
                    <a:p>
                      <a:pPr algn="l">
                        <a:lnSpc>
                          <a:spcPct val="115000"/>
                        </a:lnSpc>
                        <a:spcAft>
                          <a:spcPts val="0"/>
                        </a:spcAft>
                      </a:pPr>
                      <a:r>
                        <a:rPr lang="tr-TR" sz="2200">
                          <a:effectLst/>
                        </a:rPr>
                        <a:t>8. Aile hekimliğinde tanı koyma şansı yüksektir.</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dirty="0">
                          <a:effectLst/>
                        </a:rPr>
                        <a:t>Yanlış</a:t>
                      </a:r>
                      <a:endParaRPr lang="tr-TR" sz="22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dirty="0">
                          <a:effectLst/>
                        </a:rPr>
                        <a:t>20 (5)</a:t>
                      </a:r>
                      <a:endParaRPr lang="tr-TR" sz="22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80 (20)</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dirty="0">
                          <a:effectLst/>
                        </a:rPr>
                        <a:t>&lt;0,0001</a:t>
                      </a:r>
                      <a:endParaRPr lang="tr-TR" sz="2200" dirty="0">
                        <a:effectLst/>
                        <a:latin typeface="Calibri"/>
                        <a:ea typeface="Calibri"/>
                        <a:cs typeface="Times New Roman"/>
                      </a:endParaRPr>
                    </a:p>
                  </a:txBody>
                  <a:tcPr marL="68580" marR="68580" marT="0" marB="0"/>
                </a:tc>
              </a:tr>
              <a:tr h="2048254">
                <a:tc>
                  <a:txBody>
                    <a:bodyPr/>
                    <a:lstStyle/>
                    <a:p>
                      <a:pPr algn="l">
                        <a:lnSpc>
                          <a:spcPct val="115000"/>
                        </a:lnSpc>
                        <a:spcAft>
                          <a:spcPts val="0"/>
                        </a:spcAft>
                      </a:pPr>
                      <a:r>
                        <a:rPr lang="tr-TR" sz="2200" dirty="0">
                          <a:effectLst/>
                        </a:rPr>
                        <a:t>9. Aile hekimi, aile sağlığı merkezini yönetmek, birlikte çalıştığı ekibi denetlemek, hizmet içi eğitimleri sağlamak ve bakanlıkça yürütülen özel sağlık programlarının gerektirdiği kişiye yönelik sağlık hizmetlerini yürütmekle yükümlüdür.</a:t>
                      </a:r>
                      <a:endParaRPr lang="tr-TR" sz="22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dirty="0">
                          <a:effectLst/>
                        </a:rPr>
                        <a:t>Doğru</a:t>
                      </a:r>
                      <a:endParaRPr lang="tr-TR" sz="22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92 (23)</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dirty="0">
                          <a:effectLst/>
                        </a:rPr>
                        <a:t>96 (24)</a:t>
                      </a:r>
                      <a:endParaRPr lang="tr-TR" sz="22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dirty="0">
                          <a:effectLst/>
                        </a:rPr>
                        <a:t>0,552</a:t>
                      </a:r>
                      <a:endParaRPr lang="tr-TR" sz="2200" dirty="0">
                        <a:effectLst/>
                        <a:latin typeface="Calibri"/>
                        <a:ea typeface="Calibri"/>
                        <a:cs typeface="Times New Roman"/>
                      </a:endParaRPr>
                    </a:p>
                  </a:txBody>
                  <a:tcPr marL="68580" marR="68580" marT="0" marB="0"/>
                </a:tc>
              </a:tr>
              <a:tr h="822247">
                <a:tc>
                  <a:txBody>
                    <a:bodyPr/>
                    <a:lstStyle/>
                    <a:p>
                      <a:pPr algn="l">
                        <a:lnSpc>
                          <a:spcPct val="115000"/>
                        </a:lnSpc>
                        <a:spcAft>
                          <a:spcPts val="0"/>
                        </a:spcAft>
                      </a:pPr>
                      <a:r>
                        <a:rPr lang="tr-TR" sz="2200">
                          <a:effectLst/>
                        </a:rPr>
                        <a:t>10. Aile hekimliği hangi tıp bilimi içindedir?</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Dahili Tıp </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4 (1)</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dirty="0">
                          <a:effectLst/>
                        </a:rPr>
                        <a:t>68 (17)</a:t>
                      </a:r>
                      <a:endParaRPr lang="tr-TR" sz="22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dirty="0">
                          <a:effectLst/>
                        </a:rPr>
                        <a:t>&lt; 0,0001</a:t>
                      </a:r>
                      <a:endParaRPr lang="tr-TR" sz="2200" dirty="0">
                        <a:effectLst/>
                        <a:latin typeface="Calibri"/>
                        <a:ea typeface="Calibri"/>
                        <a:cs typeface="Times New Roman"/>
                      </a:endParaRPr>
                    </a:p>
                  </a:txBody>
                  <a:tcPr marL="68580" marR="68580" marT="0" marB="0"/>
                </a:tc>
              </a:tr>
              <a:tr h="1408942">
                <a:tc>
                  <a:txBody>
                    <a:bodyPr/>
                    <a:lstStyle/>
                    <a:p>
                      <a:pPr algn="l">
                        <a:lnSpc>
                          <a:spcPct val="115000"/>
                        </a:lnSpc>
                        <a:spcAft>
                          <a:spcPts val="0"/>
                        </a:spcAft>
                      </a:pPr>
                      <a:r>
                        <a:rPr lang="tr-TR" sz="2200">
                          <a:effectLst/>
                        </a:rPr>
                        <a:t>11. Aile hekimliği için hangisi söylenemez?</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Yüksek prevalans hekimliğidir</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dirty="0">
                          <a:effectLst/>
                        </a:rPr>
                        <a:t>72 (18)</a:t>
                      </a:r>
                      <a:endParaRPr lang="tr-TR" sz="22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dirty="0">
                          <a:effectLst/>
                        </a:rPr>
                        <a:t>92 (23)</a:t>
                      </a:r>
                      <a:endParaRPr lang="tr-TR" sz="22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0,164</a:t>
                      </a:r>
                      <a:endParaRPr lang="tr-TR" sz="2200">
                        <a:effectLst/>
                        <a:latin typeface="Calibri"/>
                        <a:ea typeface="Calibri"/>
                        <a:cs typeface="Times New Roman"/>
                      </a:endParaRPr>
                    </a:p>
                  </a:txBody>
                  <a:tcPr marL="68580" marR="68580" marT="0" marB="0"/>
                </a:tc>
              </a:tr>
              <a:tr h="1083777">
                <a:tc>
                  <a:txBody>
                    <a:bodyPr/>
                    <a:lstStyle/>
                    <a:p>
                      <a:pPr algn="l">
                        <a:lnSpc>
                          <a:spcPct val="115000"/>
                        </a:lnSpc>
                        <a:spcAft>
                          <a:spcPts val="0"/>
                        </a:spcAft>
                      </a:pPr>
                      <a:r>
                        <a:rPr lang="tr-TR" sz="2200">
                          <a:effectLst/>
                        </a:rPr>
                        <a:t>12. Kendi talebimizle seçtiğimiz aile hekimimizi tekrar değiştirmek için en az kaç ay geçmelidir? </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3 ay geçmelidir</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4 (1)</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dirty="0">
                          <a:effectLst/>
                        </a:rPr>
                        <a:t>68 (17)</a:t>
                      </a:r>
                      <a:endParaRPr lang="tr-TR" sz="22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dirty="0">
                          <a:effectLst/>
                        </a:rPr>
                        <a:t>&lt; 0,0001</a:t>
                      </a:r>
                      <a:endParaRPr lang="tr-TR" sz="2200" dirty="0">
                        <a:effectLst/>
                        <a:latin typeface="Calibri"/>
                        <a:ea typeface="Calibri"/>
                        <a:cs typeface="Times New Roman"/>
                      </a:endParaRPr>
                    </a:p>
                  </a:txBody>
                  <a:tcPr marL="68580" marR="68580" marT="0" marB="0"/>
                </a:tc>
              </a:tr>
              <a:tr h="804720">
                <a:tc>
                  <a:txBody>
                    <a:bodyPr/>
                    <a:lstStyle/>
                    <a:p>
                      <a:pPr algn="l">
                        <a:lnSpc>
                          <a:spcPct val="115000"/>
                        </a:lnSpc>
                        <a:spcAft>
                          <a:spcPts val="0"/>
                        </a:spcAft>
                      </a:pPr>
                      <a:r>
                        <a:rPr lang="tr-TR" sz="2200">
                          <a:effectLst/>
                        </a:rPr>
                        <a:t>13. Aile hekimlerinin haftalık çalışma süresi en az kaç saattir? </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40 saat</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40 (10)</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dirty="0">
                          <a:effectLst/>
                        </a:rPr>
                        <a:t>72 (18)</a:t>
                      </a:r>
                      <a:endParaRPr lang="tr-TR" sz="22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0,142</a:t>
                      </a:r>
                      <a:endParaRPr lang="tr-TR" sz="2200">
                        <a:effectLst/>
                        <a:latin typeface="Calibri"/>
                        <a:ea typeface="Calibri"/>
                        <a:cs typeface="Times New Roman"/>
                      </a:endParaRPr>
                    </a:p>
                  </a:txBody>
                  <a:tcPr marL="68580" marR="68580" marT="0" marB="0"/>
                </a:tc>
              </a:tr>
              <a:tr h="651855">
                <a:tc>
                  <a:txBody>
                    <a:bodyPr/>
                    <a:lstStyle/>
                    <a:p>
                      <a:pPr algn="l">
                        <a:lnSpc>
                          <a:spcPct val="115000"/>
                        </a:lnSpc>
                        <a:spcAft>
                          <a:spcPts val="0"/>
                        </a:spcAft>
                      </a:pPr>
                      <a:r>
                        <a:rPr lang="tr-TR" sz="2200">
                          <a:effectLst/>
                        </a:rPr>
                        <a:t>14. Türkiye'de aile hekimi uzmanlığı kaç yıldır? </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3 yıl</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52 (13) </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dirty="0">
                          <a:effectLst/>
                        </a:rPr>
                        <a:t>84 (21) </a:t>
                      </a:r>
                      <a:endParaRPr lang="tr-TR" sz="22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dirty="0">
                          <a:effectLst/>
                        </a:rPr>
                        <a:t>0,083 </a:t>
                      </a:r>
                      <a:endParaRPr lang="tr-TR" sz="2200" dirty="0">
                        <a:effectLst/>
                        <a:latin typeface="Calibri"/>
                        <a:ea typeface="Calibri"/>
                        <a:cs typeface="Times New Roman"/>
                      </a:endParaRPr>
                    </a:p>
                  </a:txBody>
                  <a:tcPr marL="68580" marR="68580" marT="0" marB="0"/>
                </a:tc>
              </a:tr>
              <a:tr h="804720">
                <a:tc>
                  <a:txBody>
                    <a:bodyPr/>
                    <a:lstStyle/>
                    <a:p>
                      <a:pPr algn="l">
                        <a:lnSpc>
                          <a:spcPct val="115000"/>
                        </a:lnSpc>
                        <a:spcAft>
                          <a:spcPts val="0"/>
                        </a:spcAft>
                      </a:pPr>
                      <a:r>
                        <a:rPr lang="tr-TR" sz="2200">
                          <a:effectLst/>
                        </a:rPr>
                        <a:t>15. Türkiye’de yaklaşık kaç aile hekimi uzmanı vardır? </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2500 </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80 (20) </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60 (15)</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dirty="0">
                          <a:effectLst/>
                        </a:rPr>
                        <a:t>0,150 </a:t>
                      </a:r>
                      <a:endParaRPr lang="tr-TR" sz="2200" dirty="0">
                        <a:effectLst/>
                        <a:latin typeface="Calibri"/>
                        <a:ea typeface="Calibri"/>
                        <a:cs typeface="Times New Roman"/>
                      </a:endParaRPr>
                    </a:p>
                  </a:txBody>
                  <a:tcPr marL="68580" marR="68580" marT="0" marB="0"/>
                </a:tc>
              </a:tr>
              <a:tr h="1190773">
                <a:tc>
                  <a:txBody>
                    <a:bodyPr/>
                    <a:lstStyle/>
                    <a:p>
                      <a:pPr algn="l">
                        <a:lnSpc>
                          <a:spcPct val="115000"/>
                        </a:lnSpc>
                        <a:spcAft>
                          <a:spcPts val="0"/>
                        </a:spcAft>
                      </a:pPr>
                      <a:r>
                        <a:rPr lang="tr-TR" sz="2200">
                          <a:effectLst/>
                        </a:rPr>
                        <a:t>16. Türkiye ne zaman tamamen aile hekimliği uygulamasına geçmiştir?</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2010</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80 (20)</a:t>
                      </a:r>
                    </a:p>
                    <a:p>
                      <a:pPr algn="l">
                        <a:lnSpc>
                          <a:spcPct val="115000"/>
                        </a:lnSpc>
                        <a:spcAft>
                          <a:spcPts val="0"/>
                        </a:spcAft>
                      </a:pPr>
                      <a:r>
                        <a:rPr lang="tr-TR" sz="2200">
                          <a:effectLst/>
                        </a:rPr>
                        <a:t> </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80 (20)</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dirty="0">
                          <a:effectLst/>
                        </a:rPr>
                        <a:t>0,232</a:t>
                      </a:r>
                      <a:endParaRPr lang="tr-TR" sz="2200" dirty="0">
                        <a:effectLst/>
                        <a:latin typeface="Calibri"/>
                        <a:ea typeface="Calibri"/>
                        <a:cs typeface="Times New Roman"/>
                      </a:endParaRPr>
                    </a:p>
                  </a:txBody>
                  <a:tcPr marL="68580" marR="68580" marT="0" marB="0"/>
                </a:tc>
              </a:tr>
              <a:tr h="1238445">
                <a:tc>
                  <a:txBody>
                    <a:bodyPr/>
                    <a:lstStyle/>
                    <a:p>
                      <a:pPr algn="l">
                        <a:lnSpc>
                          <a:spcPct val="115000"/>
                        </a:lnSpc>
                        <a:spcAft>
                          <a:spcPts val="0"/>
                        </a:spcAft>
                      </a:pPr>
                      <a:r>
                        <a:rPr lang="tr-TR" sz="2200">
                          <a:effectLst/>
                        </a:rPr>
                        <a:t>17. Türkiye'deki her bir aile hekimi için kayıtlı kişi sayısı kaçtır?</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En az 1000      </a:t>
                      </a:r>
                    </a:p>
                    <a:p>
                      <a:pPr algn="l">
                        <a:lnSpc>
                          <a:spcPct val="115000"/>
                        </a:lnSpc>
                        <a:spcAft>
                          <a:spcPts val="0"/>
                        </a:spcAft>
                      </a:pPr>
                      <a:r>
                        <a:rPr lang="tr-TR" sz="2200">
                          <a:effectLst/>
                        </a:rPr>
                        <a:t>En fazla</a:t>
                      </a:r>
                    </a:p>
                    <a:p>
                      <a:pPr algn="l">
                        <a:lnSpc>
                          <a:spcPct val="115000"/>
                        </a:lnSpc>
                        <a:spcAft>
                          <a:spcPts val="0"/>
                        </a:spcAft>
                      </a:pPr>
                      <a:r>
                        <a:rPr lang="tr-TR" sz="2200">
                          <a:effectLst/>
                        </a:rPr>
                        <a:t>4000</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20 (5)</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88 (22)</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dirty="0">
                          <a:effectLst/>
                        </a:rPr>
                        <a:t>&lt; 0,0001</a:t>
                      </a:r>
                      <a:endParaRPr lang="tr-TR" sz="2200" dirty="0">
                        <a:effectLst/>
                        <a:latin typeface="Calibri"/>
                        <a:ea typeface="Calibri"/>
                        <a:cs typeface="Times New Roman"/>
                      </a:endParaRPr>
                    </a:p>
                  </a:txBody>
                  <a:tcPr marL="68580" marR="68580" marT="0" marB="0"/>
                </a:tc>
              </a:tr>
              <a:tr h="1093689">
                <a:tc>
                  <a:txBody>
                    <a:bodyPr/>
                    <a:lstStyle/>
                    <a:p>
                      <a:pPr algn="l">
                        <a:lnSpc>
                          <a:spcPct val="115000"/>
                        </a:lnSpc>
                        <a:spcAft>
                          <a:spcPts val="0"/>
                        </a:spcAft>
                      </a:pPr>
                      <a:r>
                        <a:rPr lang="tr-TR" sz="2200" dirty="0">
                          <a:effectLst/>
                        </a:rPr>
                        <a:t>18. Günümüzde Türkiye'de aile hekimliğine yıllık vizite sayısı birey başına ortalama kaçtır? </a:t>
                      </a:r>
                      <a:endParaRPr lang="tr-TR" sz="22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7 kere</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a:effectLst/>
                        </a:rPr>
                        <a:t>12 (3)</a:t>
                      </a:r>
                      <a:endParaRPr lang="tr-TR" sz="220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dirty="0">
                          <a:effectLst/>
                        </a:rPr>
                        <a:t>80 (20)</a:t>
                      </a:r>
                      <a:endParaRPr lang="tr-TR" sz="22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2200" dirty="0">
                          <a:effectLst/>
                        </a:rPr>
                        <a:t>&lt; 0,0001 </a:t>
                      </a:r>
                      <a:endParaRPr lang="tr-TR" sz="22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6265700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TotalTime>
  <Words>953</Words>
  <Application>Microsoft Office PowerPoint</Application>
  <PresentationFormat>Özel</PresentationFormat>
  <Paragraphs>111</Paragraphs>
  <Slides>1</Slides>
  <Notes>0</Notes>
  <HiddenSlides>0</HiddenSlides>
  <MMClips>0</MMClips>
  <ScaleCrop>false</ScaleCrop>
  <HeadingPairs>
    <vt:vector size="4" baseType="variant">
      <vt:variant>
        <vt:lpstr>Tema</vt:lpstr>
      </vt:variant>
      <vt:variant>
        <vt:i4>1</vt:i4>
      </vt:variant>
      <vt:variant>
        <vt:lpstr>Slayt Başlıkları</vt:lpstr>
      </vt:variant>
      <vt:variant>
        <vt:i4>1</vt:i4>
      </vt:variant>
    </vt:vector>
  </HeadingPairs>
  <TitlesOfParts>
    <vt:vector size="2" baseType="lpstr">
      <vt:lpstr>Ofis Teması</vt:lpstr>
      <vt:lpstr> TIP FAKÜLTESİ ÖĞRENCİLERİ AİLE HEKİMLİĞİNİ  NE KADAR TANIYOR? Beyza Boğa*, Merve Ayşe Atmaca*, Uğur Can İzlimek*, Kadir Özmen**, Nagihan Külahlıoğlu**, Ahmet Taş**, Arzum Şahin**, İbrahim Doyuran**,  *Atatürk Üniversitesi Tıp Fakültesi 1. Sınıf Erzurum/ TÜRKİYE **Atatürk Üniversitesi Tıp Fakültesi 2. Sınıf Erzurum/ TÜRKİYE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TIP FAKÜLTESİ ÖĞRENCİLERİ AİLE HEKİMLİĞİNİ NE KADAR TANIYOR? HAZIRLAYANLAR: Kadir Özmen* Nagihan Külahlıoğlu* Ahmet Taş* Arzum Şahin*İbrahim Doyuran* SUNANLAR: Beyza Boğa** Merve Ayşe Atmaca** Uğur Can İzlimek** *Atatürk Üniversitesi Tıp Fakültesi 2. Sınıf Erzurum/ TÜRKİYE **Atatürk Üniversitesi Tıp Fakültesi 1. Sınıf Erzurum/ TÜRKİYE  </dc:title>
  <dc:creator>Beyza</dc:creator>
  <cp:lastModifiedBy>User</cp:lastModifiedBy>
  <cp:revision>14</cp:revision>
  <dcterms:created xsi:type="dcterms:W3CDTF">2013-03-04T21:36:44Z</dcterms:created>
  <dcterms:modified xsi:type="dcterms:W3CDTF">2013-03-06T09:08:58Z</dcterms:modified>
</cp:coreProperties>
</file>