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27003375"/>
  <p:notesSz cx="6858000" cy="9144000"/>
  <p:defaultTextStyle>
    <a:defPPr>
      <a:defRPr lang="tr-TR"/>
    </a:defPPr>
    <a:lvl1pPr marL="0" algn="l" defTabSz="3394710" rtl="0" eaLnBrk="1" latinLnBrk="0" hangingPunct="1">
      <a:defRPr sz="6700" kern="1200">
        <a:solidFill>
          <a:schemeClr val="tx1"/>
        </a:solidFill>
        <a:latin typeface="+mn-lt"/>
        <a:ea typeface="+mn-ea"/>
        <a:cs typeface="+mn-cs"/>
      </a:defRPr>
    </a:lvl1pPr>
    <a:lvl2pPr marL="1697355" algn="l" defTabSz="3394710" rtl="0" eaLnBrk="1" latinLnBrk="0" hangingPunct="1">
      <a:defRPr sz="6700" kern="1200">
        <a:solidFill>
          <a:schemeClr val="tx1"/>
        </a:solidFill>
        <a:latin typeface="+mn-lt"/>
        <a:ea typeface="+mn-ea"/>
        <a:cs typeface="+mn-cs"/>
      </a:defRPr>
    </a:lvl2pPr>
    <a:lvl3pPr marL="3394710" algn="l" defTabSz="3394710" rtl="0" eaLnBrk="1" latinLnBrk="0" hangingPunct="1">
      <a:defRPr sz="6700" kern="1200">
        <a:solidFill>
          <a:schemeClr val="tx1"/>
        </a:solidFill>
        <a:latin typeface="+mn-lt"/>
        <a:ea typeface="+mn-ea"/>
        <a:cs typeface="+mn-cs"/>
      </a:defRPr>
    </a:lvl3pPr>
    <a:lvl4pPr marL="5092065" algn="l" defTabSz="3394710" rtl="0" eaLnBrk="1" latinLnBrk="0" hangingPunct="1">
      <a:defRPr sz="6700" kern="1200">
        <a:solidFill>
          <a:schemeClr val="tx1"/>
        </a:solidFill>
        <a:latin typeface="+mn-lt"/>
        <a:ea typeface="+mn-ea"/>
        <a:cs typeface="+mn-cs"/>
      </a:defRPr>
    </a:lvl4pPr>
    <a:lvl5pPr marL="6789420" algn="l" defTabSz="3394710" rtl="0" eaLnBrk="1" latinLnBrk="0" hangingPunct="1">
      <a:defRPr sz="6700" kern="1200">
        <a:solidFill>
          <a:schemeClr val="tx1"/>
        </a:solidFill>
        <a:latin typeface="+mn-lt"/>
        <a:ea typeface="+mn-ea"/>
        <a:cs typeface="+mn-cs"/>
      </a:defRPr>
    </a:lvl5pPr>
    <a:lvl6pPr marL="8486775" algn="l" defTabSz="3394710" rtl="0" eaLnBrk="1" latinLnBrk="0" hangingPunct="1">
      <a:defRPr sz="6700" kern="1200">
        <a:solidFill>
          <a:schemeClr val="tx1"/>
        </a:solidFill>
        <a:latin typeface="+mn-lt"/>
        <a:ea typeface="+mn-ea"/>
        <a:cs typeface="+mn-cs"/>
      </a:defRPr>
    </a:lvl6pPr>
    <a:lvl7pPr marL="10184130" algn="l" defTabSz="3394710" rtl="0" eaLnBrk="1" latinLnBrk="0" hangingPunct="1">
      <a:defRPr sz="6700" kern="1200">
        <a:solidFill>
          <a:schemeClr val="tx1"/>
        </a:solidFill>
        <a:latin typeface="+mn-lt"/>
        <a:ea typeface="+mn-ea"/>
        <a:cs typeface="+mn-cs"/>
      </a:defRPr>
    </a:lvl7pPr>
    <a:lvl8pPr marL="11881485" algn="l" defTabSz="3394710" rtl="0" eaLnBrk="1" latinLnBrk="0" hangingPunct="1">
      <a:defRPr sz="6700" kern="1200">
        <a:solidFill>
          <a:schemeClr val="tx1"/>
        </a:solidFill>
        <a:latin typeface="+mn-lt"/>
        <a:ea typeface="+mn-ea"/>
        <a:cs typeface="+mn-cs"/>
      </a:defRPr>
    </a:lvl8pPr>
    <a:lvl9pPr marL="13578840" algn="l" defTabSz="3394710" rtl="0" eaLnBrk="1" latinLnBrk="0" hangingPunct="1">
      <a:defRPr sz="6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53" autoAdjust="0"/>
  </p:normalViewPr>
  <p:slideViewPr>
    <p:cSldViewPr>
      <p:cViewPr>
        <p:scale>
          <a:sx n="23" d="100"/>
          <a:sy n="23" d="100"/>
        </p:scale>
        <p:origin x="-1692" y="84"/>
      </p:cViewPr>
      <p:guideLst>
        <p:guide orient="horz" pos="8505"/>
        <p:guide pos="10206"/>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al__ma_Sayfas_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al__ma_Sayfas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al__ma_Sayfas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al__ma_Sayfas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al__ma_Sayfas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8.6704334124368149E-2"/>
          <c:y val="0.17077031647453653"/>
          <c:w val="0.66618831362118258"/>
          <c:h val="0.66434799865349714"/>
        </c:manualLayout>
      </c:layout>
      <c:pie3DChart>
        <c:varyColors val="1"/>
        <c:ser>
          <c:idx val="0"/>
          <c:order val="0"/>
          <c:dLbls>
            <c:txPr>
              <a:bodyPr/>
              <a:lstStyle/>
              <a:p>
                <a:pPr>
                  <a:defRPr sz="1000"/>
                </a:pPr>
                <a:endParaRPr lang="tr-TR"/>
              </a:p>
            </c:txPr>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0.62</c:v>
                </c:pt>
                <c:pt idx="1">
                  <c:v>0.2</c:v>
                </c:pt>
                <c:pt idx="2">
                  <c:v>0.18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43191525095103"/>
          <c:y val="0.29993953719992322"/>
          <c:w val="0.25919987601962935"/>
          <c:h val="0.37115766787932286"/>
        </c:manualLayout>
      </c:layout>
      <c:overlay val="0"/>
      <c:txPr>
        <a:bodyPr/>
        <a:lstStyle/>
        <a:p>
          <a:pPr>
            <a:defRPr sz="1000"/>
          </a:pPr>
          <a:endParaRPr lang="tr-TR"/>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
          <c:y val="0.11457694221946117"/>
          <c:w val="0.758124402538912"/>
          <c:h val="0.80339434460424686"/>
        </c:manualLayout>
      </c:layout>
      <c:pie3DChart>
        <c:varyColors val="1"/>
        <c:ser>
          <c:idx val="0"/>
          <c:order val="0"/>
          <c:dLbls>
            <c:txPr>
              <a:bodyPr/>
              <a:lstStyle/>
              <a:p>
                <a:pPr>
                  <a:defRPr sz="1000"/>
                </a:pPr>
                <a:endParaRPr lang="tr-TR"/>
              </a:p>
            </c:txPr>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0.88</c:v>
                </c:pt>
                <c:pt idx="1">
                  <c:v>0.06</c:v>
                </c:pt>
                <c:pt idx="2">
                  <c:v>0.06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7104857702013578"/>
          <c:y val="0.26054524178208471"/>
          <c:w val="0.24297354582751754"/>
          <c:h val="0.4154159260082213"/>
        </c:manualLayout>
      </c:layout>
      <c:overlay val="0"/>
      <c:txPr>
        <a:bodyPr/>
        <a:lstStyle/>
        <a:p>
          <a:pPr>
            <a:defRPr sz="1000"/>
          </a:pPr>
          <a:endParaRPr lang="tr-T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2.4626232005967585E-3"/>
          <c:y val="3.1216874440396277E-2"/>
          <c:w val="0.73476022505435901"/>
          <c:h val="0.80256584516698259"/>
        </c:manualLayout>
      </c:layout>
      <c:pie3DChart>
        <c:varyColors val="1"/>
        <c:ser>
          <c:idx val="0"/>
          <c:order val="0"/>
          <c:dLbls>
            <c:txPr>
              <a:bodyPr/>
              <a:lstStyle/>
              <a:p>
                <a:pPr>
                  <a:defRPr sz="1000"/>
                </a:pPr>
                <a:endParaRPr lang="tr-TR"/>
              </a:p>
            </c:txPr>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0.44</c:v>
                </c:pt>
                <c:pt idx="1">
                  <c:v>0.42</c:v>
                </c:pt>
                <c:pt idx="2">
                  <c:v>0.14000000000000001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8864502117725126"/>
          <c:y val="0.20463929696099986"/>
          <c:w val="0.30139174033935345"/>
          <c:h val="0.46436756233001253"/>
        </c:manualLayout>
      </c:layout>
      <c:overlay val="0"/>
      <c:txPr>
        <a:bodyPr/>
        <a:lstStyle/>
        <a:p>
          <a:pPr>
            <a:defRPr sz="1000"/>
          </a:pPr>
          <a:endParaRPr lang="tr-T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5.2610782972363802E-2"/>
          <c:y val="0.10406436924057082"/>
          <c:w val="0.70031354963603731"/>
          <c:h val="0.77801644904429068"/>
        </c:manualLayout>
      </c:layout>
      <c:pie3DChart>
        <c:varyColors val="1"/>
        <c:ser>
          <c:idx val="0"/>
          <c:order val="0"/>
          <c:dLbls>
            <c:txPr>
              <a:bodyPr/>
              <a:lstStyle/>
              <a:p>
                <a:pPr>
                  <a:defRPr sz="1000"/>
                </a:pPr>
                <a:endParaRPr lang="tr-TR"/>
              </a:p>
            </c:txPr>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0.48</c:v>
                </c:pt>
                <c:pt idx="1">
                  <c:v>0.4</c:v>
                </c:pt>
                <c:pt idx="2">
                  <c:v>0.12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6688488189288"/>
          <c:y val="0.26623239768453333"/>
          <c:w val="0.28855755978415465"/>
          <c:h val="0.39563421524592507"/>
        </c:manualLayout>
      </c:layout>
      <c:overlay val="0"/>
      <c:txPr>
        <a:bodyPr/>
        <a:lstStyle/>
        <a:p>
          <a:pPr>
            <a:defRPr sz="1000"/>
          </a:pPr>
          <a:endParaRPr lang="tr-T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3.3999782615563121E-2"/>
          <c:y val="6.1883759096222561E-2"/>
          <c:w val="0.6022236036307127"/>
          <c:h val="0.75329204691912777"/>
        </c:manualLayout>
      </c:layout>
      <c:pie3DChart>
        <c:varyColors val="1"/>
        <c:ser>
          <c:idx val="0"/>
          <c:order val="0"/>
          <c:dLbls>
            <c:txPr>
              <a:bodyPr/>
              <a:lstStyle/>
              <a:p>
                <a:pPr>
                  <a:defRPr sz="1000"/>
                </a:pPr>
                <a:endParaRPr lang="tr-TR"/>
              </a:p>
            </c:txPr>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0.46</c:v>
                </c:pt>
                <c:pt idx="1">
                  <c:v>0.4</c:v>
                </c:pt>
                <c:pt idx="2">
                  <c:v>0.14000000000000001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2933823059939977"/>
          <c:y val="0.21975883994139506"/>
          <c:w val="0.28362311242983984"/>
          <c:h val="0.43272492292523052"/>
        </c:manualLayout>
      </c:layout>
      <c:overlay val="0"/>
      <c:txPr>
        <a:bodyPr/>
        <a:lstStyle/>
        <a:p>
          <a:pPr>
            <a:defRPr sz="1000"/>
          </a:pPr>
          <a:endParaRPr lang="tr-T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dLbls>
            <c:txPr>
              <a:bodyPr/>
              <a:lstStyle/>
              <a:p>
                <a:pPr>
                  <a:defRPr sz="1000"/>
                </a:pPr>
                <a:endParaRPr lang="tr-TR"/>
              </a:p>
            </c:txPr>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0.62</c:v>
                </c:pt>
                <c:pt idx="1">
                  <c:v>0.22</c:v>
                </c:pt>
                <c:pt idx="2">
                  <c:v>0.16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668635184980546"/>
          <c:y val="0.31365578116592707"/>
          <c:w val="0.27911673776474027"/>
          <c:h val="0.39437326309813786"/>
        </c:manualLayout>
      </c:layout>
      <c:overlay val="0"/>
      <c:txPr>
        <a:bodyPr/>
        <a:lstStyle/>
        <a:p>
          <a:pPr>
            <a:defRPr sz="1000"/>
          </a:pPr>
          <a:endParaRPr lang="tr-T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0.54</c:v>
                </c:pt>
                <c:pt idx="1">
                  <c:v>0.36</c:v>
                </c:pt>
                <c:pt idx="2">
                  <c:v>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327163956042801"/>
          <c:y val="0.32275302744139539"/>
          <c:w val="0.20923206726007804"/>
          <c:h val="0.38271247639151207"/>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0.54</c:v>
                </c:pt>
                <c:pt idx="1">
                  <c:v>0.36</c:v>
                </c:pt>
                <c:pt idx="2">
                  <c:v>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327163956042801"/>
          <c:y val="0.32275302744139539"/>
          <c:w val="0.20923206726007804"/>
          <c:h val="0.38271247639151207"/>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6.020478544711963E-2"/>
          <c:y val="0.12792008233666341"/>
          <c:w val="0.70009301215208897"/>
          <c:h val="0.75732035564648204"/>
        </c:manualLayout>
      </c:layout>
      <c:pie3DChart>
        <c:varyColors val="1"/>
        <c:ser>
          <c:idx val="0"/>
          <c:order val="0"/>
          <c:dLbls>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0.64</c:v>
                </c:pt>
                <c:pt idx="1">
                  <c:v>0.24</c:v>
                </c:pt>
                <c:pt idx="2">
                  <c:v>0.12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376411880161466"/>
          <c:y val="0.36197739862710415"/>
          <c:w val="0.15129647842158953"/>
          <c:h val="0.40977119432462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13550823412783194"/>
          <c:y val="0.14049566865097268"/>
          <c:w val="0.58655897208002528"/>
          <c:h val="0.70700928817726194"/>
        </c:manualLayout>
      </c:layout>
      <c:pie3DChart>
        <c:varyColors val="1"/>
        <c:ser>
          <c:idx val="0"/>
          <c:order val="0"/>
          <c:dLbls>
            <c:showLegendKey val="0"/>
            <c:showVal val="1"/>
            <c:showCatName val="0"/>
            <c:showSerName val="0"/>
            <c:showPercent val="0"/>
            <c:showBubbleSize val="0"/>
            <c:showLeaderLines val="1"/>
          </c:dLbls>
          <c:cat>
            <c:strRef>
              <c:f>Sayfa1!$A$1:$C$1</c:f>
              <c:strCache>
                <c:ptCount val="3"/>
                <c:pt idx="0">
                  <c:v>memnun</c:v>
                </c:pt>
                <c:pt idx="1">
                  <c:v>memnun değil</c:v>
                </c:pt>
                <c:pt idx="2">
                  <c:v>kararsız</c:v>
                </c:pt>
              </c:strCache>
            </c:strRef>
          </c:cat>
          <c:val>
            <c:numRef>
              <c:f>Sayfa1!$A$2:$C$2</c:f>
              <c:numCache>
                <c:formatCode>0%</c:formatCode>
                <c:ptCount val="3"/>
                <c:pt idx="0">
                  <c:v>0.57999999999999996</c:v>
                </c:pt>
                <c:pt idx="1">
                  <c:v>0.32</c:v>
                </c:pt>
                <c:pt idx="2">
                  <c:v>0.2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090037004435416"/>
          <c:y val="0.34926163691309947"/>
          <c:w val="0.20483215540153657"/>
          <c:h val="0.32547547521538639"/>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8E57C-4DCC-42B5-BD25-D87796E9F5E7}" type="datetimeFigureOut">
              <a:rPr lang="tr-TR" smtClean="0"/>
              <a:t>25.2.2013</a:t>
            </a:fld>
            <a:endParaRPr lang="tr-TR"/>
          </a:p>
        </p:txBody>
      </p:sp>
      <p:sp>
        <p:nvSpPr>
          <p:cNvPr id="4" name="Slayt Görüntüsü Yer Tutucusu 3"/>
          <p:cNvSpPr>
            <a:spLocks noGrp="1" noRot="1" noChangeAspect="1"/>
          </p:cNvSpPr>
          <p:nvPr>
            <p:ph type="sldImg" idx="2"/>
          </p:nvPr>
        </p:nvSpPr>
        <p:spPr>
          <a:xfrm>
            <a:off x="1371600" y="685800"/>
            <a:ext cx="41148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EFED5-9CAA-4F61-8785-3435B25D8750}" type="slidenum">
              <a:rPr lang="tr-TR" smtClean="0"/>
              <a:t>‹#›</a:t>
            </a:fld>
            <a:endParaRPr lang="tr-TR"/>
          </a:p>
        </p:txBody>
      </p:sp>
    </p:spTree>
    <p:extLst>
      <p:ext uri="{BB962C8B-B14F-4D97-AF65-F5344CB8AC3E}">
        <p14:creationId xmlns:p14="http://schemas.microsoft.com/office/powerpoint/2010/main" val="129127812"/>
      </p:ext>
    </p:extLst>
  </p:cSld>
  <p:clrMap bg1="lt1" tx1="dk1" bg2="lt2" tx2="dk2" accent1="accent1" accent2="accent2" accent3="accent3" accent4="accent4" accent5="accent5" accent6="accent6" hlink="hlink" folHlink="folHlink"/>
  <p:notesStyle>
    <a:lvl1pPr marL="0" algn="l" defTabSz="3394710" rtl="0" eaLnBrk="1" latinLnBrk="0" hangingPunct="1">
      <a:defRPr sz="4500" kern="1200">
        <a:solidFill>
          <a:schemeClr val="tx1"/>
        </a:solidFill>
        <a:latin typeface="+mn-lt"/>
        <a:ea typeface="+mn-ea"/>
        <a:cs typeface="+mn-cs"/>
      </a:defRPr>
    </a:lvl1pPr>
    <a:lvl2pPr marL="1697355" algn="l" defTabSz="3394710" rtl="0" eaLnBrk="1" latinLnBrk="0" hangingPunct="1">
      <a:defRPr sz="4500" kern="1200">
        <a:solidFill>
          <a:schemeClr val="tx1"/>
        </a:solidFill>
        <a:latin typeface="+mn-lt"/>
        <a:ea typeface="+mn-ea"/>
        <a:cs typeface="+mn-cs"/>
      </a:defRPr>
    </a:lvl2pPr>
    <a:lvl3pPr marL="3394710" algn="l" defTabSz="3394710" rtl="0" eaLnBrk="1" latinLnBrk="0" hangingPunct="1">
      <a:defRPr sz="4500" kern="1200">
        <a:solidFill>
          <a:schemeClr val="tx1"/>
        </a:solidFill>
        <a:latin typeface="+mn-lt"/>
        <a:ea typeface="+mn-ea"/>
        <a:cs typeface="+mn-cs"/>
      </a:defRPr>
    </a:lvl3pPr>
    <a:lvl4pPr marL="5092065" algn="l" defTabSz="3394710" rtl="0" eaLnBrk="1" latinLnBrk="0" hangingPunct="1">
      <a:defRPr sz="4500" kern="1200">
        <a:solidFill>
          <a:schemeClr val="tx1"/>
        </a:solidFill>
        <a:latin typeface="+mn-lt"/>
        <a:ea typeface="+mn-ea"/>
        <a:cs typeface="+mn-cs"/>
      </a:defRPr>
    </a:lvl4pPr>
    <a:lvl5pPr marL="6789420" algn="l" defTabSz="3394710" rtl="0" eaLnBrk="1" latinLnBrk="0" hangingPunct="1">
      <a:defRPr sz="4500" kern="1200">
        <a:solidFill>
          <a:schemeClr val="tx1"/>
        </a:solidFill>
        <a:latin typeface="+mn-lt"/>
        <a:ea typeface="+mn-ea"/>
        <a:cs typeface="+mn-cs"/>
      </a:defRPr>
    </a:lvl5pPr>
    <a:lvl6pPr marL="8486775" algn="l" defTabSz="3394710" rtl="0" eaLnBrk="1" latinLnBrk="0" hangingPunct="1">
      <a:defRPr sz="4500" kern="1200">
        <a:solidFill>
          <a:schemeClr val="tx1"/>
        </a:solidFill>
        <a:latin typeface="+mn-lt"/>
        <a:ea typeface="+mn-ea"/>
        <a:cs typeface="+mn-cs"/>
      </a:defRPr>
    </a:lvl6pPr>
    <a:lvl7pPr marL="10184130" algn="l" defTabSz="3394710" rtl="0" eaLnBrk="1" latinLnBrk="0" hangingPunct="1">
      <a:defRPr sz="4500" kern="1200">
        <a:solidFill>
          <a:schemeClr val="tx1"/>
        </a:solidFill>
        <a:latin typeface="+mn-lt"/>
        <a:ea typeface="+mn-ea"/>
        <a:cs typeface="+mn-cs"/>
      </a:defRPr>
    </a:lvl7pPr>
    <a:lvl8pPr marL="11881485" algn="l" defTabSz="3394710" rtl="0" eaLnBrk="1" latinLnBrk="0" hangingPunct="1">
      <a:defRPr sz="4500" kern="1200">
        <a:solidFill>
          <a:schemeClr val="tx1"/>
        </a:solidFill>
        <a:latin typeface="+mn-lt"/>
        <a:ea typeface="+mn-ea"/>
        <a:cs typeface="+mn-cs"/>
      </a:defRPr>
    </a:lvl8pPr>
    <a:lvl9pPr marL="13578840" algn="l" defTabSz="3394710" rtl="0" eaLnBrk="1" latinLnBrk="0" hangingPunct="1">
      <a:defRPr sz="4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685800"/>
            <a:ext cx="41148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2EFED5-9CAA-4F61-8785-3435B25D8750}" type="slidenum">
              <a:rPr lang="tr-TR" smtClean="0"/>
              <a:t>1</a:t>
            </a:fld>
            <a:endParaRPr lang="tr-TR"/>
          </a:p>
        </p:txBody>
      </p:sp>
    </p:spTree>
    <p:extLst>
      <p:ext uri="{BB962C8B-B14F-4D97-AF65-F5344CB8AC3E}">
        <p14:creationId xmlns:p14="http://schemas.microsoft.com/office/powerpoint/2010/main" val="163248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2430307" y="8388553"/>
            <a:ext cx="27543443" cy="5788223"/>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4860610" y="15301914"/>
            <a:ext cx="22682836" cy="6900863"/>
          </a:xfrm>
        </p:spPr>
        <p:txBody>
          <a:bodyPr/>
          <a:lstStyle>
            <a:lvl1pPr marL="0" indent="0" algn="ctr">
              <a:buNone/>
              <a:defRPr>
                <a:solidFill>
                  <a:schemeClr val="tx1">
                    <a:tint val="75000"/>
                  </a:schemeClr>
                </a:solidFill>
              </a:defRPr>
            </a:lvl1pPr>
            <a:lvl2pPr marL="1697355" indent="0" algn="ctr">
              <a:buNone/>
              <a:defRPr>
                <a:solidFill>
                  <a:schemeClr val="tx1">
                    <a:tint val="75000"/>
                  </a:schemeClr>
                </a:solidFill>
              </a:defRPr>
            </a:lvl2pPr>
            <a:lvl3pPr marL="3394710" indent="0" algn="ctr">
              <a:buNone/>
              <a:defRPr>
                <a:solidFill>
                  <a:schemeClr val="tx1">
                    <a:tint val="75000"/>
                  </a:schemeClr>
                </a:solidFill>
              </a:defRPr>
            </a:lvl3pPr>
            <a:lvl4pPr marL="5092065" indent="0" algn="ctr">
              <a:buNone/>
              <a:defRPr>
                <a:solidFill>
                  <a:schemeClr val="tx1">
                    <a:tint val="75000"/>
                  </a:schemeClr>
                </a:solidFill>
              </a:defRPr>
            </a:lvl4pPr>
            <a:lvl5pPr marL="6789420" indent="0" algn="ctr">
              <a:buNone/>
              <a:defRPr>
                <a:solidFill>
                  <a:schemeClr val="tx1">
                    <a:tint val="75000"/>
                  </a:schemeClr>
                </a:solidFill>
              </a:defRPr>
            </a:lvl5pPr>
            <a:lvl6pPr marL="8486775" indent="0" algn="ctr">
              <a:buNone/>
              <a:defRPr>
                <a:solidFill>
                  <a:schemeClr val="tx1">
                    <a:tint val="75000"/>
                  </a:schemeClr>
                </a:solidFill>
              </a:defRPr>
            </a:lvl6pPr>
            <a:lvl7pPr marL="10184130" indent="0" algn="ctr">
              <a:buNone/>
              <a:defRPr>
                <a:solidFill>
                  <a:schemeClr val="tx1">
                    <a:tint val="75000"/>
                  </a:schemeClr>
                </a:solidFill>
              </a:defRPr>
            </a:lvl7pPr>
            <a:lvl8pPr marL="11881485" indent="0" algn="ctr">
              <a:buNone/>
              <a:defRPr>
                <a:solidFill>
                  <a:schemeClr val="tx1">
                    <a:tint val="75000"/>
                  </a:schemeClr>
                </a:solidFill>
              </a:defRPr>
            </a:lvl8pPr>
            <a:lvl9pPr marL="1357884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7205616-64AE-40F4-92D7-ADF850ED27E7}" type="datetimeFigureOut">
              <a:rPr lang="tr-TR" smtClean="0"/>
              <a:t>25.2.2013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235122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205616-64AE-40F4-92D7-ADF850ED27E7}" type="datetimeFigureOut">
              <a:rPr lang="tr-TR" smtClean="0"/>
              <a:t>25.2.2013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161937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3254784" y="4256788"/>
            <a:ext cx="25833229" cy="90723839"/>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743847" y="4256788"/>
            <a:ext cx="76970870" cy="9072383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205616-64AE-40F4-92D7-ADF850ED27E7}" type="datetimeFigureOut">
              <a:rPr lang="tr-TR" smtClean="0"/>
              <a:t>25.2.2013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265703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205616-64AE-40F4-92D7-ADF850ED27E7}" type="datetimeFigureOut">
              <a:rPr lang="tr-TR" smtClean="0"/>
              <a:t>25.2.2013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282819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2559699" y="17352171"/>
            <a:ext cx="27543443" cy="5363170"/>
          </a:xfrm>
        </p:spPr>
        <p:txBody>
          <a:bodyPr anchor="t"/>
          <a:lstStyle>
            <a:lvl1pPr algn="l">
              <a:defRPr sz="149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2559699" y="11445185"/>
            <a:ext cx="27543443" cy="5906986"/>
          </a:xfrm>
        </p:spPr>
        <p:txBody>
          <a:bodyPr anchor="b"/>
          <a:lstStyle>
            <a:lvl1pPr marL="0" indent="0">
              <a:buNone/>
              <a:defRPr sz="7400">
                <a:solidFill>
                  <a:schemeClr val="tx1">
                    <a:tint val="75000"/>
                  </a:schemeClr>
                </a:solidFill>
              </a:defRPr>
            </a:lvl1pPr>
            <a:lvl2pPr marL="1697355" indent="0">
              <a:buNone/>
              <a:defRPr sz="6700">
                <a:solidFill>
                  <a:schemeClr val="tx1">
                    <a:tint val="75000"/>
                  </a:schemeClr>
                </a:solidFill>
              </a:defRPr>
            </a:lvl2pPr>
            <a:lvl3pPr marL="3394710" indent="0">
              <a:buNone/>
              <a:defRPr sz="5900">
                <a:solidFill>
                  <a:schemeClr val="tx1">
                    <a:tint val="75000"/>
                  </a:schemeClr>
                </a:solidFill>
              </a:defRPr>
            </a:lvl3pPr>
            <a:lvl4pPr marL="5092065" indent="0">
              <a:buNone/>
              <a:defRPr sz="5200">
                <a:solidFill>
                  <a:schemeClr val="tx1">
                    <a:tint val="75000"/>
                  </a:schemeClr>
                </a:solidFill>
              </a:defRPr>
            </a:lvl4pPr>
            <a:lvl5pPr marL="6789420" indent="0">
              <a:buNone/>
              <a:defRPr sz="5200">
                <a:solidFill>
                  <a:schemeClr val="tx1">
                    <a:tint val="75000"/>
                  </a:schemeClr>
                </a:solidFill>
              </a:defRPr>
            </a:lvl5pPr>
            <a:lvl6pPr marL="8486775" indent="0">
              <a:buNone/>
              <a:defRPr sz="5200">
                <a:solidFill>
                  <a:schemeClr val="tx1">
                    <a:tint val="75000"/>
                  </a:schemeClr>
                </a:solidFill>
              </a:defRPr>
            </a:lvl6pPr>
            <a:lvl7pPr marL="10184130" indent="0">
              <a:buNone/>
              <a:defRPr sz="5200">
                <a:solidFill>
                  <a:schemeClr val="tx1">
                    <a:tint val="75000"/>
                  </a:schemeClr>
                </a:solidFill>
              </a:defRPr>
            </a:lvl7pPr>
            <a:lvl8pPr marL="11881485" indent="0">
              <a:buNone/>
              <a:defRPr sz="5200">
                <a:solidFill>
                  <a:schemeClr val="tx1">
                    <a:tint val="75000"/>
                  </a:schemeClr>
                </a:solidFill>
              </a:defRPr>
            </a:lvl8pPr>
            <a:lvl9pPr marL="13578840" indent="0">
              <a:buNone/>
              <a:defRPr sz="5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7205616-64AE-40F4-92D7-ADF850ED27E7}" type="datetimeFigureOut">
              <a:rPr lang="tr-TR" smtClean="0"/>
              <a:t>25.2.2013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80600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743846" y="24809355"/>
            <a:ext cx="51402048" cy="70171270"/>
          </a:xfrm>
        </p:spPr>
        <p:txBody>
          <a:bodyPr/>
          <a:lstStyle>
            <a:lvl1pPr>
              <a:defRPr sz="10400"/>
            </a:lvl1pPr>
            <a:lvl2pPr>
              <a:defRPr sz="8900"/>
            </a:lvl2pPr>
            <a:lvl3pPr>
              <a:defRPr sz="7400"/>
            </a:lvl3pPr>
            <a:lvl4pPr>
              <a:defRPr sz="6700"/>
            </a:lvl4pPr>
            <a:lvl5pPr>
              <a:defRPr sz="6700"/>
            </a:lvl5pPr>
            <a:lvl6pPr>
              <a:defRPr sz="6700"/>
            </a:lvl6pPr>
            <a:lvl7pPr>
              <a:defRPr sz="6700"/>
            </a:lvl7pPr>
            <a:lvl8pPr>
              <a:defRPr sz="6700"/>
            </a:lvl8pPr>
            <a:lvl9pPr>
              <a:defRPr sz="6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7685961" y="24809355"/>
            <a:ext cx="51402052" cy="70171270"/>
          </a:xfrm>
        </p:spPr>
        <p:txBody>
          <a:bodyPr/>
          <a:lstStyle>
            <a:lvl1pPr>
              <a:defRPr sz="10400"/>
            </a:lvl1pPr>
            <a:lvl2pPr>
              <a:defRPr sz="8900"/>
            </a:lvl2pPr>
            <a:lvl3pPr>
              <a:defRPr sz="7400"/>
            </a:lvl3pPr>
            <a:lvl4pPr>
              <a:defRPr sz="6700"/>
            </a:lvl4pPr>
            <a:lvl5pPr>
              <a:defRPr sz="6700"/>
            </a:lvl5pPr>
            <a:lvl6pPr>
              <a:defRPr sz="6700"/>
            </a:lvl6pPr>
            <a:lvl7pPr>
              <a:defRPr sz="6700"/>
            </a:lvl7pPr>
            <a:lvl8pPr>
              <a:defRPr sz="6700"/>
            </a:lvl8pPr>
            <a:lvl9pPr>
              <a:defRPr sz="6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7205616-64AE-40F4-92D7-ADF850ED27E7}" type="datetimeFigureOut">
              <a:rPr lang="tr-TR" smtClean="0"/>
              <a:t>25.2.2013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33933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620203" y="1081389"/>
            <a:ext cx="29163646" cy="4500563"/>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1620203" y="6044509"/>
            <a:ext cx="14317416" cy="2519063"/>
          </a:xfrm>
        </p:spPr>
        <p:txBody>
          <a:bodyPr anchor="b"/>
          <a:lstStyle>
            <a:lvl1pPr marL="0" indent="0">
              <a:buNone/>
              <a:defRPr sz="8900" b="1"/>
            </a:lvl1pPr>
            <a:lvl2pPr marL="1697355" indent="0">
              <a:buNone/>
              <a:defRPr sz="7400" b="1"/>
            </a:lvl2pPr>
            <a:lvl3pPr marL="3394710" indent="0">
              <a:buNone/>
              <a:defRPr sz="6700" b="1"/>
            </a:lvl3pPr>
            <a:lvl4pPr marL="5092065" indent="0">
              <a:buNone/>
              <a:defRPr sz="5900" b="1"/>
            </a:lvl4pPr>
            <a:lvl5pPr marL="6789420" indent="0">
              <a:buNone/>
              <a:defRPr sz="5900" b="1"/>
            </a:lvl5pPr>
            <a:lvl6pPr marL="8486775" indent="0">
              <a:buNone/>
              <a:defRPr sz="5900" b="1"/>
            </a:lvl6pPr>
            <a:lvl7pPr marL="10184130" indent="0">
              <a:buNone/>
              <a:defRPr sz="5900" b="1"/>
            </a:lvl7pPr>
            <a:lvl8pPr marL="11881485" indent="0">
              <a:buNone/>
              <a:defRPr sz="5900" b="1"/>
            </a:lvl8pPr>
            <a:lvl9pPr marL="13578840" indent="0">
              <a:buNone/>
              <a:defRPr sz="5900" b="1"/>
            </a:lvl9pPr>
          </a:lstStyle>
          <a:p>
            <a:pPr lvl="0"/>
            <a:r>
              <a:rPr lang="tr-TR" smtClean="0"/>
              <a:t>Asıl metin stillerini düzenlemek için tıklatın</a:t>
            </a:r>
          </a:p>
        </p:txBody>
      </p:sp>
      <p:sp>
        <p:nvSpPr>
          <p:cNvPr id="4" name="İçerik Yer Tutucusu 3"/>
          <p:cNvSpPr>
            <a:spLocks noGrp="1"/>
          </p:cNvSpPr>
          <p:nvPr>
            <p:ph sz="half" idx="2"/>
          </p:nvPr>
        </p:nvSpPr>
        <p:spPr>
          <a:xfrm>
            <a:off x="1620203" y="8563571"/>
            <a:ext cx="14317416" cy="15558197"/>
          </a:xfrm>
        </p:spPr>
        <p:txBody>
          <a:bodyPr/>
          <a:lstStyle>
            <a:lvl1pPr>
              <a:defRPr sz="8900"/>
            </a:lvl1pPr>
            <a:lvl2pPr>
              <a:defRPr sz="7400"/>
            </a:lvl2pPr>
            <a:lvl3pPr>
              <a:defRPr sz="6700"/>
            </a:lvl3pPr>
            <a:lvl4pPr>
              <a:defRPr sz="5900"/>
            </a:lvl4pPr>
            <a:lvl5pPr>
              <a:defRPr sz="5900"/>
            </a:lvl5pPr>
            <a:lvl6pPr>
              <a:defRPr sz="5900"/>
            </a:lvl6pPr>
            <a:lvl7pPr>
              <a:defRPr sz="5900"/>
            </a:lvl7pPr>
            <a:lvl8pPr>
              <a:defRPr sz="5900"/>
            </a:lvl8pPr>
            <a:lvl9pPr>
              <a:defRPr sz="5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16460811" y="6044509"/>
            <a:ext cx="14323040" cy="2519063"/>
          </a:xfrm>
        </p:spPr>
        <p:txBody>
          <a:bodyPr anchor="b"/>
          <a:lstStyle>
            <a:lvl1pPr marL="0" indent="0">
              <a:buNone/>
              <a:defRPr sz="8900" b="1"/>
            </a:lvl1pPr>
            <a:lvl2pPr marL="1697355" indent="0">
              <a:buNone/>
              <a:defRPr sz="7400" b="1"/>
            </a:lvl2pPr>
            <a:lvl3pPr marL="3394710" indent="0">
              <a:buNone/>
              <a:defRPr sz="6700" b="1"/>
            </a:lvl3pPr>
            <a:lvl4pPr marL="5092065" indent="0">
              <a:buNone/>
              <a:defRPr sz="5900" b="1"/>
            </a:lvl4pPr>
            <a:lvl5pPr marL="6789420" indent="0">
              <a:buNone/>
              <a:defRPr sz="5900" b="1"/>
            </a:lvl5pPr>
            <a:lvl6pPr marL="8486775" indent="0">
              <a:buNone/>
              <a:defRPr sz="5900" b="1"/>
            </a:lvl6pPr>
            <a:lvl7pPr marL="10184130" indent="0">
              <a:buNone/>
              <a:defRPr sz="5900" b="1"/>
            </a:lvl7pPr>
            <a:lvl8pPr marL="11881485" indent="0">
              <a:buNone/>
              <a:defRPr sz="5900" b="1"/>
            </a:lvl8pPr>
            <a:lvl9pPr marL="13578840" indent="0">
              <a:buNone/>
              <a:defRPr sz="59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16460811" y="8563571"/>
            <a:ext cx="14323040" cy="15558197"/>
          </a:xfrm>
        </p:spPr>
        <p:txBody>
          <a:bodyPr/>
          <a:lstStyle>
            <a:lvl1pPr>
              <a:defRPr sz="8900"/>
            </a:lvl1pPr>
            <a:lvl2pPr>
              <a:defRPr sz="7400"/>
            </a:lvl2pPr>
            <a:lvl3pPr>
              <a:defRPr sz="6700"/>
            </a:lvl3pPr>
            <a:lvl4pPr>
              <a:defRPr sz="5900"/>
            </a:lvl4pPr>
            <a:lvl5pPr>
              <a:defRPr sz="5900"/>
            </a:lvl5pPr>
            <a:lvl6pPr>
              <a:defRPr sz="5900"/>
            </a:lvl6pPr>
            <a:lvl7pPr>
              <a:defRPr sz="5900"/>
            </a:lvl7pPr>
            <a:lvl8pPr>
              <a:defRPr sz="5900"/>
            </a:lvl8pPr>
            <a:lvl9pPr>
              <a:defRPr sz="5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7205616-64AE-40F4-92D7-ADF850ED27E7}" type="datetimeFigureOut">
              <a:rPr lang="tr-TR" smtClean="0"/>
              <a:t>25.2.2013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214066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7205616-64AE-40F4-92D7-ADF850ED27E7}" type="datetimeFigureOut">
              <a:rPr lang="tr-TR" smtClean="0"/>
              <a:t>25.2.2013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73186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7205616-64AE-40F4-92D7-ADF850ED27E7}" type="datetimeFigureOut">
              <a:rPr lang="tr-TR" smtClean="0"/>
              <a:t>25.2.2013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23612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620205" y="1075134"/>
            <a:ext cx="10660709" cy="4575572"/>
          </a:xfrm>
        </p:spPr>
        <p:txBody>
          <a:bodyPr anchor="b"/>
          <a:lstStyle>
            <a:lvl1pPr algn="l">
              <a:defRPr sz="7400" b="1"/>
            </a:lvl1pPr>
          </a:lstStyle>
          <a:p>
            <a:r>
              <a:rPr lang="tr-TR" smtClean="0"/>
              <a:t>Asıl başlık stili için tıklatın</a:t>
            </a:r>
            <a:endParaRPr lang="tr-TR"/>
          </a:p>
        </p:txBody>
      </p:sp>
      <p:sp>
        <p:nvSpPr>
          <p:cNvPr id="3" name="İçerik Yer Tutucusu 2"/>
          <p:cNvSpPr>
            <a:spLocks noGrp="1"/>
          </p:cNvSpPr>
          <p:nvPr>
            <p:ph idx="1"/>
          </p:nvPr>
        </p:nvSpPr>
        <p:spPr>
          <a:xfrm>
            <a:off x="12669085" y="1075137"/>
            <a:ext cx="18114764" cy="23046632"/>
          </a:xfrm>
        </p:spPr>
        <p:txBody>
          <a:bodyPr/>
          <a:lstStyle>
            <a:lvl1pPr>
              <a:defRPr sz="11900"/>
            </a:lvl1pPr>
            <a:lvl2pPr>
              <a:defRPr sz="10400"/>
            </a:lvl2pPr>
            <a:lvl3pPr>
              <a:defRPr sz="8900"/>
            </a:lvl3pPr>
            <a:lvl4pPr>
              <a:defRPr sz="7400"/>
            </a:lvl4pPr>
            <a:lvl5pPr>
              <a:defRPr sz="7400"/>
            </a:lvl5pPr>
            <a:lvl6pPr>
              <a:defRPr sz="7400"/>
            </a:lvl6pPr>
            <a:lvl7pPr>
              <a:defRPr sz="7400"/>
            </a:lvl7pPr>
            <a:lvl8pPr>
              <a:defRPr sz="7400"/>
            </a:lvl8pPr>
            <a:lvl9pPr>
              <a:defRPr sz="7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1620205" y="5650710"/>
            <a:ext cx="10660709" cy="18471061"/>
          </a:xfrm>
        </p:spPr>
        <p:txBody>
          <a:bodyPr/>
          <a:lstStyle>
            <a:lvl1pPr marL="0" indent="0">
              <a:buNone/>
              <a:defRPr sz="5200"/>
            </a:lvl1pPr>
            <a:lvl2pPr marL="1697355" indent="0">
              <a:buNone/>
              <a:defRPr sz="4500"/>
            </a:lvl2pPr>
            <a:lvl3pPr marL="3394710" indent="0">
              <a:buNone/>
              <a:defRPr sz="3700"/>
            </a:lvl3pPr>
            <a:lvl4pPr marL="5092065" indent="0">
              <a:buNone/>
              <a:defRPr sz="3300"/>
            </a:lvl4pPr>
            <a:lvl5pPr marL="6789420" indent="0">
              <a:buNone/>
              <a:defRPr sz="3300"/>
            </a:lvl5pPr>
            <a:lvl6pPr marL="8486775" indent="0">
              <a:buNone/>
              <a:defRPr sz="3300"/>
            </a:lvl6pPr>
            <a:lvl7pPr marL="10184130" indent="0">
              <a:buNone/>
              <a:defRPr sz="3300"/>
            </a:lvl7pPr>
            <a:lvl8pPr marL="11881485" indent="0">
              <a:buNone/>
              <a:defRPr sz="3300"/>
            </a:lvl8pPr>
            <a:lvl9pPr marL="13578840" indent="0">
              <a:buNone/>
              <a:defRPr sz="33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7205616-64AE-40F4-92D7-ADF850ED27E7}" type="datetimeFigureOut">
              <a:rPr lang="tr-TR" smtClean="0"/>
              <a:t>25.2.2013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19674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351423" y="18902364"/>
            <a:ext cx="19442430" cy="2231531"/>
          </a:xfrm>
        </p:spPr>
        <p:txBody>
          <a:bodyPr anchor="b"/>
          <a:lstStyle>
            <a:lvl1pPr algn="l">
              <a:defRPr sz="7400" b="1"/>
            </a:lvl1pPr>
          </a:lstStyle>
          <a:p>
            <a:r>
              <a:rPr lang="tr-TR" smtClean="0"/>
              <a:t>Asıl başlık stili için tıklatın</a:t>
            </a:r>
            <a:endParaRPr lang="tr-TR"/>
          </a:p>
        </p:txBody>
      </p:sp>
      <p:sp>
        <p:nvSpPr>
          <p:cNvPr id="3" name="Resim Yer Tutucusu 2"/>
          <p:cNvSpPr>
            <a:spLocks noGrp="1"/>
          </p:cNvSpPr>
          <p:nvPr>
            <p:ph type="pic" idx="1"/>
          </p:nvPr>
        </p:nvSpPr>
        <p:spPr>
          <a:xfrm>
            <a:off x="6351423" y="2412803"/>
            <a:ext cx="19442430" cy="16202025"/>
          </a:xfrm>
        </p:spPr>
        <p:txBody>
          <a:bodyPr/>
          <a:lstStyle>
            <a:lvl1pPr marL="0" indent="0">
              <a:buNone/>
              <a:defRPr sz="11900"/>
            </a:lvl1pPr>
            <a:lvl2pPr marL="1697355" indent="0">
              <a:buNone/>
              <a:defRPr sz="10400"/>
            </a:lvl2pPr>
            <a:lvl3pPr marL="3394710" indent="0">
              <a:buNone/>
              <a:defRPr sz="8900"/>
            </a:lvl3pPr>
            <a:lvl4pPr marL="5092065" indent="0">
              <a:buNone/>
              <a:defRPr sz="7400"/>
            </a:lvl4pPr>
            <a:lvl5pPr marL="6789420" indent="0">
              <a:buNone/>
              <a:defRPr sz="7400"/>
            </a:lvl5pPr>
            <a:lvl6pPr marL="8486775" indent="0">
              <a:buNone/>
              <a:defRPr sz="7400"/>
            </a:lvl6pPr>
            <a:lvl7pPr marL="10184130" indent="0">
              <a:buNone/>
              <a:defRPr sz="7400"/>
            </a:lvl7pPr>
            <a:lvl8pPr marL="11881485" indent="0">
              <a:buNone/>
              <a:defRPr sz="7400"/>
            </a:lvl8pPr>
            <a:lvl9pPr marL="13578840" indent="0">
              <a:buNone/>
              <a:defRPr sz="7400"/>
            </a:lvl9pPr>
          </a:lstStyle>
          <a:p>
            <a:endParaRPr lang="tr-TR"/>
          </a:p>
        </p:txBody>
      </p:sp>
      <p:sp>
        <p:nvSpPr>
          <p:cNvPr id="4" name="Metin Yer Tutucusu 3"/>
          <p:cNvSpPr>
            <a:spLocks noGrp="1"/>
          </p:cNvSpPr>
          <p:nvPr>
            <p:ph type="body" sz="half" idx="2"/>
          </p:nvPr>
        </p:nvSpPr>
        <p:spPr>
          <a:xfrm>
            <a:off x="6351423" y="21133895"/>
            <a:ext cx="19442430" cy="3169144"/>
          </a:xfrm>
        </p:spPr>
        <p:txBody>
          <a:bodyPr/>
          <a:lstStyle>
            <a:lvl1pPr marL="0" indent="0">
              <a:buNone/>
              <a:defRPr sz="5200"/>
            </a:lvl1pPr>
            <a:lvl2pPr marL="1697355" indent="0">
              <a:buNone/>
              <a:defRPr sz="4500"/>
            </a:lvl2pPr>
            <a:lvl3pPr marL="3394710" indent="0">
              <a:buNone/>
              <a:defRPr sz="3700"/>
            </a:lvl3pPr>
            <a:lvl4pPr marL="5092065" indent="0">
              <a:buNone/>
              <a:defRPr sz="3300"/>
            </a:lvl4pPr>
            <a:lvl5pPr marL="6789420" indent="0">
              <a:buNone/>
              <a:defRPr sz="3300"/>
            </a:lvl5pPr>
            <a:lvl6pPr marL="8486775" indent="0">
              <a:buNone/>
              <a:defRPr sz="3300"/>
            </a:lvl6pPr>
            <a:lvl7pPr marL="10184130" indent="0">
              <a:buNone/>
              <a:defRPr sz="3300"/>
            </a:lvl7pPr>
            <a:lvl8pPr marL="11881485" indent="0">
              <a:buNone/>
              <a:defRPr sz="3300"/>
            </a:lvl8pPr>
            <a:lvl9pPr marL="13578840" indent="0">
              <a:buNone/>
              <a:defRPr sz="33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7205616-64AE-40F4-92D7-ADF850ED27E7}" type="datetimeFigureOut">
              <a:rPr lang="tr-TR" smtClean="0"/>
              <a:t>25.2.2013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4C8794-8090-4D25-AB5E-DDC7A5E661C0}" type="slidenum">
              <a:rPr lang="tr-TR" smtClean="0"/>
              <a:t>‹#›</a:t>
            </a:fld>
            <a:endParaRPr lang="tr-TR"/>
          </a:p>
        </p:txBody>
      </p:sp>
    </p:spTree>
    <p:extLst>
      <p:ext uri="{BB962C8B-B14F-4D97-AF65-F5344CB8AC3E}">
        <p14:creationId xmlns:p14="http://schemas.microsoft.com/office/powerpoint/2010/main" val="187087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620203" y="1081389"/>
            <a:ext cx="29163646" cy="4500563"/>
          </a:xfrm>
          <a:prstGeom prst="rect">
            <a:avLst/>
          </a:prstGeom>
        </p:spPr>
        <p:txBody>
          <a:bodyPr vert="horz" lIns="339471" tIns="169736" rIns="339471" bIns="169736"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1620203" y="6300792"/>
            <a:ext cx="29163646" cy="17820979"/>
          </a:xfrm>
          <a:prstGeom prst="rect">
            <a:avLst/>
          </a:prstGeom>
        </p:spPr>
        <p:txBody>
          <a:bodyPr vert="horz" lIns="339471" tIns="169736" rIns="339471" bIns="169736"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1620203" y="25028130"/>
            <a:ext cx="7560946" cy="1437680"/>
          </a:xfrm>
          <a:prstGeom prst="rect">
            <a:avLst/>
          </a:prstGeom>
        </p:spPr>
        <p:txBody>
          <a:bodyPr vert="horz" lIns="339471" tIns="169736" rIns="339471" bIns="169736" rtlCol="0" anchor="ctr"/>
          <a:lstStyle>
            <a:lvl1pPr algn="l">
              <a:defRPr sz="4500">
                <a:solidFill>
                  <a:schemeClr val="tx1">
                    <a:tint val="75000"/>
                  </a:schemeClr>
                </a:solidFill>
              </a:defRPr>
            </a:lvl1pPr>
          </a:lstStyle>
          <a:p>
            <a:fld id="{57205616-64AE-40F4-92D7-ADF850ED27E7}" type="datetimeFigureOut">
              <a:rPr lang="tr-TR" smtClean="0"/>
              <a:t>25.2.2013</a:t>
            </a:fld>
            <a:endParaRPr lang="tr-TR"/>
          </a:p>
        </p:txBody>
      </p:sp>
      <p:sp>
        <p:nvSpPr>
          <p:cNvPr id="5" name="Altbilgi Yer Tutucusu 4"/>
          <p:cNvSpPr>
            <a:spLocks noGrp="1"/>
          </p:cNvSpPr>
          <p:nvPr>
            <p:ph type="ftr" sz="quarter" idx="3"/>
          </p:nvPr>
        </p:nvSpPr>
        <p:spPr>
          <a:xfrm>
            <a:off x="11071387" y="25028130"/>
            <a:ext cx="10261283" cy="1437680"/>
          </a:xfrm>
          <a:prstGeom prst="rect">
            <a:avLst/>
          </a:prstGeom>
        </p:spPr>
        <p:txBody>
          <a:bodyPr vert="horz" lIns="339471" tIns="169736" rIns="339471" bIns="169736" rtlCol="0" anchor="ctr"/>
          <a:lstStyle>
            <a:lvl1pPr algn="ctr">
              <a:defRPr sz="45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23222903" y="25028130"/>
            <a:ext cx="7560946" cy="1437680"/>
          </a:xfrm>
          <a:prstGeom prst="rect">
            <a:avLst/>
          </a:prstGeom>
        </p:spPr>
        <p:txBody>
          <a:bodyPr vert="horz" lIns="339471" tIns="169736" rIns="339471" bIns="169736" rtlCol="0" anchor="ctr"/>
          <a:lstStyle>
            <a:lvl1pPr algn="r">
              <a:defRPr sz="4500">
                <a:solidFill>
                  <a:schemeClr val="tx1">
                    <a:tint val="75000"/>
                  </a:schemeClr>
                </a:solidFill>
              </a:defRPr>
            </a:lvl1pPr>
          </a:lstStyle>
          <a:p>
            <a:fld id="{824C8794-8090-4D25-AB5E-DDC7A5E661C0}" type="slidenum">
              <a:rPr lang="tr-TR" smtClean="0"/>
              <a:t>‹#›</a:t>
            </a:fld>
            <a:endParaRPr lang="tr-TR"/>
          </a:p>
        </p:txBody>
      </p:sp>
    </p:spTree>
    <p:extLst>
      <p:ext uri="{BB962C8B-B14F-4D97-AF65-F5344CB8AC3E}">
        <p14:creationId xmlns:p14="http://schemas.microsoft.com/office/powerpoint/2010/main" val="2293344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94710" rtl="0" eaLnBrk="1" latinLnBrk="0" hangingPunct="1">
        <a:spcBef>
          <a:spcPct val="0"/>
        </a:spcBef>
        <a:buNone/>
        <a:defRPr sz="16300" kern="1200">
          <a:solidFill>
            <a:schemeClr val="tx1"/>
          </a:solidFill>
          <a:latin typeface="+mj-lt"/>
          <a:ea typeface="+mj-ea"/>
          <a:cs typeface="+mj-cs"/>
        </a:defRPr>
      </a:lvl1pPr>
    </p:titleStyle>
    <p:bodyStyle>
      <a:lvl1pPr marL="1273016" indent="-1273016" algn="l" defTabSz="3394710" rtl="0" eaLnBrk="1" latinLnBrk="0" hangingPunct="1">
        <a:spcBef>
          <a:spcPct val="20000"/>
        </a:spcBef>
        <a:buFont typeface="Arial" pitchFamily="34" charset="0"/>
        <a:buChar char="•"/>
        <a:defRPr sz="11900" kern="1200">
          <a:solidFill>
            <a:schemeClr val="tx1"/>
          </a:solidFill>
          <a:latin typeface="+mn-lt"/>
          <a:ea typeface="+mn-ea"/>
          <a:cs typeface="+mn-cs"/>
        </a:defRPr>
      </a:lvl1pPr>
      <a:lvl2pPr marL="2758202" indent="-1060847" algn="l" defTabSz="3394710" rtl="0" eaLnBrk="1" latinLnBrk="0" hangingPunct="1">
        <a:spcBef>
          <a:spcPct val="20000"/>
        </a:spcBef>
        <a:buFont typeface="Arial" pitchFamily="34" charset="0"/>
        <a:buChar char="–"/>
        <a:defRPr sz="10400" kern="1200">
          <a:solidFill>
            <a:schemeClr val="tx1"/>
          </a:solidFill>
          <a:latin typeface="+mn-lt"/>
          <a:ea typeface="+mn-ea"/>
          <a:cs typeface="+mn-cs"/>
        </a:defRPr>
      </a:lvl2pPr>
      <a:lvl3pPr marL="4243388" indent="-848678" algn="l" defTabSz="3394710" rtl="0" eaLnBrk="1" latinLnBrk="0" hangingPunct="1">
        <a:spcBef>
          <a:spcPct val="20000"/>
        </a:spcBef>
        <a:buFont typeface="Arial" pitchFamily="34" charset="0"/>
        <a:buChar char="•"/>
        <a:defRPr sz="8900" kern="1200">
          <a:solidFill>
            <a:schemeClr val="tx1"/>
          </a:solidFill>
          <a:latin typeface="+mn-lt"/>
          <a:ea typeface="+mn-ea"/>
          <a:cs typeface="+mn-cs"/>
        </a:defRPr>
      </a:lvl3pPr>
      <a:lvl4pPr marL="5940743"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4pPr>
      <a:lvl5pPr marL="7638098"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5pPr>
      <a:lvl6pPr marL="9335453"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6pPr>
      <a:lvl7pPr marL="11032808"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7pPr>
      <a:lvl8pPr marL="12730163"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8pPr>
      <a:lvl9pPr marL="14427518"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9pPr>
    </p:bodyStyle>
    <p:otherStyle>
      <a:defPPr>
        <a:defRPr lang="tr-TR"/>
      </a:defPPr>
      <a:lvl1pPr marL="0" algn="l" defTabSz="3394710" rtl="0" eaLnBrk="1" latinLnBrk="0" hangingPunct="1">
        <a:defRPr sz="6700" kern="1200">
          <a:solidFill>
            <a:schemeClr val="tx1"/>
          </a:solidFill>
          <a:latin typeface="+mn-lt"/>
          <a:ea typeface="+mn-ea"/>
          <a:cs typeface="+mn-cs"/>
        </a:defRPr>
      </a:lvl1pPr>
      <a:lvl2pPr marL="1697355" algn="l" defTabSz="3394710" rtl="0" eaLnBrk="1" latinLnBrk="0" hangingPunct="1">
        <a:defRPr sz="6700" kern="1200">
          <a:solidFill>
            <a:schemeClr val="tx1"/>
          </a:solidFill>
          <a:latin typeface="+mn-lt"/>
          <a:ea typeface="+mn-ea"/>
          <a:cs typeface="+mn-cs"/>
        </a:defRPr>
      </a:lvl2pPr>
      <a:lvl3pPr marL="3394710" algn="l" defTabSz="3394710" rtl="0" eaLnBrk="1" latinLnBrk="0" hangingPunct="1">
        <a:defRPr sz="6700" kern="1200">
          <a:solidFill>
            <a:schemeClr val="tx1"/>
          </a:solidFill>
          <a:latin typeface="+mn-lt"/>
          <a:ea typeface="+mn-ea"/>
          <a:cs typeface="+mn-cs"/>
        </a:defRPr>
      </a:lvl3pPr>
      <a:lvl4pPr marL="5092065" algn="l" defTabSz="3394710" rtl="0" eaLnBrk="1" latinLnBrk="0" hangingPunct="1">
        <a:defRPr sz="6700" kern="1200">
          <a:solidFill>
            <a:schemeClr val="tx1"/>
          </a:solidFill>
          <a:latin typeface="+mn-lt"/>
          <a:ea typeface="+mn-ea"/>
          <a:cs typeface="+mn-cs"/>
        </a:defRPr>
      </a:lvl4pPr>
      <a:lvl5pPr marL="6789420" algn="l" defTabSz="3394710" rtl="0" eaLnBrk="1" latinLnBrk="0" hangingPunct="1">
        <a:defRPr sz="6700" kern="1200">
          <a:solidFill>
            <a:schemeClr val="tx1"/>
          </a:solidFill>
          <a:latin typeface="+mn-lt"/>
          <a:ea typeface="+mn-ea"/>
          <a:cs typeface="+mn-cs"/>
        </a:defRPr>
      </a:lvl5pPr>
      <a:lvl6pPr marL="8486775" algn="l" defTabSz="3394710" rtl="0" eaLnBrk="1" latinLnBrk="0" hangingPunct="1">
        <a:defRPr sz="6700" kern="1200">
          <a:solidFill>
            <a:schemeClr val="tx1"/>
          </a:solidFill>
          <a:latin typeface="+mn-lt"/>
          <a:ea typeface="+mn-ea"/>
          <a:cs typeface="+mn-cs"/>
        </a:defRPr>
      </a:lvl6pPr>
      <a:lvl7pPr marL="10184130" algn="l" defTabSz="3394710" rtl="0" eaLnBrk="1" latinLnBrk="0" hangingPunct="1">
        <a:defRPr sz="6700" kern="1200">
          <a:solidFill>
            <a:schemeClr val="tx1"/>
          </a:solidFill>
          <a:latin typeface="+mn-lt"/>
          <a:ea typeface="+mn-ea"/>
          <a:cs typeface="+mn-cs"/>
        </a:defRPr>
      </a:lvl7pPr>
      <a:lvl8pPr marL="11881485" algn="l" defTabSz="3394710" rtl="0" eaLnBrk="1" latinLnBrk="0" hangingPunct="1">
        <a:defRPr sz="6700" kern="1200">
          <a:solidFill>
            <a:schemeClr val="tx1"/>
          </a:solidFill>
          <a:latin typeface="+mn-lt"/>
          <a:ea typeface="+mn-ea"/>
          <a:cs typeface="+mn-cs"/>
        </a:defRPr>
      </a:lvl8pPr>
      <a:lvl9pPr marL="13578840" algn="l" defTabSz="3394710" rtl="0" eaLnBrk="1" latinLnBrk="0" hangingPunct="1">
        <a:defRPr sz="6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0.xml"/><Relationship Id="rId18" Type="http://schemas.openxmlformats.org/officeDocument/2006/relationships/image" Target="../media/image4.gif"/><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1.jpeg"/><Relationship Id="rId17" Type="http://schemas.openxmlformats.org/officeDocument/2006/relationships/hyperlink" Target="http://www.universite-toplum.org/" TargetMode="External"/><Relationship Id="rId2" Type="http://schemas.openxmlformats.org/officeDocument/2006/relationships/notesSlide" Target="../notesSlides/notesSlide1.xml"/><Relationship Id="rId16" Type="http://schemas.openxmlformats.org/officeDocument/2006/relationships/hyperlink" Target="http://www.atauni.edu.tr/" TargetMode="External"/><Relationship Id="rId1" Type="http://schemas.openxmlformats.org/officeDocument/2006/relationships/slideLayout" Target="../slideLayouts/slideLayout1.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5" Type="http://schemas.openxmlformats.org/officeDocument/2006/relationships/image" Target="../media/image3.jpeg"/><Relationship Id="rId10" Type="http://schemas.openxmlformats.org/officeDocument/2006/relationships/chart" Target="../charts/chart8.xml"/><Relationship Id="rId19" Type="http://schemas.openxmlformats.org/officeDocument/2006/relationships/image" Target="../media/image5.gif"/><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598178" y="6061055"/>
            <a:ext cx="10153128" cy="4128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dirty="0" smtClean="0">
                <a:solidFill>
                  <a:schemeClr val="tx1"/>
                </a:solidFill>
              </a:rPr>
              <a:t>GİRİŞ:</a:t>
            </a:r>
          </a:p>
          <a:p>
            <a:pPr algn="just"/>
            <a:r>
              <a:rPr lang="tr-TR" sz="2400" dirty="0" smtClean="0">
                <a:solidFill>
                  <a:schemeClr val="tx1"/>
                </a:solidFill>
              </a:rPr>
              <a:t>İngilizce </a:t>
            </a:r>
            <a:r>
              <a:rPr lang="tr-TR" sz="2400" dirty="0">
                <a:solidFill>
                  <a:schemeClr val="tx1"/>
                </a:solidFill>
              </a:rPr>
              <a:t>ve Türkçe tıp fakültesi öğrencileri arasındaki memnuniyet farkını araştırmak için her iki bölümden rastgele 25’er kişilik örneklem alındı. Bu iki bağımsız gruba ki kare testi uygulandı. Birebir Anket şeklinde olan uygulamada öğrenim dilinin ve buna göre eğitim koşullarının ders içi </a:t>
            </a:r>
            <a:r>
              <a:rPr lang="tr-TR" sz="2400" dirty="0" smtClean="0">
                <a:solidFill>
                  <a:schemeClr val="tx1"/>
                </a:solidFill>
              </a:rPr>
              <a:t>memnuniyet, meslek </a:t>
            </a:r>
            <a:r>
              <a:rPr lang="tr-TR" sz="2400" dirty="0">
                <a:solidFill>
                  <a:schemeClr val="tx1"/>
                </a:solidFill>
              </a:rPr>
              <a:t>hayatına yönelik etkileri, kurul sınavlarına etkileri ve öğretim üyesi ve öğrenci performansına etkileri araştırıldı.</a:t>
            </a:r>
            <a:endParaRPr lang="tr-TR" sz="2400" b="1" dirty="0" smtClean="0">
              <a:solidFill>
                <a:schemeClr val="tx1"/>
              </a:solidFill>
            </a:endParaRPr>
          </a:p>
        </p:txBody>
      </p:sp>
      <p:sp>
        <p:nvSpPr>
          <p:cNvPr id="8" name="Yuvarlatılmış Dikdörtgen 7"/>
          <p:cNvSpPr/>
          <p:nvPr/>
        </p:nvSpPr>
        <p:spPr>
          <a:xfrm>
            <a:off x="6041205" y="889271"/>
            <a:ext cx="20810312" cy="413135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800" b="1" dirty="0" smtClean="0">
              <a:solidFill>
                <a:schemeClr val="tx1"/>
              </a:solidFill>
            </a:endParaRPr>
          </a:p>
          <a:p>
            <a:pPr algn="ctr"/>
            <a:r>
              <a:rPr lang="tr-TR" sz="6000" b="1" dirty="0" smtClean="0">
                <a:solidFill>
                  <a:schemeClr val="tx1"/>
                </a:solidFill>
              </a:rPr>
              <a:t>İngilizce ve Türkçe Tıp Fakültesi dönem 2 öğrencileri arasında eğitim koşulları açısından memnuniyet farkı var mıdır?</a:t>
            </a:r>
          </a:p>
          <a:p>
            <a:pPr algn="ctr"/>
            <a:endParaRPr lang="tr-TR" sz="2000" dirty="0" smtClean="0"/>
          </a:p>
          <a:p>
            <a:pPr algn="ctr"/>
            <a:r>
              <a:rPr lang="tr-TR" sz="4000" dirty="0" smtClean="0"/>
              <a:t>Esra </a:t>
            </a:r>
            <a:r>
              <a:rPr lang="tr-TR" sz="4000" dirty="0"/>
              <a:t>KOÇ, </a:t>
            </a:r>
            <a:r>
              <a:rPr lang="tr-TR" sz="4000" dirty="0" err="1"/>
              <a:t>Nejla</a:t>
            </a:r>
            <a:r>
              <a:rPr lang="tr-TR" sz="4000" dirty="0"/>
              <a:t> KÜÇÜK, Tuğba </a:t>
            </a:r>
            <a:r>
              <a:rPr lang="tr-TR" sz="4000" dirty="0" smtClean="0"/>
              <a:t>MUMCU</a:t>
            </a:r>
          </a:p>
          <a:p>
            <a:pPr algn="ctr"/>
            <a:r>
              <a:rPr lang="tr-TR" sz="4000" dirty="0" smtClean="0"/>
              <a:t>Atatürk Üniversitesi Tıp Fakültesi 1. sınıf Öğrencileri</a:t>
            </a:r>
            <a:endParaRPr lang="tr-TR" sz="4000" dirty="0"/>
          </a:p>
          <a:p>
            <a:pPr algn="ctr"/>
            <a:r>
              <a:rPr lang="tr-TR" sz="4800" dirty="0" smtClean="0"/>
              <a:t/>
            </a:r>
            <a:br>
              <a:rPr lang="tr-TR" sz="4800" dirty="0" smtClean="0"/>
            </a:br>
            <a:endParaRPr lang="tr-TR" sz="4800" dirty="0"/>
          </a:p>
        </p:txBody>
      </p:sp>
      <p:sp>
        <p:nvSpPr>
          <p:cNvPr id="9" name="Yuvarlatılmış Dikdörtgen 8"/>
          <p:cNvSpPr/>
          <p:nvPr/>
        </p:nvSpPr>
        <p:spPr>
          <a:xfrm>
            <a:off x="546300" y="11018094"/>
            <a:ext cx="10153128" cy="29744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dirty="0">
                <a:solidFill>
                  <a:schemeClr val="tx1"/>
                </a:solidFill>
              </a:rPr>
              <a:t>AMAÇ:</a:t>
            </a:r>
            <a:r>
              <a:rPr lang="tr-TR" sz="2800" dirty="0">
                <a:solidFill>
                  <a:schemeClr val="tx1"/>
                </a:solidFill>
              </a:rPr>
              <a:t> </a:t>
            </a:r>
            <a:endParaRPr lang="tr-TR" sz="2800" dirty="0" smtClean="0">
              <a:solidFill>
                <a:schemeClr val="tx1"/>
              </a:solidFill>
            </a:endParaRPr>
          </a:p>
          <a:p>
            <a:pPr algn="just"/>
            <a:r>
              <a:rPr lang="tr-TR" sz="2400" dirty="0" smtClean="0">
                <a:solidFill>
                  <a:schemeClr val="tx1"/>
                </a:solidFill>
              </a:rPr>
              <a:t>Atatürk </a:t>
            </a:r>
            <a:r>
              <a:rPr lang="tr-TR" sz="2400" dirty="0">
                <a:solidFill>
                  <a:schemeClr val="tx1"/>
                </a:solidFill>
              </a:rPr>
              <a:t>Üniversitesi İngilizce ve Türkçe Tıp Fakültesi dönem 2 öğrencileri arasında eğitim koşulları göz önüne alınarak memnuniyet farkı olup olmadığını araştırmak.</a:t>
            </a:r>
          </a:p>
        </p:txBody>
      </p:sp>
      <p:sp>
        <p:nvSpPr>
          <p:cNvPr id="10" name="Yuvarlatılmış Dikdörtgen 9"/>
          <p:cNvSpPr/>
          <p:nvPr/>
        </p:nvSpPr>
        <p:spPr>
          <a:xfrm>
            <a:off x="598179" y="19296233"/>
            <a:ext cx="10131239" cy="60867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tx1"/>
                </a:solidFill>
              </a:rPr>
              <a:t>YÖNTEM</a:t>
            </a:r>
            <a:r>
              <a:rPr lang="tr-TR" sz="2400" b="1" dirty="0">
                <a:solidFill>
                  <a:schemeClr val="tx1"/>
                </a:solidFill>
              </a:rPr>
              <a:t>: </a:t>
            </a:r>
            <a:endParaRPr lang="tr-TR" sz="2400" dirty="0">
              <a:solidFill>
                <a:schemeClr val="tx1"/>
              </a:solidFill>
            </a:endParaRPr>
          </a:p>
          <a:p>
            <a:r>
              <a:rPr lang="tr-TR" sz="2400" dirty="0">
                <a:solidFill>
                  <a:schemeClr val="tx1"/>
                </a:solidFill>
              </a:rPr>
              <a:t>ARAŞTIRMA ORTAMI: Atatürk Üniversitesi Tıp Fakültesi dönem 2 amfisi ve İngilizce tıp dönem 2 sınıfı.</a:t>
            </a:r>
          </a:p>
          <a:p>
            <a:r>
              <a:rPr lang="tr-TR" sz="2400" dirty="0">
                <a:solidFill>
                  <a:schemeClr val="tx1"/>
                </a:solidFill>
              </a:rPr>
              <a:t>DEĞİŞKENLER: İngilizce tıp öğrencileri ve Türkçe tıp öğrencilerinin memnuniyetleri.</a:t>
            </a:r>
          </a:p>
          <a:p>
            <a:r>
              <a:rPr lang="tr-TR" sz="2400" dirty="0">
                <a:solidFill>
                  <a:schemeClr val="tx1"/>
                </a:solidFill>
              </a:rPr>
              <a:t>UYGULAMA ŞEKLİ: Türkçe Tıp dönem 2 öğrencilerinden 5 kişi Türkçe ve İngilizce Tıp dönem 2öğrencilerinden 25’er kişi üzerin de birebir anket uygulaması yapmıştır.</a:t>
            </a:r>
          </a:p>
          <a:p>
            <a:r>
              <a:rPr lang="tr-TR" sz="2400" dirty="0">
                <a:solidFill>
                  <a:schemeClr val="tx1"/>
                </a:solidFill>
              </a:rPr>
              <a:t>İSTATİSTİK: Türkçe ve İngilizce Tıp dönem 2 öğrencileri arasında anket uygulaması yapıldı. Bunun sonucunda istatistik sonuçları çıkarıldı. İstatistik testi olarak bağımsız 2 grup ta ki kare testi uygulandı.</a:t>
            </a:r>
          </a:p>
        </p:txBody>
      </p:sp>
      <p:sp>
        <p:nvSpPr>
          <p:cNvPr id="11" name="Yuvarlatılmış Dikdörtgen 10"/>
          <p:cNvSpPr/>
          <p:nvPr/>
        </p:nvSpPr>
        <p:spPr>
          <a:xfrm>
            <a:off x="11910351" y="6061057"/>
            <a:ext cx="9548260" cy="193047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400" dirty="0"/>
          </a:p>
        </p:txBody>
      </p:sp>
      <p:graphicFrame>
        <p:nvGraphicFramePr>
          <p:cNvPr id="13" name="Grafik 12"/>
          <p:cNvGraphicFramePr>
            <a:graphicFrameLocks/>
          </p:cNvGraphicFramePr>
          <p:nvPr>
            <p:extLst>
              <p:ext uri="{D42A27DB-BD31-4B8C-83A1-F6EECF244321}">
                <p14:modId xmlns:p14="http://schemas.microsoft.com/office/powerpoint/2010/main" val="3810553994"/>
              </p:ext>
            </p:extLst>
          </p:nvPr>
        </p:nvGraphicFramePr>
        <p:xfrm>
          <a:off x="12601625" y="9397231"/>
          <a:ext cx="5858992" cy="2156698"/>
        </p:xfrm>
        <a:graphic>
          <a:graphicData uri="http://schemas.openxmlformats.org/drawingml/2006/chart">
            <c:chart xmlns:c="http://schemas.openxmlformats.org/drawingml/2006/chart" xmlns:r="http://schemas.openxmlformats.org/officeDocument/2006/relationships" r:id="rId3"/>
          </a:graphicData>
        </a:graphic>
      </p:graphicFrame>
      <p:sp>
        <p:nvSpPr>
          <p:cNvPr id="12" name="Metin kutusu 11"/>
          <p:cNvSpPr txBox="1"/>
          <p:nvPr/>
        </p:nvSpPr>
        <p:spPr>
          <a:xfrm>
            <a:off x="12438019" y="9109201"/>
            <a:ext cx="7076374" cy="446276"/>
          </a:xfrm>
          <a:prstGeom prst="rect">
            <a:avLst/>
          </a:prstGeom>
          <a:noFill/>
        </p:spPr>
        <p:txBody>
          <a:bodyPr wrap="square" rtlCol="0">
            <a:spAutoFit/>
          </a:bodyPr>
          <a:lstStyle/>
          <a:p>
            <a:r>
              <a:rPr lang="tr-TR" sz="2300" b="1" dirty="0" smtClean="0"/>
              <a:t>Öğrenim gördüğünüz sınıftan memnun musunuz?</a:t>
            </a:r>
            <a:endParaRPr lang="tr-TR" sz="2300" dirty="0"/>
          </a:p>
        </p:txBody>
      </p:sp>
      <p:sp>
        <p:nvSpPr>
          <p:cNvPr id="14" name="Metin kutusu 13"/>
          <p:cNvSpPr txBox="1"/>
          <p:nvPr/>
        </p:nvSpPr>
        <p:spPr>
          <a:xfrm>
            <a:off x="12437354" y="11674314"/>
            <a:ext cx="7927040" cy="800219"/>
          </a:xfrm>
          <a:prstGeom prst="rect">
            <a:avLst/>
          </a:prstGeom>
          <a:noFill/>
        </p:spPr>
        <p:txBody>
          <a:bodyPr wrap="square" rtlCol="0">
            <a:spAutoFit/>
          </a:bodyPr>
          <a:lstStyle/>
          <a:p>
            <a:r>
              <a:rPr lang="tr-TR" sz="2300" b="1" dirty="0" smtClean="0"/>
              <a:t>Sınıf mevcudunun öğretim üyelerinin performansına etkilerinden memnun musunuz?</a:t>
            </a:r>
            <a:endParaRPr lang="tr-TR" sz="2300" dirty="0"/>
          </a:p>
        </p:txBody>
      </p:sp>
      <p:graphicFrame>
        <p:nvGraphicFramePr>
          <p:cNvPr id="16" name="Grafik 15"/>
          <p:cNvGraphicFramePr>
            <a:graphicFrameLocks/>
          </p:cNvGraphicFramePr>
          <p:nvPr>
            <p:extLst>
              <p:ext uri="{D42A27DB-BD31-4B8C-83A1-F6EECF244321}">
                <p14:modId xmlns:p14="http://schemas.microsoft.com/office/powerpoint/2010/main" val="144136692"/>
              </p:ext>
            </p:extLst>
          </p:nvPr>
        </p:nvGraphicFramePr>
        <p:xfrm>
          <a:off x="13177689" y="12766076"/>
          <a:ext cx="5040560" cy="1761291"/>
        </p:xfrm>
        <a:graphic>
          <a:graphicData uri="http://schemas.openxmlformats.org/drawingml/2006/chart">
            <c:chart xmlns:c="http://schemas.openxmlformats.org/drawingml/2006/chart" xmlns:r="http://schemas.openxmlformats.org/officeDocument/2006/relationships" r:id="rId4"/>
          </a:graphicData>
        </a:graphic>
      </p:graphicFrame>
      <p:sp>
        <p:nvSpPr>
          <p:cNvPr id="15" name="Metin kutusu 14"/>
          <p:cNvSpPr txBox="1"/>
          <p:nvPr/>
        </p:nvSpPr>
        <p:spPr>
          <a:xfrm>
            <a:off x="12438018" y="14665607"/>
            <a:ext cx="7927042" cy="815608"/>
          </a:xfrm>
          <a:prstGeom prst="rect">
            <a:avLst/>
          </a:prstGeom>
          <a:noFill/>
        </p:spPr>
        <p:txBody>
          <a:bodyPr wrap="square" rtlCol="0">
            <a:spAutoFit/>
          </a:bodyPr>
          <a:lstStyle/>
          <a:p>
            <a:r>
              <a:rPr lang="tr-TR" sz="2300" b="1" dirty="0" smtClean="0"/>
              <a:t>Sınıf mevcudunun siz öğrencilerin performansına etkilerinden memnun musunuz</a:t>
            </a:r>
            <a:r>
              <a:rPr lang="tr-TR" sz="2400" b="1" dirty="0" smtClean="0"/>
              <a:t>?</a:t>
            </a:r>
            <a:endParaRPr lang="tr-TR" sz="2400" dirty="0"/>
          </a:p>
        </p:txBody>
      </p:sp>
      <p:graphicFrame>
        <p:nvGraphicFramePr>
          <p:cNvPr id="18" name="Grafik 17"/>
          <p:cNvGraphicFramePr>
            <a:graphicFrameLocks/>
          </p:cNvGraphicFramePr>
          <p:nvPr>
            <p:extLst>
              <p:ext uri="{D42A27DB-BD31-4B8C-83A1-F6EECF244321}">
                <p14:modId xmlns:p14="http://schemas.microsoft.com/office/powerpoint/2010/main" val="2028096124"/>
              </p:ext>
            </p:extLst>
          </p:nvPr>
        </p:nvGraphicFramePr>
        <p:xfrm>
          <a:off x="12906073" y="15536881"/>
          <a:ext cx="5256584" cy="1833298"/>
        </p:xfrm>
        <a:graphic>
          <a:graphicData uri="http://schemas.openxmlformats.org/drawingml/2006/chart">
            <c:chart xmlns:c="http://schemas.openxmlformats.org/drawingml/2006/chart" xmlns:r="http://schemas.openxmlformats.org/officeDocument/2006/relationships" r:id="rId5"/>
          </a:graphicData>
        </a:graphic>
      </p:graphicFrame>
      <p:sp>
        <p:nvSpPr>
          <p:cNvPr id="17" name="Metin kutusu 16"/>
          <p:cNvSpPr txBox="1"/>
          <p:nvPr/>
        </p:nvSpPr>
        <p:spPr>
          <a:xfrm>
            <a:off x="12438019" y="17443147"/>
            <a:ext cx="7945663" cy="815608"/>
          </a:xfrm>
          <a:prstGeom prst="rect">
            <a:avLst/>
          </a:prstGeom>
          <a:noFill/>
        </p:spPr>
        <p:txBody>
          <a:bodyPr wrap="square" rtlCol="0">
            <a:spAutoFit/>
          </a:bodyPr>
          <a:lstStyle/>
          <a:p>
            <a:r>
              <a:rPr lang="tr-TR" sz="2300" b="1" dirty="0" smtClean="0"/>
              <a:t>Farklı literatürler tararken öğrenim dilinizin getirdiği avantajlardan memnun musunuz</a:t>
            </a:r>
            <a:r>
              <a:rPr lang="tr-TR" sz="2400" b="1" dirty="0" smtClean="0"/>
              <a:t>?</a:t>
            </a:r>
            <a:endParaRPr lang="tr-TR" sz="2400" dirty="0"/>
          </a:p>
        </p:txBody>
      </p:sp>
      <p:graphicFrame>
        <p:nvGraphicFramePr>
          <p:cNvPr id="20" name="Grafik 19"/>
          <p:cNvGraphicFramePr>
            <a:graphicFrameLocks/>
          </p:cNvGraphicFramePr>
          <p:nvPr>
            <p:extLst>
              <p:ext uri="{D42A27DB-BD31-4B8C-83A1-F6EECF244321}">
                <p14:modId xmlns:p14="http://schemas.microsoft.com/office/powerpoint/2010/main" val="66411760"/>
              </p:ext>
            </p:extLst>
          </p:nvPr>
        </p:nvGraphicFramePr>
        <p:xfrm>
          <a:off x="13191336" y="18271024"/>
          <a:ext cx="5602978" cy="1918791"/>
        </p:xfrm>
        <a:graphic>
          <a:graphicData uri="http://schemas.openxmlformats.org/drawingml/2006/chart">
            <c:chart xmlns:c="http://schemas.openxmlformats.org/drawingml/2006/chart" xmlns:r="http://schemas.openxmlformats.org/officeDocument/2006/relationships" r:id="rId6"/>
          </a:graphicData>
        </a:graphic>
      </p:graphicFrame>
      <p:sp>
        <p:nvSpPr>
          <p:cNvPr id="19" name="Metin kutusu 18"/>
          <p:cNvSpPr txBox="1"/>
          <p:nvPr/>
        </p:nvSpPr>
        <p:spPr>
          <a:xfrm>
            <a:off x="12438019" y="20189817"/>
            <a:ext cx="7927042" cy="800219"/>
          </a:xfrm>
          <a:prstGeom prst="rect">
            <a:avLst/>
          </a:prstGeom>
          <a:noFill/>
        </p:spPr>
        <p:txBody>
          <a:bodyPr wrap="square" rtlCol="0">
            <a:spAutoFit/>
          </a:bodyPr>
          <a:lstStyle/>
          <a:p>
            <a:r>
              <a:rPr lang="tr-TR" sz="2300" b="1" dirty="0" smtClean="0"/>
              <a:t>Öğrenim dilinizin kurul sonu sınavlarına etkilerinden memnun musunuz?</a:t>
            </a:r>
            <a:endParaRPr lang="tr-TR" sz="2300" dirty="0"/>
          </a:p>
        </p:txBody>
      </p:sp>
      <p:graphicFrame>
        <p:nvGraphicFramePr>
          <p:cNvPr id="22" name="Grafik 21"/>
          <p:cNvGraphicFramePr>
            <a:graphicFrameLocks/>
          </p:cNvGraphicFramePr>
          <p:nvPr>
            <p:extLst>
              <p:ext uri="{D42A27DB-BD31-4B8C-83A1-F6EECF244321}">
                <p14:modId xmlns:p14="http://schemas.microsoft.com/office/powerpoint/2010/main" val="446385237"/>
              </p:ext>
            </p:extLst>
          </p:nvPr>
        </p:nvGraphicFramePr>
        <p:xfrm>
          <a:off x="12873450" y="20855709"/>
          <a:ext cx="5416807" cy="2007018"/>
        </p:xfrm>
        <a:graphic>
          <a:graphicData uri="http://schemas.openxmlformats.org/drawingml/2006/chart">
            <c:chart xmlns:c="http://schemas.openxmlformats.org/drawingml/2006/chart" xmlns:r="http://schemas.openxmlformats.org/officeDocument/2006/relationships" r:id="rId7"/>
          </a:graphicData>
        </a:graphic>
      </p:graphicFrame>
      <p:sp>
        <p:nvSpPr>
          <p:cNvPr id="21" name="Metin kutusu 20"/>
          <p:cNvSpPr txBox="1"/>
          <p:nvPr/>
        </p:nvSpPr>
        <p:spPr>
          <a:xfrm>
            <a:off x="12416495" y="22795755"/>
            <a:ext cx="7927042" cy="446276"/>
          </a:xfrm>
          <a:prstGeom prst="rect">
            <a:avLst/>
          </a:prstGeom>
          <a:noFill/>
        </p:spPr>
        <p:txBody>
          <a:bodyPr wrap="square" rtlCol="0">
            <a:spAutoFit/>
          </a:bodyPr>
          <a:lstStyle/>
          <a:p>
            <a:r>
              <a:rPr lang="tr-TR" sz="2300" b="1" dirty="0" smtClean="0"/>
              <a:t>Hazırlık dönemi okumaktan/okumamaktan memnun musunuz?</a:t>
            </a:r>
            <a:endParaRPr lang="tr-TR" sz="2300" dirty="0"/>
          </a:p>
        </p:txBody>
      </p:sp>
      <p:graphicFrame>
        <p:nvGraphicFramePr>
          <p:cNvPr id="24" name="Grafik 23"/>
          <p:cNvGraphicFramePr>
            <a:graphicFrameLocks/>
          </p:cNvGraphicFramePr>
          <p:nvPr>
            <p:extLst>
              <p:ext uri="{D42A27DB-BD31-4B8C-83A1-F6EECF244321}">
                <p14:modId xmlns:p14="http://schemas.microsoft.com/office/powerpoint/2010/main" val="3972319817"/>
              </p:ext>
            </p:extLst>
          </p:nvPr>
        </p:nvGraphicFramePr>
        <p:xfrm>
          <a:off x="13072828" y="23242031"/>
          <a:ext cx="4945813" cy="1988837"/>
        </p:xfrm>
        <a:graphic>
          <a:graphicData uri="http://schemas.openxmlformats.org/drawingml/2006/chart">
            <c:chart xmlns:c="http://schemas.openxmlformats.org/drawingml/2006/chart" xmlns:r="http://schemas.openxmlformats.org/officeDocument/2006/relationships" r:id="rId8"/>
          </a:graphicData>
        </a:graphic>
      </p:graphicFrame>
      <p:sp>
        <p:nvSpPr>
          <p:cNvPr id="25" name="Metin kutusu 24"/>
          <p:cNvSpPr txBox="1"/>
          <p:nvPr/>
        </p:nvSpPr>
        <p:spPr>
          <a:xfrm>
            <a:off x="12529619" y="6471325"/>
            <a:ext cx="5112568" cy="523220"/>
          </a:xfrm>
          <a:prstGeom prst="rect">
            <a:avLst/>
          </a:prstGeom>
          <a:noFill/>
        </p:spPr>
        <p:txBody>
          <a:bodyPr wrap="square" rtlCol="0">
            <a:spAutoFit/>
          </a:bodyPr>
          <a:lstStyle/>
          <a:p>
            <a:r>
              <a:rPr lang="tr-TR" sz="2800" b="1" dirty="0" smtClean="0"/>
              <a:t>BULGULAR:</a:t>
            </a:r>
            <a:endParaRPr lang="tr-TR" sz="2800" b="1" dirty="0"/>
          </a:p>
        </p:txBody>
      </p:sp>
      <p:sp>
        <p:nvSpPr>
          <p:cNvPr id="27" name="Yuvarlatılmış Dikdörtgen 26"/>
          <p:cNvSpPr/>
          <p:nvPr/>
        </p:nvSpPr>
        <p:spPr>
          <a:xfrm>
            <a:off x="22308288" y="6053925"/>
            <a:ext cx="9086458" cy="129203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Metin kutusu 27"/>
          <p:cNvSpPr txBox="1"/>
          <p:nvPr/>
        </p:nvSpPr>
        <p:spPr>
          <a:xfrm>
            <a:off x="22899275" y="6588919"/>
            <a:ext cx="7632342" cy="1154162"/>
          </a:xfrm>
          <a:prstGeom prst="rect">
            <a:avLst/>
          </a:prstGeom>
          <a:noFill/>
        </p:spPr>
        <p:txBody>
          <a:bodyPr wrap="square" rtlCol="0">
            <a:spAutoFit/>
          </a:bodyPr>
          <a:lstStyle/>
          <a:p>
            <a:r>
              <a:rPr lang="tr-TR" sz="2300" b="1" dirty="0" smtClean="0"/>
              <a:t>Akademik kariyer planladığınızda öğrenim dilinizin kariyerinizde yükselmeye yönelik etkilerinden memnun musunuz?</a:t>
            </a:r>
            <a:endParaRPr lang="tr-TR" sz="2300" dirty="0"/>
          </a:p>
        </p:txBody>
      </p:sp>
      <p:graphicFrame>
        <p:nvGraphicFramePr>
          <p:cNvPr id="30" name="Grafik 29"/>
          <p:cNvGraphicFramePr>
            <a:graphicFrameLocks/>
          </p:cNvGraphicFramePr>
          <p:nvPr>
            <p:extLst>
              <p:ext uri="{D42A27DB-BD31-4B8C-83A1-F6EECF244321}">
                <p14:modId xmlns:p14="http://schemas.microsoft.com/office/powerpoint/2010/main" val="3073137352"/>
              </p:ext>
            </p:extLst>
          </p:nvPr>
        </p:nvGraphicFramePr>
        <p:xfrm>
          <a:off x="23906881" y="7690355"/>
          <a:ext cx="4752528" cy="1941311"/>
        </p:xfrm>
        <a:graphic>
          <a:graphicData uri="http://schemas.openxmlformats.org/drawingml/2006/chart">
            <c:chart xmlns:c="http://schemas.openxmlformats.org/drawingml/2006/chart" xmlns:r="http://schemas.openxmlformats.org/officeDocument/2006/relationships" r:id="rId9"/>
          </a:graphicData>
        </a:graphic>
      </p:graphicFrame>
      <p:sp>
        <p:nvSpPr>
          <p:cNvPr id="29" name="Metin kutusu 28"/>
          <p:cNvSpPr txBox="1"/>
          <p:nvPr/>
        </p:nvSpPr>
        <p:spPr>
          <a:xfrm>
            <a:off x="22826763" y="9736263"/>
            <a:ext cx="7632848" cy="800219"/>
          </a:xfrm>
          <a:prstGeom prst="rect">
            <a:avLst/>
          </a:prstGeom>
          <a:noFill/>
        </p:spPr>
        <p:txBody>
          <a:bodyPr wrap="square" rtlCol="0">
            <a:spAutoFit/>
          </a:bodyPr>
          <a:lstStyle/>
          <a:p>
            <a:r>
              <a:rPr lang="tr-TR" sz="2300" b="1" dirty="0" smtClean="0"/>
              <a:t>Öğrenim dilinizin ders içi veriminize etkilerinden memnun musunuz?</a:t>
            </a:r>
            <a:endParaRPr lang="tr-TR" sz="2300" dirty="0"/>
          </a:p>
        </p:txBody>
      </p:sp>
      <p:graphicFrame>
        <p:nvGraphicFramePr>
          <p:cNvPr id="32" name="Grafik 31"/>
          <p:cNvGraphicFramePr>
            <a:graphicFrameLocks/>
          </p:cNvGraphicFramePr>
          <p:nvPr>
            <p:extLst>
              <p:ext uri="{D42A27DB-BD31-4B8C-83A1-F6EECF244321}">
                <p14:modId xmlns:p14="http://schemas.microsoft.com/office/powerpoint/2010/main" val="687901236"/>
              </p:ext>
            </p:extLst>
          </p:nvPr>
        </p:nvGraphicFramePr>
        <p:xfrm>
          <a:off x="23258809" y="10405343"/>
          <a:ext cx="6048672" cy="1935630"/>
        </p:xfrm>
        <a:graphic>
          <a:graphicData uri="http://schemas.openxmlformats.org/drawingml/2006/chart">
            <c:chart xmlns:c="http://schemas.openxmlformats.org/drawingml/2006/chart" xmlns:r="http://schemas.openxmlformats.org/officeDocument/2006/relationships" r:id="rId10"/>
          </a:graphicData>
        </a:graphic>
      </p:graphicFrame>
      <p:sp>
        <p:nvSpPr>
          <p:cNvPr id="31" name="Metin kutusu 30"/>
          <p:cNvSpPr txBox="1"/>
          <p:nvPr/>
        </p:nvSpPr>
        <p:spPr>
          <a:xfrm>
            <a:off x="22899275" y="12558102"/>
            <a:ext cx="7632342" cy="1154162"/>
          </a:xfrm>
          <a:prstGeom prst="rect">
            <a:avLst/>
          </a:prstGeom>
          <a:noFill/>
        </p:spPr>
        <p:txBody>
          <a:bodyPr wrap="square" rtlCol="0">
            <a:spAutoFit/>
          </a:bodyPr>
          <a:lstStyle/>
          <a:p>
            <a:r>
              <a:rPr lang="tr-TR" sz="2300" b="1" dirty="0" smtClean="0"/>
              <a:t>Öğrenim dilinizden ötürü öğretim üyelerinin sınav sorularını hazırlarken bölümler arası zorluk farkı oluşturduğunu düşünüyor musunuz?</a:t>
            </a:r>
            <a:endParaRPr lang="tr-TR" sz="2300" dirty="0"/>
          </a:p>
        </p:txBody>
      </p:sp>
      <p:graphicFrame>
        <p:nvGraphicFramePr>
          <p:cNvPr id="34" name="Grafik 33"/>
          <p:cNvGraphicFramePr>
            <a:graphicFrameLocks/>
          </p:cNvGraphicFramePr>
          <p:nvPr>
            <p:extLst>
              <p:ext uri="{D42A27DB-BD31-4B8C-83A1-F6EECF244321}">
                <p14:modId xmlns:p14="http://schemas.microsoft.com/office/powerpoint/2010/main" val="536405109"/>
              </p:ext>
            </p:extLst>
          </p:nvPr>
        </p:nvGraphicFramePr>
        <p:xfrm>
          <a:off x="23690859" y="13833181"/>
          <a:ext cx="4680520" cy="2116777"/>
        </p:xfrm>
        <a:graphic>
          <a:graphicData uri="http://schemas.openxmlformats.org/drawingml/2006/chart">
            <c:chart xmlns:c="http://schemas.openxmlformats.org/drawingml/2006/chart" xmlns:r="http://schemas.openxmlformats.org/officeDocument/2006/relationships" r:id="rId11"/>
          </a:graphicData>
        </a:graphic>
      </p:graphicFrame>
      <p:sp>
        <p:nvSpPr>
          <p:cNvPr id="33" name="Yuvarlatılmış Dikdörtgen 32"/>
          <p:cNvSpPr/>
          <p:nvPr/>
        </p:nvSpPr>
        <p:spPr>
          <a:xfrm>
            <a:off x="22538982" y="19766385"/>
            <a:ext cx="8834176" cy="56166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dirty="0">
                <a:solidFill>
                  <a:schemeClr val="tx1"/>
                </a:solidFill>
              </a:rPr>
              <a:t>SONUÇ</a:t>
            </a:r>
            <a:r>
              <a:rPr lang="tr-TR" sz="2800" b="1" dirty="0" smtClean="0">
                <a:solidFill>
                  <a:schemeClr val="tx1"/>
                </a:solidFill>
              </a:rPr>
              <a:t>:</a:t>
            </a:r>
          </a:p>
          <a:p>
            <a:pPr algn="just"/>
            <a:r>
              <a:rPr lang="tr-TR" sz="2400" b="1" dirty="0" smtClean="0">
                <a:solidFill>
                  <a:schemeClr val="tx1"/>
                </a:solidFill>
              </a:rPr>
              <a:t> </a:t>
            </a:r>
            <a:r>
              <a:rPr lang="tr-TR" sz="2400" b="1" dirty="0">
                <a:solidFill>
                  <a:schemeClr val="tx1"/>
                </a:solidFill>
              </a:rPr>
              <a:t>Tıp eğitiminin İngilizce mi yoksa Türkçe mi alınması gerektiğini araştırıldı ve araştırma sonucu her iki dilde de öğrenim görenlerin memnun olduğu yönünde sonuçlandı. Birebir anket şeklindeki uygulama sonucu iki bölüm öğrencilerinin de çoğu konuda memnuniyet farkı olmadığı görüldü. Fakat öğrenim dillerinin kurul sonu sınavlarına etkileri, meslek hayatlarına yönelik düşünüldüğünde akademik kariyer yapma açısından, öğretim üyelerinin sınav sorularını oluştururken zorluk farkı oluşturmaları konularında memnuniyet farkı olduğu tespit edildi.</a:t>
            </a:r>
          </a:p>
        </p:txBody>
      </p:sp>
      <p:pic>
        <p:nvPicPr>
          <p:cNvPr id="1026" name="Picture 2" descr="C:\Users\Nejla KÜÇÜK\Desktop\iki-resim-arasindaki-9-fark,2,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313" y="14886233"/>
            <a:ext cx="4529292" cy="338791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2899275" y="15911063"/>
            <a:ext cx="7560334" cy="800219"/>
          </a:xfrm>
          <a:prstGeom prst="rect">
            <a:avLst/>
          </a:prstGeom>
          <a:noFill/>
        </p:spPr>
        <p:txBody>
          <a:bodyPr wrap="square" rtlCol="0">
            <a:spAutoFit/>
          </a:bodyPr>
          <a:lstStyle/>
          <a:p>
            <a:r>
              <a:rPr lang="tr-TR" sz="2300" b="1" dirty="0"/>
              <a:t>Meslek hayatınıza yönelik düşündüğünüzde seçtiğiniz bölümden memnun musunuz?</a:t>
            </a:r>
            <a:endParaRPr lang="tr-TR" sz="2300" dirty="0"/>
          </a:p>
        </p:txBody>
      </p:sp>
      <p:graphicFrame>
        <p:nvGraphicFramePr>
          <p:cNvPr id="26" name="Grafik 25"/>
          <p:cNvGraphicFramePr>
            <a:graphicFrameLocks/>
          </p:cNvGraphicFramePr>
          <p:nvPr>
            <p:extLst>
              <p:ext uri="{D42A27DB-BD31-4B8C-83A1-F6EECF244321}">
                <p14:modId xmlns:p14="http://schemas.microsoft.com/office/powerpoint/2010/main" val="3129320064"/>
              </p:ext>
            </p:extLst>
          </p:nvPr>
        </p:nvGraphicFramePr>
        <p:xfrm>
          <a:off x="23258811" y="16663305"/>
          <a:ext cx="6552728" cy="1950951"/>
        </p:xfrm>
        <a:graphic>
          <a:graphicData uri="http://schemas.openxmlformats.org/drawingml/2006/chart">
            <c:chart xmlns:c="http://schemas.openxmlformats.org/drawingml/2006/chart" xmlns:r="http://schemas.openxmlformats.org/officeDocument/2006/relationships" r:id="rId13"/>
          </a:graphicData>
        </a:graphic>
      </p:graphicFrame>
      <p:pic>
        <p:nvPicPr>
          <p:cNvPr id="3" name="Picture 3" descr="C:\Users\Nejla KÜÇÜK\Desktop\image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193914" y="6757502"/>
            <a:ext cx="2962123" cy="1971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Nejla KÜÇÜK\Desktop\images (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8039" y="14886233"/>
            <a:ext cx="4482468" cy="338791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98178" y="26113174"/>
            <a:ext cx="16683967" cy="461665"/>
          </a:xfrm>
          <a:prstGeom prst="rect">
            <a:avLst/>
          </a:prstGeom>
          <a:noFill/>
        </p:spPr>
        <p:txBody>
          <a:bodyPr wrap="square" rtlCol="0">
            <a:spAutoFit/>
          </a:bodyPr>
          <a:lstStyle/>
          <a:p>
            <a:r>
              <a:rPr lang="tr-TR" sz="2400" dirty="0" smtClean="0"/>
              <a:t>Kaynaklar: Üniversite </a:t>
            </a:r>
            <a:r>
              <a:rPr lang="tr-TR" sz="2400" dirty="0"/>
              <a:t>ve Toplum </a:t>
            </a:r>
            <a:r>
              <a:rPr lang="tr-TR" sz="2400" dirty="0" smtClean="0"/>
              <a:t>dergisi , </a:t>
            </a:r>
            <a:r>
              <a:rPr lang="tr-TR" sz="2400" dirty="0" smtClean="0">
                <a:hlinkClick r:id="rId16"/>
              </a:rPr>
              <a:t>www.atauni.edu.tr</a:t>
            </a:r>
            <a:r>
              <a:rPr lang="tr-TR" sz="2400" dirty="0"/>
              <a:t> </a:t>
            </a:r>
            <a:r>
              <a:rPr lang="tr-TR" sz="2400" dirty="0" smtClean="0"/>
              <a:t>, </a:t>
            </a:r>
            <a:r>
              <a:rPr lang="tr-TR" sz="2400" dirty="0" smtClean="0">
                <a:hlinkClick r:id="rId17"/>
              </a:rPr>
              <a:t>www.universite-toplum.org</a:t>
            </a:r>
            <a:r>
              <a:rPr lang="tr-TR" sz="2400" dirty="0" smtClean="0"/>
              <a:t> </a:t>
            </a:r>
            <a:endParaRPr lang="tr-TR" sz="2400" dirty="0"/>
          </a:p>
        </p:txBody>
      </p:sp>
      <p:pic>
        <p:nvPicPr>
          <p:cNvPr id="6" name="Picture 2" descr="F:\25- poster yeni\resimler\logo.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5100" y="572422"/>
            <a:ext cx="4837763" cy="47435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F:\25- poster yeni\resimler\logo1_1.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192168" y="572422"/>
            <a:ext cx="5180728" cy="474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391</Words>
  <Application>Microsoft Office PowerPoint</Application>
  <PresentationFormat>Özel</PresentationFormat>
  <Paragraphs>30</Paragraphs>
  <Slides>1</Slides>
  <Notes>1</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Ofis Teması</vt:lpstr>
      <vt:lpstr>PowerPoint Sunusu</vt:lpstr>
    </vt:vector>
  </TitlesOfParts>
  <Company>-=[By 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İngilizce ve Türkçe Tıp Fakültesi dönem 2 öğrencileri arasında eğitim koşulları açısından memnuniyet farkı var mıdır?</dc:title>
  <dc:creator>Nejla KÜÇÜK</dc:creator>
  <cp:lastModifiedBy>Nejla KÜÇÜK</cp:lastModifiedBy>
  <cp:revision>13</cp:revision>
  <dcterms:created xsi:type="dcterms:W3CDTF">2013-02-22T10:44:48Z</dcterms:created>
  <dcterms:modified xsi:type="dcterms:W3CDTF">2013-02-25T08:06:37Z</dcterms:modified>
</cp:coreProperties>
</file>