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602700" cy="28803600"/>
  <p:notesSz cx="20926425" cy="3172777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8A6"/>
    <a:srgbClr val="B8C8E6"/>
    <a:srgbClr val="FFF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510" y="-72"/>
      </p:cViewPr>
      <p:guideLst>
        <p:guide orient="horz" pos="9027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7800" cy="1585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11853863" y="0"/>
            <a:ext cx="9067800" cy="1585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62D5EA-CF21-4F99-9F20-D68666C51B12}" type="datetimeFigureOut">
              <a:rPr lang="tr-TR"/>
              <a:pPr>
                <a:defRPr/>
              </a:pPr>
              <a:t>07.03.2013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0" y="2379663"/>
            <a:ext cx="8924925" cy="11898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2092325" y="15070138"/>
            <a:ext cx="16741775" cy="14277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30135513"/>
            <a:ext cx="9067800" cy="1587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11853863" y="30135513"/>
            <a:ext cx="9067800" cy="1587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E4C50F6-1920-47BA-A9F6-47E5403FE0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325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41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7F0986-780D-4851-9AD2-35F6F63C0EEC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215152" y="22469591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900112" y="20384328"/>
            <a:ext cx="19982498" cy="51339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00112" y="16322040"/>
            <a:ext cx="19982498" cy="3840480"/>
          </a:xfrm>
        </p:spPr>
        <p:txBody>
          <a:bodyPr anchor="b"/>
          <a:lstStyle>
            <a:lvl1pPr marL="0" indent="0" algn="l">
              <a:buNone/>
              <a:defRPr sz="7600">
                <a:solidFill>
                  <a:schemeClr val="tx2">
                    <a:shade val="75000"/>
                  </a:schemeClr>
                </a:solidFill>
              </a:defRPr>
            </a:lvl1pPr>
            <a:lvl2pPr marL="1440180" indent="0" algn="ctr">
              <a:buNone/>
            </a:lvl2pPr>
            <a:lvl3pPr marL="2880360" indent="0" algn="ctr">
              <a:buNone/>
            </a:lvl3pPr>
            <a:lvl4pPr marL="4320540" indent="0" algn="ctr">
              <a:buNone/>
            </a:lvl4pPr>
            <a:lvl5pPr marL="5760720" indent="0" algn="ctr">
              <a:buNone/>
            </a:lvl5pPr>
            <a:lvl6pPr marL="7200900" indent="0" algn="ctr">
              <a:buNone/>
            </a:lvl6pPr>
            <a:lvl7pPr marL="8641080" indent="0" algn="ctr">
              <a:buNone/>
            </a:lvl7pPr>
            <a:lvl8pPr marL="10081260" indent="0" algn="ctr">
              <a:buNone/>
            </a:lvl8pPr>
            <a:lvl9pPr marL="1152144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442430" y="27190598"/>
            <a:ext cx="1793024" cy="1036930"/>
          </a:xfrm>
        </p:spPr>
        <p:txBody>
          <a:bodyPr/>
          <a:lstStyle/>
          <a:p>
            <a:pPr>
              <a:defRPr/>
            </a:pPr>
            <a:fld id="{BE3CA795-A2B4-4266-838D-F8F4FF2EDBF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87A48-719C-45E3-AC60-930B44B04D0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16202025" y="2306961"/>
            <a:ext cx="4320540" cy="2457640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80135" y="2306961"/>
            <a:ext cx="14761845" cy="2457640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EEE7F-150E-4459-82A9-B7246196746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8461058" y="320042"/>
            <a:ext cx="6840855" cy="121348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442430" y="27190598"/>
            <a:ext cx="1793024" cy="1036930"/>
          </a:xfrm>
        </p:spPr>
        <p:txBody>
          <a:bodyPr/>
          <a:lstStyle/>
          <a:p>
            <a:pPr>
              <a:defRPr/>
            </a:pPr>
            <a:fld id="{E458457B-DECD-4A01-BEF7-EC400CEEF38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215152" y="14468591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900112" y="7040880"/>
            <a:ext cx="19982498" cy="5120640"/>
          </a:xfrm>
        </p:spPr>
        <p:txBody>
          <a:bodyPr anchor="b"/>
          <a:lstStyle>
            <a:lvl1pPr marL="0" indent="0" algn="r">
              <a:buNone/>
              <a:defRPr sz="63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D0322-EB48-408C-A7E5-A9EAEDA61BD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426372" y="12377759"/>
            <a:ext cx="20522565" cy="497626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712889" y="1920240"/>
            <a:ext cx="20522565" cy="353324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720090" y="6720840"/>
            <a:ext cx="9901238" cy="19842480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10981372" y="6720840"/>
            <a:ext cx="10261283" cy="19842480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4854E-F89D-4579-AC08-FBA554DE14F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720090" y="22722840"/>
            <a:ext cx="20342543" cy="370713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64911" y="2800350"/>
            <a:ext cx="10136439" cy="2687000"/>
          </a:xfrm>
        </p:spPr>
        <p:txBody>
          <a:bodyPr anchor="ctr"/>
          <a:lstStyle>
            <a:lvl1pPr marL="0" indent="0">
              <a:buNone/>
              <a:defRPr sz="57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6300" b="1"/>
            </a:lvl2pPr>
            <a:lvl3pPr>
              <a:buNone/>
              <a:defRPr sz="5700" b="1"/>
            </a:lvl3pPr>
            <a:lvl4pPr>
              <a:buNone/>
              <a:defRPr sz="5000" b="1"/>
            </a:lvl4pPr>
            <a:lvl5pPr>
              <a:buNone/>
              <a:defRPr sz="50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10973873" y="2800350"/>
            <a:ext cx="10140419" cy="2687000"/>
          </a:xfrm>
        </p:spPr>
        <p:txBody>
          <a:bodyPr anchor="ctr"/>
          <a:lstStyle>
            <a:lvl1pPr marL="0" indent="0">
              <a:buNone/>
              <a:defRPr sz="57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6300" b="1"/>
            </a:lvl2pPr>
            <a:lvl3pPr>
              <a:buNone/>
              <a:defRPr sz="5700" b="1"/>
            </a:lvl3pPr>
            <a:lvl4pPr>
              <a:buNone/>
              <a:defRPr sz="5000" b="1"/>
            </a:lvl4pPr>
            <a:lvl5pPr>
              <a:buNone/>
              <a:defRPr sz="50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64911" y="5527357"/>
            <a:ext cx="10136439" cy="16555405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10982625" y="5527357"/>
            <a:ext cx="10131666" cy="16555405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442430" y="27203400"/>
            <a:ext cx="1800225" cy="1036930"/>
          </a:xfrm>
        </p:spPr>
        <p:txBody>
          <a:bodyPr/>
          <a:lstStyle/>
          <a:p>
            <a:pPr>
              <a:defRPr/>
            </a:pPr>
            <a:fld id="{FE4AD08E-3225-4B17-AE66-CF86BBA0D88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215152" y="25283162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712889" y="1920240"/>
            <a:ext cx="20522565" cy="353324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EC4B3-3C22-4BA2-B616-3082500F182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C89D0-A68B-43E6-A6F5-37E1166E2DA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215152" y="24566294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1080135" y="23042880"/>
            <a:ext cx="19982498" cy="2186940"/>
          </a:xfrm>
        </p:spPr>
        <p:txBody>
          <a:bodyPr anchor="ctr"/>
          <a:lstStyle>
            <a:lvl1pPr algn="l">
              <a:buNone/>
              <a:defRPr sz="63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1080136" y="2560320"/>
            <a:ext cx="7107139" cy="20162520"/>
          </a:xfrm>
        </p:spPr>
        <p:txBody>
          <a:bodyPr/>
          <a:lstStyle>
            <a:lvl1pPr marL="0" indent="0">
              <a:buNone/>
              <a:defRPr sz="4400"/>
            </a:lvl1pPr>
            <a:lvl2pPr>
              <a:buNone/>
              <a:defRPr sz="3800"/>
            </a:lvl2pPr>
            <a:lvl3pPr>
              <a:buNone/>
              <a:defRPr sz="3200"/>
            </a:lvl3pPr>
            <a:lvl4pPr>
              <a:buNone/>
              <a:defRPr sz="2800"/>
            </a:lvl4pPr>
            <a:lvl5pPr>
              <a:buNone/>
              <a:defRPr sz="28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8446056" y="2560320"/>
            <a:ext cx="12616577" cy="20162520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F55EB-6F60-48D7-BA28-3FB7BBC06DA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8281035" y="2589863"/>
            <a:ext cx="11881485" cy="1536192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101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04BFB-E0C3-4C4D-A4C8-ED181646B7D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900112" y="20973792"/>
            <a:ext cx="13861733" cy="2193610"/>
          </a:xfrm>
        </p:spPr>
        <p:txBody>
          <a:bodyPr anchor="ctr"/>
          <a:lstStyle>
            <a:lvl1pPr algn="l">
              <a:buNone/>
              <a:defRPr sz="63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900112" y="23239516"/>
            <a:ext cx="13861733" cy="3227070"/>
          </a:xfrm>
        </p:spPr>
        <p:txBody>
          <a:bodyPr lIns="345643" tIns="0"/>
          <a:lstStyle>
            <a:lvl1pPr marL="0" indent="0">
              <a:buNone/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215152" y="4413774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720090" y="6527482"/>
            <a:ext cx="20522565" cy="19009045"/>
          </a:xfrm>
          <a:prstGeom prst="rect">
            <a:avLst/>
          </a:prstGeom>
        </p:spPr>
        <p:txBody>
          <a:bodyPr vert="horz" lIns="288036" tIns="144018" rIns="288036" bIns="144018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15301912" y="320042"/>
            <a:ext cx="5940743" cy="1213485"/>
          </a:xfrm>
          <a:prstGeom prst="rect">
            <a:avLst/>
          </a:prstGeom>
        </p:spPr>
        <p:txBody>
          <a:bodyPr vert="horz" lIns="288036" tIns="144018" rIns="288036" bIns="144018"/>
          <a:lstStyle>
            <a:lvl1pPr algn="l" eaLnBrk="1" latinLnBrk="0" hangingPunct="1">
              <a:defRPr kumimoji="0" sz="3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7380923" y="320042"/>
            <a:ext cx="7920990" cy="1213485"/>
          </a:xfrm>
          <a:prstGeom prst="rect">
            <a:avLst/>
          </a:prstGeom>
        </p:spPr>
        <p:txBody>
          <a:bodyPr vert="horz" lIns="288036" tIns="144018" rIns="288036" bIns="144018"/>
          <a:lstStyle>
            <a:lvl1pPr algn="r" eaLnBrk="1" latinLnBrk="0" hangingPunct="1">
              <a:defRPr kumimoji="0" sz="3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442430" y="27203402"/>
            <a:ext cx="1800225" cy="1026795"/>
          </a:xfrm>
          <a:prstGeom prst="rect">
            <a:avLst/>
          </a:prstGeom>
        </p:spPr>
        <p:txBody>
          <a:bodyPr vert="horz" lIns="288036" tIns="144018" rIns="288036" bIns="144018"/>
          <a:lstStyle>
            <a:lvl1pPr algn="r" eaLnBrk="1" latinLnBrk="0" hangingPunct="1">
              <a:defRPr kumimoji="0" sz="38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FA97B7-C83D-4543-862B-CA084F48F96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720090" y="1920240"/>
            <a:ext cx="20522565" cy="3520440"/>
          </a:xfrm>
          <a:prstGeom prst="rect">
            <a:avLst/>
          </a:prstGeom>
        </p:spPr>
        <p:txBody>
          <a:bodyPr vert="horz" lIns="288036" tIns="144018" rIns="288036" bIns="144018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215152" y="4413774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215152" y="4443543"/>
            <a:ext cx="20387548" cy="1000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36" tIns="144018" rIns="288036" bIns="144018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113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1080135" indent="-108013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10100" kern="1200">
          <a:solidFill>
            <a:schemeClr val="tx2"/>
          </a:solidFill>
          <a:latin typeface="+mn-lt"/>
          <a:ea typeface="+mn-ea"/>
          <a:cs typeface="+mn-cs"/>
        </a:defRPr>
      </a:lvl1pPr>
      <a:lvl2pPr marL="2340293" indent="-90011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8800" kern="1200">
          <a:solidFill>
            <a:schemeClr val="tx2"/>
          </a:solidFill>
          <a:latin typeface="+mn-lt"/>
          <a:ea typeface="+mn-ea"/>
          <a:cs typeface="+mn-cs"/>
        </a:defRPr>
      </a:lvl2pPr>
      <a:lvl3pPr marL="3600450" indent="-72009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7600" kern="1200">
          <a:solidFill>
            <a:schemeClr val="tx2"/>
          </a:solidFill>
          <a:latin typeface="+mn-lt"/>
          <a:ea typeface="+mn-ea"/>
          <a:cs typeface="+mn-cs"/>
        </a:defRPr>
      </a:lvl3pPr>
      <a:lvl4pPr marL="5040630" indent="-72009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63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810" indent="-72009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5700" kern="1200">
          <a:solidFill>
            <a:schemeClr val="tx2"/>
          </a:solidFill>
          <a:latin typeface="+mn-lt"/>
          <a:ea typeface="+mn-ea"/>
          <a:cs typeface="+mn-cs"/>
        </a:defRPr>
      </a:lvl5pPr>
      <a:lvl6pPr marL="7920990" indent="-72009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5700" kern="1200">
          <a:solidFill>
            <a:schemeClr val="tx2"/>
          </a:solidFill>
          <a:latin typeface="+mn-lt"/>
          <a:ea typeface="+mn-ea"/>
          <a:cs typeface="+mn-cs"/>
        </a:defRPr>
      </a:lvl6pPr>
      <a:lvl7pPr marL="9361170" indent="-72009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5000" kern="1200">
          <a:solidFill>
            <a:schemeClr val="tx2"/>
          </a:solidFill>
          <a:latin typeface="+mn-lt"/>
          <a:ea typeface="+mn-ea"/>
          <a:cs typeface="+mn-cs"/>
        </a:defRPr>
      </a:lvl7pPr>
      <a:lvl8pPr marL="10801350" indent="-72009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50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2241530" indent="-72009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4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ChangeArrowheads="1"/>
          </p:cNvSpPr>
          <p:nvPr/>
        </p:nvSpPr>
        <p:spPr bwMode="auto">
          <a:xfrm>
            <a:off x="0" y="2880521"/>
            <a:ext cx="20162390" cy="25923080"/>
          </a:xfrm>
          <a:prstGeom prst="rect">
            <a:avLst/>
          </a:prstGeom>
          <a:solidFill>
            <a:srgbClr val="FFFE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1624" y="1728788"/>
            <a:ext cx="13242454" cy="1799804"/>
          </a:xfrm>
          <a:solidFill>
            <a:srgbClr val="B8C8E6"/>
          </a:solidFill>
          <a:ln>
            <a:solidFill>
              <a:schemeClr val="tx1"/>
            </a:solidFill>
          </a:ln>
          <a:effectLst/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5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İNSANLARIN PROSPEKTÜS OKUMA VE ANLAMA DURUMLARI</a:t>
            </a:r>
            <a:r>
              <a:rPr lang="tr-TR" sz="9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9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tr-TR" sz="3200" b="1" dirty="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8263" y="5951538"/>
            <a:ext cx="9145016" cy="1295400"/>
          </a:xfr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tr-T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Giriş</a:t>
            </a:r>
            <a:endParaRPr lang="tr-TR" sz="7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30288" y="7264400"/>
            <a:ext cx="9122990" cy="23848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pPr algn="ctr">
              <a:spcBef>
                <a:spcPct val="20000"/>
              </a:spcBef>
            </a:pPr>
            <a:r>
              <a:rPr lang="tr-TR" sz="3150" dirty="0"/>
              <a:t>Sağlık okur-yazarlığı </a:t>
            </a:r>
            <a:r>
              <a:rPr lang="tr-TR" sz="3150" dirty="0" smtClean="0"/>
              <a:t>insan sağlığı </a:t>
            </a:r>
            <a:r>
              <a:rPr lang="tr-TR" sz="3150" dirty="0"/>
              <a:t>için çok önemlidir. Prospektüsün okunmaması ya da anlaşılmaması </a:t>
            </a:r>
            <a:r>
              <a:rPr lang="tr-TR" sz="3150" dirty="0" smtClean="0"/>
              <a:t>insan sağlığını </a:t>
            </a:r>
            <a:r>
              <a:rPr lang="tr-TR" sz="3150" dirty="0"/>
              <a:t>olumsuz etkileyebilir.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36254" y="13321680"/>
            <a:ext cx="9217024" cy="1224136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8036" tIns="144018" rIns="288036" bIns="144018"/>
          <a:lstStyle/>
          <a:p>
            <a:pPr defTabSz="2879725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7600" b="1" dirty="0" smtClean="0">
                <a:solidFill>
                  <a:schemeClr val="bg1"/>
                </a:solidFill>
              </a:rPr>
              <a:t>Yöntem</a:t>
            </a:r>
            <a:endParaRPr lang="tr-TR" sz="7600" b="1" dirty="0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15032" y="18794288"/>
            <a:ext cx="9145016" cy="129698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8036" tIns="144018" rIns="288036" bIns="144018"/>
          <a:lstStyle/>
          <a:p>
            <a:pPr defTabSz="2879725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7600" b="1" dirty="0" smtClean="0">
                <a:solidFill>
                  <a:schemeClr val="bg1"/>
                </a:solidFill>
              </a:rPr>
              <a:t>Bulgular</a:t>
            </a:r>
            <a:endParaRPr lang="tr-TR" sz="7600" b="1" dirty="0">
              <a:solidFill>
                <a:schemeClr val="bg1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936254" y="14689832"/>
            <a:ext cx="9145016" cy="40324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pPr algn="ctr">
              <a:spcBef>
                <a:spcPct val="20000"/>
              </a:spcBef>
            </a:pPr>
            <a:r>
              <a:rPr lang="tr-TR" sz="3150" dirty="0" smtClean="0"/>
              <a:t>Araştırma, </a:t>
            </a:r>
            <a:r>
              <a:rPr lang="tr-TR" sz="3150" dirty="0" smtClean="0"/>
              <a:t>Atatürk Üniversitesi Eğitim ve Araştırma Hastanesinde gönüllü 60 kişiyle yüz yüze görüşülerek yapılmıştır. Cinsiyet, eğitim ve yaş gibi etkenlerin sağlık okuryazarlığını nasıl etkilediği araştırılmıştır.</a:t>
            </a:r>
            <a:endParaRPr lang="tr-TR" sz="3150" dirty="0"/>
          </a:p>
          <a:p>
            <a:pPr algn="ctr">
              <a:spcBef>
                <a:spcPct val="20000"/>
              </a:spcBef>
            </a:pPr>
            <a:endParaRPr lang="tr-TR" sz="3200" dirty="0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0297294" y="20738504"/>
            <a:ext cx="9721080" cy="129698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8036" tIns="144018" rIns="288036" bIns="144018"/>
          <a:lstStyle/>
          <a:p>
            <a:pPr defTabSz="2879725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7600" b="1" dirty="0" smtClean="0">
                <a:solidFill>
                  <a:schemeClr val="bg1"/>
                </a:solidFill>
              </a:rPr>
              <a:t>Sonuç</a:t>
            </a:r>
            <a:endParaRPr lang="tr-TR" sz="7600" b="1" dirty="0">
              <a:solidFill>
                <a:schemeClr val="bg1"/>
              </a:solidFill>
            </a:endParaRPr>
          </a:p>
        </p:txBody>
      </p:sp>
      <p:sp>
        <p:nvSpPr>
          <p:cNvPr id="2058" name="Rectangle 15"/>
          <p:cNvSpPr>
            <a:spLocks noChangeArrowheads="1"/>
          </p:cNvSpPr>
          <p:nvPr/>
        </p:nvSpPr>
        <p:spPr bwMode="auto">
          <a:xfrm>
            <a:off x="10225286" y="5976865"/>
            <a:ext cx="9937104" cy="146896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r>
              <a:rPr lang="tr-TR" sz="3150" dirty="0" smtClean="0"/>
              <a:t>Sürekli </a:t>
            </a:r>
            <a:r>
              <a:rPr lang="tr-TR" sz="3150" dirty="0"/>
              <a:t>ve düzenli ilaç kullanım oranı (n=18) %30 idi. İnsanların (n=48) %80’ inin prospektüsü okuduğu ve (n=45) %75’inin anlaşılır bulduğu saptandı. En çok okunan bölüm Tablo 2 ‘ de görülmektedir</a:t>
            </a:r>
            <a:r>
              <a:rPr lang="tr-TR" sz="3150" dirty="0" smtClean="0"/>
              <a:t>.</a:t>
            </a:r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                                 </a:t>
            </a:r>
            <a:r>
              <a:rPr lang="tr-TR" sz="3150" b="1" dirty="0" smtClean="0"/>
              <a:t>Tablo-2</a:t>
            </a:r>
          </a:p>
          <a:p>
            <a:endParaRPr lang="tr-TR" sz="3150" b="1" dirty="0"/>
          </a:p>
          <a:p>
            <a:r>
              <a:rPr lang="tr-TR" sz="3150" dirty="0" smtClean="0"/>
              <a:t>Katılanların </a:t>
            </a:r>
            <a:r>
              <a:rPr lang="tr-TR" sz="3150" dirty="0"/>
              <a:t>(n=42) %</a:t>
            </a:r>
            <a:r>
              <a:rPr lang="tr-TR" sz="3150" dirty="0" smtClean="0"/>
              <a:t>70’inin </a:t>
            </a:r>
            <a:r>
              <a:rPr lang="tr-TR" sz="3150" dirty="0"/>
              <a:t>prospektüste tıbbı terimlere yer verilmesini doğru </a:t>
            </a:r>
            <a:r>
              <a:rPr lang="tr-TR" sz="3150" dirty="0" smtClean="0"/>
              <a:t>bulmadığı, </a:t>
            </a:r>
            <a:r>
              <a:rPr lang="tr-TR" sz="3150" dirty="0"/>
              <a:t>(n=31) %51,7’sinin anlamadığı tıbbi terimleri doktora veya eczacıya sormadığı ,(n=45) %75’inin prospektüsü okuduğunda </a:t>
            </a:r>
            <a:r>
              <a:rPr lang="tr-TR" sz="3150" dirty="0" smtClean="0"/>
              <a:t>ilaç </a:t>
            </a:r>
            <a:r>
              <a:rPr lang="tr-TR" sz="3150" dirty="0"/>
              <a:t>kullanım dozunun değişmediği saptandı.(n=14) %23,3’ünün ciddi rahatsızlık geçirdikten sonra prospektüsleri daha çok okumaya </a:t>
            </a:r>
            <a:r>
              <a:rPr lang="tr-TR" sz="3150" dirty="0" smtClean="0"/>
              <a:t>başladığı </a:t>
            </a:r>
            <a:r>
              <a:rPr lang="tr-TR" sz="3150" dirty="0"/>
              <a:t>saptandı.</a:t>
            </a:r>
          </a:p>
          <a:p>
            <a:r>
              <a:rPr lang="tr-TR" sz="3150" dirty="0"/>
              <a:t>İnsanların prospektüsü anlamama nedenlerinin başında tıbbi terimler gelmektedir.</a:t>
            </a:r>
          </a:p>
          <a:p>
            <a:r>
              <a:rPr lang="tr-TR" sz="3150" dirty="0"/>
              <a:t>Araştırmamızda prospektüsü okuduktan sonra ilaç kullanımındaki tutuma ;sürekli ve düzenli ilaç kullanımının ,cinsiyetin ve eğitim durumunun etkisi olmadığı görülmüştür. </a:t>
            </a:r>
          </a:p>
          <a:p>
            <a:endParaRPr lang="tr-TR" sz="3200" dirty="0" smtClean="0"/>
          </a:p>
          <a:p>
            <a:pPr algn="ctr">
              <a:spcBef>
                <a:spcPct val="20000"/>
              </a:spcBef>
            </a:pPr>
            <a:endParaRPr lang="tr-TR" sz="3200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225286" y="22106656"/>
            <a:ext cx="9793088" cy="20162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pPr algn="ctr">
              <a:spcBef>
                <a:spcPct val="20000"/>
              </a:spcBef>
            </a:pPr>
            <a:r>
              <a:rPr lang="tr-TR" sz="3200" dirty="0"/>
              <a:t>İnsanlara ilaç prospektüsü okuma ve anlama konusunda danışmanlık verilmesi yararlı olabilir. </a:t>
            </a:r>
          </a:p>
          <a:p>
            <a:pPr algn="ctr">
              <a:spcBef>
                <a:spcPct val="20000"/>
              </a:spcBef>
            </a:pPr>
            <a:endParaRPr lang="tr-TR" sz="3200" dirty="0"/>
          </a:p>
        </p:txBody>
      </p:sp>
      <p:pic>
        <p:nvPicPr>
          <p:cNvPr id="2062" name="Picture 23" descr="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294" y="1656384"/>
            <a:ext cx="3025775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63" name="Picture 24" descr="T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48213" y="1728788"/>
            <a:ext cx="3074987" cy="303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Dikdörtgen 1"/>
          <p:cNvSpPr>
            <a:spLocks noChangeArrowheads="1"/>
          </p:cNvSpPr>
          <p:nvPr/>
        </p:nvSpPr>
        <p:spPr bwMode="auto">
          <a:xfrm>
            <a:off x="4392638" y="3600600"/>
            <a:ext cx="1310545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3200" b="1" dirty="0"/>
              <a:t>Sunanlar: </a:t>
            </a:r>
            <a:r>
              <a:rPr lang="tr-TR" sz="3200" dirty="0"/>
              <a:t>Muhammet Çelik, Mehmet </a:t>
            </a:r>
            <a:r>
              <a:rPr lang="tr-TR" sz="3200" dirty="0" err="1"/>
              <a:t>Tunahan</a:t>
            </a:r>
            <a:r>
              <a:rPr lang="tr-TR" sz="3200" dirty="0"/>
              <a:t> Çelik, Gökhan </a:t>
            </a:r>
            <a:r>
              <a:rPr lang="tr-TR" sz="3200" dirty="0" err="1" smtClean="0"/>
              <a:t>Olçun</a:t>
            </a:r>
            <a:endParaRPr lang="tr-TR" sz="3200" dirty="0" smtClean="0"/>
          </a:p>
          <a:p>
            <a:r>
              <a:rPr lang="tr-TR" sz="3200" b="1" dirty="0" err="1" smtClean="0"/>
              <a:t>Hazırlayanlar:</a:t>
            </a:r>
            <a:r>
              <a:rPr lang="tr-TR" sz="3200" dirty="0" err="1" smtClean="0"/>
              <a:t>Şuayb</a:t>
            </a:r>
            <a:r>
              <a:rPr lang="tr-TR" sz="3200" dirty="0" smtClean="0"/>
              <a:t> </a:t>
            </a:r>
            <a:r>
              <a:rPr lang="tr-TR" sz="3200" dirty="0"/>
              <a:t>Erkan Tercan, Emre Öztürk, İsmail </a:t>
            </a:r>
            <a:r>
              <a:rPr lang="tr-TR" sz="3200" dirty="0" err="1"/>
              <a:t>Akca</a:t>
            </a:r>
            <a:r>
              <a:rPr lang="tr-TR" sz="3200" dirty="0"/>
              <a:t>, Elif Yılmaztürk</a:t>
            </a:r>
            <a:r>
              <a:rPr lang="tr-TR" sz="3200" dirty="0" smtClean="0"/>
              <a:t>, İbrahim Alper Ertaş</a:t>
            </a:r>
          </a:p>
          <a:p>
            <a:r>
              <a:rPr lang="tr-TR" sz="3200" b="1" dirty="0" smtClean="0"/>
              <a:t>Danışman : </a:t>
            </a:r>
            <a:r>
              <a:rPr lang="tr-TR" sz="3200" dirty="0" err="1"/>
              <a:t>Yrd.Doç.Dr</a:t>
            </a:r>
            <a:r>
              <a:rPr lang="tr-TR" sz="3200" dirty="0"/>
              <a:t> Zeliha Cansever</a:t>
            </a:r>
          </a:p>
          <a:p>
            <a:endParaRPr lang="tr-TR" sz="3200" dirty="0"/>
          </a:p>
          <a:p>
            <a:endParaRPr lang="tr-TR" sz="3200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008262" y="9649272"/>
            <a:ext cx="9217024" cy="129698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8036" tIns="144018" rIns="288036" bIns="144018"/>
          <a:lstStyle/>
          <a:p>
            <a:pPr defTabSz="2879725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7600" b="1" dirty="0" smtClean="0">
                <a:solidFill>
                  <a:schemeClr val="bg1"/>
                </a:solidFill>
              </a:rPr>
              <a:t>Amaç</a:t>
            </a:r>
            <a:endParaRPr lang="tr-TR" sz="7600" b="1" dirty="0">
              <a:solidFill>
                <a:schemeClr val="bg1"/>
              </a:solidFill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936254" y="11017424"/>
            <a:ext cx="9145016" cy="23042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pPr algn="ctr">
              <a:spcBef>
                <a:spcPct val="20000"/>
              </a:spcBef>
            </a:pPr>
            <a:r>
              <a:rPr lang="tr-TR" sz="3150" dirty="0" smtClean="0"/>
              <a:t>Erzurum’da </a:t>
            </a:r>
            <a:r>
              <a:rPr lang="tr-TR" sz="3150" dirty="0"/>
              <a:t>yaşayan insanların prospektüs okuma ve anlama durumlarını araştırmaktır.</a:t>
            </a:r>
          </a:p>
          <a:p>
            <a:pPr algn="ctr">
              <a:spcBef>
                <a:spcPct val="20000"/>
              </a:spcBef>
            </a:pPr>
            <a:endParaRPr lang="tr-TR" sz="3150" dirty="0"/>
          </a:p>
        </p:txBody>
      </p:sp>
      <p:graphicFrame>
        <p:nvGraphicFramePr>
          <p:cNvPr id="21" name="20 Tablo"/>
          <p:cNvGraphicFramePr>
            <a:graphicFrameLocks noGrp="1"/>
          </p:cNvGraphicFramePr>
          <p:nvPr/>
        </p:nvGraphicFramePr>
        <p:xfrm>
          <a:off x="10369302" y="8209112"/>
          <a:ext cx="964907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5062"/>
                <a:gridCol w="1632267"/>
                <a:gridCol w="2351743"/>
              </a:tblGrid>
              <a:tr h="4804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Okunan bölüm 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sayı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yüzde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7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UYARILAR/ÖNLEMLER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10,0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7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ENDİKASYONLAR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24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40,0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7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YAN ETKİLER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41,7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7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KULLANIM DOZU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8,3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7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60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100,0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936254" y="20162440"/>
            <a:ext cx="9217024" cy="8208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88036" tIns="144018" rIns="288036" bIns="144018"/>
          <a:lstStyle/>
          <a:p>
            <a:r>
              <a:rPr lang="tr-TR" sz="3150" dirty="0"/>
              <a:t> </a:t>
            </a:r>
            <a:r>
              <a:rPr lang="tr-TR" sz="3150" dirty="0" smtClean="0"/>
              <a:t>Çalışmaya katılanların yaş ortalaması ( </a:t>
            </a:r>
            <a:r>
              <a:rPr lang="tr-TR" sz="3150" dirty="0" err="1" smtClean="0"/>
              <a:t>min</a:t>
            </a:r>
            <a:r>
              <a:rPr lang="tr-TR" sz="3150" dirty="0" smtClean="0"/>
              <a:t>:17, </a:t>
            </a:r>
            <a:r>
              <a:rPr lang="tr-TR" sz="3150" dirty="0" err="1" smtClean="0"/>
              <a:t>max</a:t>
            </a:r>
            <a:r>
              <a:rPr lang="tr-TR" sz="3150" dirty="0" smtClean="0"/>
              <a:t>:72 ) 34±12,021 idi.</a:t>
            </a:r>
          </a:p>
          <a:p>
            <a:r>
              <a:rPr lang="tr-TR" sz="3150" dirty="0" smtClean="0"/>
              <a:t>Katılanların ( n=34 ) % 56,7 ‘si erkekti. Kişilerin eğitim düzeyi Tablo ‘1 de görülmektedir. Üniversite mezunlarının ilaç prospektüsünü daha çok okuduğu ve anlamakta daha az zorlandığı saptandı.</a:t>
            </a:r>
          </a:p>
          <a:p>
            <a:endParaRPr lang="tr-TR" sz="3150" dirty="0" smtClean="0"/>
          </a:p>
          <a:p>
            <a:pPr algn="ctr">
              <a:spcBef>
                <a:spcPct val="20000"/>
              </a:spcBef>
            </a:pPr>
            <a:endParaRPr lang="tr-TR" sz="3150" dirty="0"/>
          </a:p>
          <a:p>
            <a:pPr algn="ctr">
              <a:spcBef>
                <a:spcPct val="20000"/>
              </a:spcBef>
            </a:pPr>
            <a:endParaRPr lang="tr-TR" sz="3200" b="1" dirty="0" smtClean="0"/>
          </a:p>
          <a:p>
            <a:pPr algn="ctr">
              <a:spcBef>
                <a:spcPct val="20000"/>
              </a:spcBef>
            </a:pPr>
            <a:endParaRPr lang="tr-TR" sz="3200" b="1" dirty="0"/>
          </a:p>
          <a:p>
            <a:pPr algn="ctr">
              <a:spcBef>
                <a:spcPct val="20000"/>
              </a:spcBef>
            </a:pPr>
            <a:endParaRPr lang="tr-TR" sz="3200" b="1" dirty="0" smtClean="0"/>
          </a:p>
          <a:p>
            <a:pPr algn="ctr">
              <a:spcBef>
                <a:spcPct val="20000"/>
              </a:spcBef>
            </a:pPr>
            <a:endParaRPr lang="tr-TR" sz="3200" b="1" dirty="0"/>
          </a:p>
          <a:p>
            <a:pPr algn="ctr">
              <a:spcBef>
                <a:spcPct val="20000"/>
              </a:spcBef>
            </a:pPr>
            <a:endParaRPr lang="tr-TR" sz="3200" b="1" dirty="0" smtClean="0"/>
          </a:p>
          <a:p>
            <a:pPr algn="ctr">
              <a:spcBef>
                <a:spcPct val="20000"/>
              </a:spcBef>
            </a:pPr>
            <a:r>
              <a:rPr lang="tr-TR" sz="3200" b="1" dirty="0" smtClean="0"/>
              <a:t>Tablo-1</a:t>
            </a:r>
            <a:endParaRPr lang="tr-TR" sz="3200" dirty="0"/>
          </a:p>
        </p:txBody>
      </p:sp>
      <p:graphicFrame>
        <p:nvGraphicFramePr>
          <p:cNvPr id="23" name="22 Tablo"/>
          <p:cNvGraphicFramePr>
            <a:graphicFrameLocks noGrp="1"/>
          </p:cNvGraphicFramePr>
          <p:nvPr/>
        </p:nvGraphicFramePr>
        <p:xfrm>
          <a:off x="1152278" y="23762840"/>
          <a:ext cx="8784976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2016224"/>
                <a:gridCol w="2664296"/>
              </a:tblGrid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Eğitim düzeyi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sayı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yüzde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OKUR YAZAR DEĞİL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6,7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İLKÖĞRETİM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30,0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LİSE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28,3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ÜNİVERSİTE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35,0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60</a:t>
                      </a:r>
                      <a:endParaRPr lang="tr-TR" sz="28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100,0</a:t>
                      </a:r>
                      <a:endParaRPr lang="tr-TR" sz="28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5" name="24 Resim" descr="POSTER4.png"/>
          <p:cNvPicPr>
            <a:picLocks noChangeAspect="1"/>
          </p:cNvPicPr>
          <p:nvPr/>
        </p:nvPicPr>
        <p:blipFill>
          <a:blip r:embed="rId5" cstate="print">
            <a:grayscl/>
          </a:blip>
          <a:stretch>
            <a:fillRect/>
          </a:stretch>
        </p:blipFill>
        <p:spPr>
          <a:xfrm>
            <a:off x="24122830" y="15337904"/>
            <a:ext cx="5328592" cy="93976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4" name="23 Resim" descr="images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297294" y="24194888"/>
            <a:ext cx="4536504" cy="4032448"/>
          </a:xfrm>
          <a:prstGeom prst="rect">
            <a:avLst/>
          </a:prstGeom>
        </p:spPr>
      </p:pic>
      <p:pic>
        <p:nvPicPr>
          <p:cNvPr id="26" name="25 Resim" descr="images_2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337854" y="24194888"/>
            <a:ext cx="4176464" cy="41305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</TotalTime>
  <Words>332</Words>
  <Application>Microsoft Office PowerPoint</Application>
  <PresentationFormat>Özel</PresentationFormat>
  <Paragraphs>75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Gezinti</vt:lpstr>
      <vt:lpstr>İNSANLARIN PROSPEKTÜS OKUMA VE ANLAMA DURUMLARI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BAŞLIĞI</dc:title>
  <dc:creator>Halis</dc:creator>
  <cp:lastModifiedBy>biyostat</cp:lastModifiedBy>
  <cp:revision>29</cp:revision>
  <dcterms:created xsi:type="dcterms:W3CDTF">2004-04-02T12:59:56Z</dcterms:created>
  <dcterms:modified xsi:type="dcterms:W3CDTF">2013-03-07T11:43:13Z</dcterms:modified>
</cp:coreProperties>
</file>