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76" r:id="rId1"/>
  </p:sldMasterIdLst>
  <p:handoutMasterIdLst>
    <p:handoutMasterId r:id="rId3"/>
  </p:handoutMasterIdLst>
  <p:sldIdLst>
    <p:sldId id="256" r:id="rId2"/>
  </p:sldIdLst>
  <p:sldSz cx="26670000" cy="34290000"/>
  <p:notesSz cx="6669088" cy="9926638"/>
  <p:defaultTextStyle>
    <a:defPPr>
      <a:defRPr lang="tr-TR"/>
    </a:defPPr>
    <a:lvl1pPr algn="l" rtl="0" fontAlgn="base">
      <a:spcBef>
        <a:spcPct val="0"/>
      </a:spcBef>
      <a:spcAft>
        <a:spcPct val="0"/>
      </a:spcAft>
      <a:defRPr sz="2300" kern="1200">
        <a:solidFill>
          <a:schemeClr val="tx1"/>
        </a:solidFill>
        <a:latin typeface="Times New Roman" pitchFamily="18" charset="0"/>
        <a:ea typeface="+mn-ea"/>
        <a:cs typeface="+mn-cs"/>
      </a:defRPr>
    </a:lvl1pPr>
    <a:lvl2pPr marL="457193" algn="l" rtl="0" fontAlgn="base">
      <a:spcBef>
        <a:spcPct val="0"/>
      </a:spcBef>
      <a:spcAft>
        <a:spcPct val="0"/>
      </a:spcAft>
      <a:defRPr sz="2300" kern="1200">
        <a:solidFill>
          <a:schemeClr val="tx1"/>
        </a:solidFill>
        <a:latin typeface="Times New Roman" pitchFamily="18" charset="0"/>
        <a:ea typeface="+mn-ea"/>
        <a:cs typeface="+mn-cs"/>
      </a:defRPr>
    </a:lvl2pPr>
    <a:lvl3pPr marL="914387" algn="l" rtl="0" fontAlgn="base">
      <a:spcBef>
        <a:spcPct val="0"/>
      </a:spcBef>
      <a:spcAft>
        <a:spcPct val="0"/>
      </a:spcAft>
      <a:defRPr sz="2300" kern="1200">
        <a:solidFill>
          <a:schemeClr val="tx1"/>
        </a:solidFill>
        <a:latin typeface="Times New Roman" pitchFamily="18" charset="0"/>
        <a:ea typeface="+mn-ea"/>
        <a:cs typeface="+mn-cs"/>
      </a:defRPr>
    </a:lvl3pPr>
    <a:lvl4pPr marL="1371584" algn="l" rtl="0" fontAlgn="base">
      <a:spcBef>
        <a:spcPct val="0"/>
      </a:spcBef>
      <a:spcAft>
        <a:spcPct val="0"/>
      </a:spcAft>
      <a:defRPr sz="2300" kern="1200">
        <a:solidFill>
          <a:schemeClr val="tx1"/>
        </a:solidFill>
        <a:latin typeface="Times New Roman" pitchFamily="18" charset="0"/>
        <a:ea typeface="+mn-ea"/>
        <a:cs typeface="+mn-cs"/>
      </a:defRPr>
    </a:lvl4pPr>
    <a:lvl5pPr marL="1828777" algn="l" rtl="0" fontAlgn="base">
      <a:spcBef>
        <a:spcPct val="0"/>
      </a:spcBef>
      <a:spcAft>
        <a:spcPct val="0"/>
      </a:spcAft>
      <a:defRPr sz="2300" kern="1200">
        <a:solidFill>
          <a:schemeClr val="tx1"/>
        </a:solidFill>
        <a:latin typeface="Times New Roman" pitchFamily="18" charset="0"/>
        <a:ea typeface="+mn-ea"/>
        <a:cs typeface="+mn-cs"/>
      </a:defRPr>
    </a:lvl5pPr>
    <a:lvl6pPr marL="2285970" algn="l" defTabSz="914387" rtl="0" eaLnBrk="1" latinLnBrk="0" hangingPunct="1">
      <a:defRPr sz="2300" kern="1200">
        <a:solidFill>
          <a:schemeClr val="tx1"/>
        </a:solidFill>
        <a:latin typeface="Times New Roman" pitchFamily="18" charset="0"/>
        <a:ea typeface="+mn-ea"/>
        <a:cs typeface="+mn-cs"/>
      </a:defRPr>
    </a:lvl6pPr>
    <a:lvl7pPr marL="2743168" algn="l" defTabSz="914387" rtl="0" eaLnBrk="1" latinLnBrk="0" hangingPunct="1">
      <a:defRPr sz="2300" kern="1200">
        <a:solidFill>
          <a:schemeClr val="tx1"/>
        </a:solidFill>
        <a:latin typeface="Times New Roman" pitchFamily="18" charset="0"/>
        <a:ea typeface="+mn-ea"/>
        <a:cs typeface="+mn-cs"/>
      </a:defRPr>
    </a:lvl7pPr>
    <a:lvl8pPr marL="3200361" algn="l" defTabSz="914387" rtl="0" eaLnBrk="1" latinLnBrk="0" hangingPunct="1">
      <a:defRPr sz="2300" kern="1200">
        <a:solidFill>
          <a:schemeClr val="tx1"/>
        </a:solidFill>
        <a:latin typeface="Times New Roman" pitchFamily="18" charset="0"/>
        <a:ea typeface="+mn-ea"/>
        <a:cs typeface="+mn-cs"/>
      </a:defRPr>
    </a:lvl8pPr>
    <a:lvl9pPr marL="3657554" algn="l" defTabSz="914387" rtl="0" eaLnBrk="1" latinLnBrk="0" hangingPunct="1">
      <a:defRPr sz="23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C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96" autoAdjust="0"/>
    <p:restoredTop sz="96226" autoAdjust="0"/>
  </p:normalViewPr>
  <p:slideViewPr>
    <p:cSldViewPr>
      <p:cViewPr>
        <p:scale>
          <a:sx n="44" d="100"/>
          <a:sy n="44" d="100"/>
        </p:scale>
        <p:origin x="-1062" y="60"/>
      </p:cViewPr>
      <p:guideLst>
        <p:guide orient="horz" pos="10800"/>
        <p:guide pos="8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tr-TR"/>
          </a:p>
        </p:txBody>
      </p:sp>
      <p:sp>
        <p:nvSpPr>
          <p:cNvPr id="11267" name="Rectangle 3"/>
          <p:cNvSpPr>
            <a:spLocks noGrp="1" noChangeArrowheads="1"/>
          </p:cNvSpPr>
          <p:nvPr>
            <p:ph type="dt" sz="quarter"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tr-TR"/>
          </a:p>
        </p:txBody>
      </p:sp>
      <p:sp>
        <p:nvSpPr>
          <p:cNvPr id="11268" name="Rectangle 4"/>
          <p:cNvSpPr>
            <a:spLocks noGrp="1" noChangeArrowheads="1"/>
          </p:cNvSpPr>
          <p:nvPr>
            <p:ph type="ftr" sz="quarter" idx="2"/>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tr-TR"/>
          </a:p>
        </p:txBody>
      </p:sp>
      <p:sp>
        <p:nvSpPr>
          <p:cNvPr id="11269" name="Rectangle 5"/>
          <p:cNvSpPr>
            <a:spLocks noGrp="1" noChangeArrowheads="1"/>
          </p:cNvSpPr>
          <p:nvPr>
            <p:ph type="sldNum" sz="quarter" idx="3"/>
          </p:nvPr>
        </p:nvSpPr>
        <p:spPr bwMode="auto">
          <a:xfrm>
            <a:off x="3779838"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F881AE-C380-4503-8DAF-7ABB80DCD940}" type="slidenum">
              <a:rPr lang="tr-TR"/>
              <a:pPr/>
              <a:t>‹#›</a:t>
            </a:fld>
            <a:endParaRPr lang="tr-TR"/>
          </a:p>
        </p:txBody>
      </p:sp>
    </p:spTree>
    <p:extLst>
      <p:ext uri="{BB962C8B-B14F-4D97-AF65-F5344CB8AC3E}">
        <p14:creationId xmlns:p14="http://schemas.microsoft.com/office/powerpoint/2010/main" val="4936070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1555750" y="6858000"/>
            <a:ext cx="22900640" cy="9144000"/>
          </a:xfrm>
          <a:ln>
            <a:noFill/>
          </a:ln>
        </p:spPr>
        <p:txBody>
          <a:bodyPr vert="horz" tIns="0" rIns="6966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213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1555750" y="16142680"/>
            <a:ext cx="22909530" cy="8763000"/>
          </a:xfrm>
        </p:spPr>
        <p:txBody>
          <a:bodyPr lIns="0" rIns="69668"/>
          <a:lstStyle>
            <a:lvl1pPr marL="0" marR="174170" indent="0" algn="r">
              <a:buNone/>
              <a:defRPr>
                <a:solidFill>
                  <a:schemeClr val="tx1"/>
                </a:solidFill>
              </a:defRPr>
            </a:lvl1pPr>
            <a:lvl2pPr marL="1741703" indent="0" algn="ctr">
              <a:buNone/>
            </a:lvl2pPr>
            <a:lvl3pPr marL="3483407" indent="0" algn="ctr">
              <a:buNone/>
            </a:lvl3pPr>
            <a:lvl4pPr marL="5225110" indent="0" algn="ctr">
              <a:buNone/>
            </a:lvl4pPr>
            <a:lvl5pPr marL="6966814" indent="0" algn="ctr">
              <a:buNone/>
            </a:lvl5pPr>
            <a:lvl6pPr marL="8708517" indent="0" algn="ctr">
              <a:buNone/>
            </a:lvl6pPr>
            <a:lvl7pPr marL="10450220" indent="0" algn="ctr">
              <a:buNone/>
            </a:lvl7pPr>
            <a:lvl8pPr marL="12191924" indent="0" algn="ctr">
              <a:buNone/>
            </a:lvl8pPr>
            <a:lvl9pPr marL="13933627"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3137EDCA-9CD7-46F4-B0E4-11931FA7BEF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71ED9F-6B8B-4BF0-8A5D-16E24F8447F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9335750" y="4572008"/>
            <a:ext cx="6000750" cy="260588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333500" y="4572008"/>
            <a:ext cx="17557750" cy="2605881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F7569B9-5CC5-4EAB-9D09-0A2EDDAD108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D6DD61E-A07F-4731-820D-016CF3ACC60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546860" y="6583680"/>
            <a:ext cx="22669500" cy="6812280"/>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213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546860" y="13523320"/>
            <a:ext cx="22669500" cy="7548560"/>
          </a:xfrm>
        </p:spPr>
        <p:txBody>
          <a:bodyPr lIns="174170" rIns="174170" anchor="t"/>
          <a:lstStyle>
            <a:lvl1pPr marL="0" indent="0">
              <a:buNone/>
              <a:defRPr sz="8400">
                <a:solidFill>
                  <a:schemeClr val="tx1"/>
                </a:solidFill>
              </a:defRPr>
            </a:lvl1pPr>
            <a:lvl2pPr>
              <a:buNone/>
              <a:defRPr sz="6900">
                <a:solidFill>
                  <a:schemeClr val="tx1">
                    <a:tint val="75000"/>
                  </a:schemeClr>
                </a:solidFill>
              </a:defRPr>
            </a:lvl2pPr>
            <a:lvl3pPr>
              <a:buNone/>
              <a:defRPr sz="6100">
                <a:solidFill>
                  <a:schemeClr val="tx1">
                    <a:tint val="75000"/>
                  </a:schemeClr>
                </a:solidFill>
              </a:defRPr>
            </a:lvl3pPr>
            <a:lvl4pPr>
              <a:buNone/>
              <a:defRPr sz="5300">
                <a:solidFill>
                  <a:schemeClr val="tx1">
                    <a:tint val="75000"/>
                  </a:schemeClr>
                </a:solidFill>
              </a:defRPr>
            </a:lvl4pPr>
            <a:lvl5pPr>
              <a:buNone/>
              <a:defRPr sz="53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55E468-2375-4FA1-84E4-58265DAF0AB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333500" y="3520440"/>
            <a:ext cx="24003000" cy="5715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333500" y="9600425"/>
            <a:ext cx="11779250" cy="22174200"/>
          </a:xfrm>
        </p:spPr>
        <p:txBody>
          <a:bodyPr/>
          <a:lstStyle>
            <a:lvl1pPr>
              <a:defRPr sz="9900"/>
            </a:lvl1pPr>
            <a:lvl2pPr>
              <a:defRPr sz="9100"/>
            </a:lvl2pPr>
            <a:lvl3pPr>
              <a:defRPr sz="7600"/>
            </a:lvl3pPr>
            <a:lvl4pPr>
              <a:defRPr sz="6900"/>
            </a:lvl4pPr>
            <a:lvl5pPr>
              <a:defRPr sz="69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13557250" y="9600425"/>
            <a:ext cx="11779250" cy="22174200"/>
          </a:xfrm>
        </p:spPr>
        <p:txBody>
          <a:bodyPr/>
          <a:lstStyle>
            <a:lvl1pPr>
              <a:defRPr sz="9900"/>
            </a:lvl1pPr>
            <a:lvl2pPr>
              <a:defRPr sz="9100"/>
            </a:lvl2pPr>
            <a:lvl3pPr>
              <a:defRPr sz="7600"/>
            </a:lvl3pPr>
            <a:lvl4pPr>
              <a:defRPr sz="6900"/>
            </a:lvl4pPr>
            <a:lvl5pPr>
              <a:defRPr sz="69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ED31D0C-A4CB-43B0-8FF2-6634390DA47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333500" y="3520440"/>
            <a:ext cx="24003000" cy="5715000"/>
          </a:xfrm>
        </p:spPr>
        <p:txBody>
          <a:bodyPr tIns="17417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33500" y="9276240"/>
            <a:ext cx="11783882" cy="3296760"/>
          </a:xfrm>
        </p:spPr>
        <p:txBody>
          <a:bodyPr lIns="174170" tIns="0" rIns="174170" bIns="0" anchor="ctr">
            <a:noAutofit/>
          </a:bodyPr>
          <a:lstStyle>
            <a:lvl1pPr marL="0" indent="0">
              <a:buNone/>
              <a:defRPr sz="9100" b="1" cap="none" baseline="0">
                <a:solidFill>
                  <a:schemeClr val="tx2"/>
                </a:solidFill>
                <a:effectLst/>
              </a:defRPr>
            </a:lvl1pPr>
            <a:lvl2pPr>
              <a:buNone/>
              <a:defRPr sz="7600" b="1"/>
            </a:lvl2pPr>
            <a:lvl3pPr>
              <a:buNone/>
              <a:defRPr sz="6900" b="1"/>
            </a:lvl3pPr>
            <a:lvl4pPr>
              <a:buNone/>
              <a:defRPr sz="6100" b="1"/>
            </a:lvl4pPr>
            <a:lvl5pPr>
              <a:buNone/>
              <a:defRPr sz="61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547991" y="9298788"/>
            <a:ext cx="11788510" cy="3274215"/>
          </a:xfrm>
        </p:spPr>
        <p:txBody>
          <a:bodyPr lIns="174170" tIns="0" rIns="174170" bIns="0" anchor="ctr"/>
          <a:lstStyle>
            <a:lvl1pPr marL="0" indent="0">
              <a:buNone/>
              <a:defRPr sz="9100" b="1" cap="none" baseline="0">
                <a:solidFill>
                  <a:schemeClr val="tx2"/>
                </a:solidFill>
                <a:effectLst/>
              </a:defRPr>
            </a:lvl1pPr>
            <a:lvl2pPr>
              <a:buNone/>
              <a:defRPr sz="7600" b="1"/>
            </a:lvl2pPr>
            <a:lvl3pPr>
              <a:buNone/>
              <a:defRPr sz="6900" b="1"/>
            </a:lvl3pPr>
            <a:lvl4pPr>
              <a:buNone/>
              <a:defRPr sz="6100" b="1"/>
            </a:lvl4pPr>
            <a:lvl5pPr>
              <a:buNone/>
              <a:defRPr sz="61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1333500" y="12573000"/>
            <a:ext cx="11783882" cy="19228600"/>
          </a:xfrm>
        </p:spPr>
        <p:txBody>
          <a:bodyPr tIns="0"/>
          <a:lstStyle>
            <a:lvl1pPr>
              <a:defRPr sz="8400"/>
            </a:lvl1pPr>
            <a:lvl2pPr>
              <a:defRPr sz="7600"/>
            </a:lvl2pPr>
            <a:lvl3pPr>
              <a:defRPr sz="6900"/>
            </a:lvl3pPr>
            <a:lvl4pPr>
              <a:defRPr sz="6100"/>
            </a:lvl4pPr>
            <a:lvl5pPr>
              <a:defRPr sz="61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13547991" y="12573000"/>
            <a:ext cx="11788510" cy="19228600"/>
          </a:xfrm>
        </p:spPr>
        <p:txBody>
          <a:bodyPr tIns="0"/>
          <a:lstStyle>
            <a:lvl1pPr>
              <a:defRPr sz="8400"/>
            </a:lvl1pPr>
            <a:lvl2pPr>
              <a:defRPr sz="7600"/>
            </a:lvl2pPr>
            <a:lvl3pPr>
              <a:defRPr sz="6900"/>
            </a:lvl3pPr>
            <a:lvl4pPr>
              <a:defRPr sz="6100"/>
            </a:lvl4pPr>
            <a:lvl5pPr>
              <a:defRPr sz="61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9B001D6-5E15-4879-9601-EAA652EFE38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333500" y="3520440"/>
            <a:ext cx="24225250" cy="5715000"/>
          </a:xfrm>
        </p:spPr>
        <p:txBody>
          <a:bodyPr vert="horz" tIns="17417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9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4950AD7-A09B-4172-8C52-D41B399649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F321979-D654-457E-9508-6C8A00D9B3C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2000250" y="2571760"/>
            <a:ext cx="8001000" cy="5810250"/>
          </a:xfrm>
        </p:spPr>
        <p:txBody>
          <a:bodyPr lIns="0" anchor="b">
            <a:noAutofit/>
          </a:bodyPr>
          <a:lstStyle>
            <a:lvl1pPr algn="l" rtl="0">
              <a:spcBef>
                <a:spcPct val="0"/>
              </a:spcBef>
              <a:buNone/>
              <a:defRPr sz="99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2000250" y="8382000"/>
            <a:ext cx="8001000" cy="22860000"/>
          </a:xfrm>
        </p:spPr>
        <p:txBody>
          <a:bodyPr lIns="69668" rIns="69668"/>
          <a:lstStyle>
            <a:lvl1pPr marL="0" indent="0" algn="l">
              <a:buNone/>
              <a:defRPr sz="5300"/>
            </a:lvl1pPr>
            <a:lvl2pPr indent="0" algn="l">
              <a:buNone/>
              <a:defRPr sz="4600"/>
            </a:lvl2pPr>
            <a:lvl3pPr indent="0" algn="l">
              <a:buNone/>
              <a:defRPr sz="3800"/>
            </a:lvl3pPr>
            <a:lvl4pPr indent="0" algn="l">
              <a:buNone/>
              <a:defRPr sz="3400"/>
            </a:lvl4pPr>
            <a:lvl5pPr indent="0" algn="l">
              <a:buNone/>
              <a:defRPr sz="34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0427229" y="8382000"/>
            <a:ext cx="14909271" cy="22860000"/>
          </a:xfrm>
        </p:spPr>
        <p:txBody>
          <a:bodyPr tIns="0"/>
          <a:lstStyle>
            <a:lvl1pPr>
              <a:defRPr sz="10700"/>
            </a:lvl1pPr>
            <a:lvl2pPr>
              <a:defRPr sz="9900"/>
            </a:lvl2pPr>
            <a:lvl3pPr>
              <a:defRPr sz="9100"/>
            </a:lvl3pPr>
            <a:lvl4pPr>
              <a:defRPr sz="7600"/>
            </a:lvl4pPr>
            <a:lvl5pPr>
              <a:defRPr sz="69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3C34418-30FA-4FEA-B836-18CE7C6112F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9233446" y="5540385"/>
            <a:ext cx="15335250" cy="205740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48341" tIns="174170" rIns="348341" bIns="174170" rtlCol="0" anchor="ctr"/>
          <a:lstStyle/>
          <a:p>
            <a:pPr algn="ctr" eaLnBrk="1" latinLnBrk="0" hangingPunct="1"/>
            <a:endParaRPr kumimoji="0" lang="en-US"/>
          </a:p>
        </p:txBody>
      </p:sp>
      <p:sp>
        <p:nvSpPr>
          <p:cNvPr id="12" name="11 Dik Üçgen"/>
          <p:cNvSpPr/>
          <p:nvPr/>
        </p:nvSpPr>
        <p:spPr>
          <a:xfrm rot="420000" flipV="1">
            <a:off x="23345391" y="26798845"/>
            <a:ext cx="453390" cy="777240"/>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48341" tIns="174170" rIns="348341" bIns="174170" rtlCol="0" anchor="ctr"/>
          <a:lstStyle/>
          <a:p>
            <a:pPr algn="ctr" eaLnBrk="1" latinLnBrk="0" hangingPunct="1"/>
            <a:endParaRPr kumimoji="0" lang="en-US"/>
          </a:p>
        </p:txBody>
      </p:sp>
      <p:sp>
        <p:nvSpPr>
          <p:cNvPr id="2" name="1 Başlık"/>
          <p:cNvSpPr>
            <a:spLocks noGrp="1"/>
          </p:cNvSpPr>
          <p:nvPr>
            <p:ph type="title"/>
          </p:nvPr>
        </p:nvSpPr>
        <p:spPr>
          <a:xfrm>
            <a:off x="1778000" y="5884983"/>
            <a:ext cx="6454140" cy="7913105"/>
          </a:xfrm>
        </p:spPr>
        <p:txBody>
          <a:bodyPr vert="horz" lIns="174170" tIns="174170" rIns="174170" bIns="174170" anchor="b"/>
          <a:lstStyle>
            <a:lvl1pPr algn="l">
              <a:buNone/>
              <a:defRPr sz="76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778000" y="14143925"/>
            <a:ext cx="6445250" cy="10896600"/>
          </a:xfrm>
        </p:spPr>
        <p:txBody>
          <a:bodyPr lIns="243838" rIns="174170" bIns="174170" anchor="t"/>
          <a:lstStyle>
            <a:lvl1pPr marL="0" indent="0" algn="l">
              <a:spcBef>
                <a:spcPts val="952"/>
              </a:spcBef>
              <a:buFontTx/>
              <a:buNone/>
              <a:defRPr sz="5000"/>
            </a:lvl1pPr>
            <a:lvl2pPr>
              <a:defRPr sz="4600"/>
            </a:lvl2pPr>
            <a:lvl3pPr>
              <a:defRPr sz="3800"/>
            </a:lvl3pPr>
            <a:lvl4pPr>
              <a:defRPr sz="3400"/>
            </a:lvl4pPr>
            <a:lvl5pPr>
              <a:defRPr sz="34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23558500" y="31781753"/>
            <a:ext cx="1778000" cy="1825625"/>
          </a:xfrm>
        </p:spPr>
        <p:txBody>
          <a:bodyPr/>
          <a:lstStyle/>
          <a:p>
            <a:fld id="{7E6ADE72-3E63-4E3E-8DA9-1E41BDD503EB}" type="slidenum">
              <a:rPr lang="tr-TR" smtClean="0"/>
              <a:pPr/>
              <a:t>‹#›</a:t>
            </a:fld>
            <a:endParaRPr lang="tr-TR"/>
          </a:p>
        </p:txBody>
      </p:sp>
      <p:sp>
        <p:nvSpPr>
          <p:cNvPr id="3" name="2 Resim Yer Tutucusu"/>
          <p:cNvSpPr>
            <a:spLocks noGrp="1"/>
          </p:cNvSpPr>
          <p:nvPr>
            <p:ph type="pic" idx="1"/>
          </p:nvPr>
        </p:nvSpPr>
        <p:spPr>
          <a:xfrm rot="420000">
            <a:off x="10166896" y="5997585"/>
            <a:ext cx="13468350" cy="19659600"/>
          </a:xfrm>
          <a:prstGeom prst="rect">
            <a:avLst/>
          </a:prstGeom>
          <a:solidFill>
            <a:schemeClr val="bg2"/>
          </a:solidFill>
          <a:ln w="3000" cap="rnd">
            <a:solidFill>
              <a:srgbClr val="C0C0C0"/>
            </a:solidFill>
            <a:round/>
          </a:ln>
          <a:effectLst/>
        </p:spPr>
        <p:txBody>
          <a:bodyPr/>
          <a:lstStyle>
            <a:lvl1pPr marL="0" indent="0">
              <a:buNone/>
              <a:defRPr sz="12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27782" y="29083000"/>
            <a:ext cx="26725563" cy="52070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48341" tIns="174170" rIns="348341" bIns="17417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12779375" y="31099128"/>
            <a:ext cx="13890625" cy="31908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48341" tIns="174170" rIns="348341" bIns="17417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alpha val="68000"/>
          </a:schemeClr>
        </a:solid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27782" y="-35720"/>
            <a:ext cx="26725563" cy="52070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48341" tIns="174170" rIns="348341" bIns="17417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12779375" y="-35718"/>
            <a:ext cx="13890625" cy="31908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48341" tIns="174170" rIns="348341" bIns="17417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1333500" y="3520440"/>
            <a:ext cx="24003000" cy="5715000"/>
          </a:xfrm>
          <a:prstGeom prst="rect">
            <a:avLst/>
          </a:prstGeom>
        </p:spPr>
        <p:txBody>
          <a:bodyPr vert="horz" lIns="0" tIns="17417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1333500" y="9677400"/>
            <a:ext cx="24003000" cy="21945600"/>
          </a:xfrm>
          <a:prstGeom prst="rect">
            <a:avLst/>
          </a:prstGeom>
        </p:spPr>
        <p:txBody>
          <a:bodyPr vert="horz" lIns="348341" tIns="174170" rIns="348341" bIns="17417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1333500" y="31781753"/>
            <a:ext cx="6223000" cy="1825625"/>
          </a:xfrm>
          <a:prstGeom prst="rect">
            <a:avLst/>
          </a:prstGeom>
        </p:spPr>
        <p:txBody>
          <a:bodyPr vert="horz" lIns="0" tIns="0" rIns="0" bIns="0" anchor="b"/>
          <a:lstStyle>
            <a:lvl1pPr algn="l" eaLnBrk="1" latinLnBrk="0" hangingPunct="1">
              <a:defRPr kumimoji="0" sz="4600">
                <a:solidFill>
                  <a:schemeClr val="tx2">
                    <a:shade val="90000"/>
                  </a:schemeClr>
                </a:solidFill>
              </a:defRPr>
            </a:lvl1pPr>
          </a:lstStyle>
          <a:p>
            <a:endParaRPr lang="tr-TR"/>
          </a:p>
        </p:txBody>
      </p:sp>
      <p:sp>
        <p:nvSpPr>
          <p:cNvPr id="22" name="21 Altbilgi Yer Tutucusu"/>
          <p:cNvSpPr>
            <a:spLocks noGrp="1"/>
          </p:cNvSpPr>
          <p:nvPr>
            <p:ph type="ftr" sz="quarter" idx="3"/>
          </p:nvPr>
        </p:nvSpPr>
        <p:spPr>
          <a:xfrm>
            <a:off x="7778750" y="31781753"/>
            <a:ext cx="9779000" cy="1825625"/>
          </a:xfrm>
          <a:prstGeom prst="rect">
            <a:avLst/>
          </a:prstGeom>
        </p:spPr>
        <p:txBody>
          <a:bodyPr vert="horz" lIns="0" tIns="0" rIns="0" bIns="0" anchor="b"/>
          <a:lstStyle>
            <a:lvl1pPr algn="l" eaLnBrk="1" latinLnBrk="0" hangingPunct="1">
              <a:defRPr kumimoji="0" sz="46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23114000" y="31781753"/>
            <a:ext cx="2222500" cy="1825625"/>
          </a:xfrm>
          <a:prstGeom prst="rect">
            <a:avLst/>
          </a:prstGeom>
        </p:spPr>
        <p:txBody>
          <a:bodyPr vert="horz" lIns="0" tIns="0" rIns="0" bIns="0" anchor="b"/>
          <a:lstStyle>
            <a:lvl1pPr algn="r" eaLnBrk="1" latinLnBrk="0" hangingPunct="1">
              <a:defRPr kumimoji="0" sz="4600">
                <a:solidFill>
                  <a:schemeClr val="tx2">
                    <a:shade val="90000"/>
                  </a:schemeClr>
                </a:solidFill>
              </a:defRPr>
            </a:lvl1pPr>
          </a:lstStyle>
          <a:p>
            <a:fld id="{67D27431-3EAD-4B26-BFA7-DFEFD141CC16}" type="slidenum">
              <a:rPr lang="tr-TR" smtClean="0"/>
              <a:pPr/>
              <a:t>‹#›</a:t>
            </a:fld>
            <a:endParaRPr lang="tr-TR"/>
          </a:p>
        </p:txBody>
      </p:sp>
      <p:grpSp>
        <p:nvGrpSpPr>
          <p:cNvPr id="2" name="1 Grup"/>
          <p:cNvGrpSpPr/>
          <p:nvPr/>
        </p:nvGrpSpPr>
        <p:grpSpPr>
          <a:xfrm>
            <a:off x="-55466" y="1012040"/>
            <a:ext cx="26776598" cy="324612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19000" b="0" kern="1200">
          <a:ln>
            <a:noFill/>
          </a:ln>
          <a:solidFill>
            <a:schemeClr val="tx2"/>
          </a:solidFill>
          <a:effectLst/>
          <a:latin typeface="+mj-lt"/>
          <a:ea typeface="+mj-ea"/>
          <a:cs typeface="+mj-cs"/>
        </a:defRPr>
      </a:lvl1pPr>
    </p:titleStyle>
    <p:bodyStyle>
      <a:lvl1pPr marL="1045022" indent="-1045022" algn="l" rtl="0" eaLnBrk="1" latinLnBrk="0" hangingPunct="1">
        <a:spcBef>
          <a:spcPct val="20000"/>
        </a:spcBef>
        <a:buClr>
          <a:schemeClr val="accent3"/>
        </a:buClr>
        <a:buSzPct val="95000"/>
        <a:buFont typeface="Wingdings 2"/>
        <a:buChar char=""/>
        <a:defRPr kumimoji="0" sz="9900" kern="1200">
          <a:solidFill>
            <a:schemeClr val="tx1"/>
          </a:solidFill>
          <a:latin typeface="+mn-lt"/>
          <a:ea typeface="+mn-ea"/>
          <a:cs typeface="+mn-cs"/>
        </a:defRPr>
      </a:lvl1pPr>
      <a:lvl2pPr marL="2438385" indent="-940520" algn="l" rtl="0" eaLnBrk="1" latinLnBrk="0" hangingPunct="1">
        <a:spcBef>
          <a:spcPct val="20000"/>
        </a:spcBef>
        <a:buClr>
          <a:schemeClr val="accent1"/>
        </a:buClr>
        <a:buSzPct val="85000"/>
        <a:buFont typeface="Wingdings 2"/>
        <a:buChar char=""/>
        <a:defRPr kumimoji="0" sz="9100" kern="1200">
          <a:solidFill>
            <a:schemeClr val="tx1"/>
          </a:solidFill>
          <a:latin typeface="+mn-lt"/>
          <a:ea typeface="+mn-ea"/>
          <a:cs typeface="+mn-cs"/>
        </a:defRPr>
      </a:lvl2pPr>
      <a:lvl3pPr marL="3483407" indent="-940520" algn="l" rtl="0" eaLnBrk="1" latinLnBrk="0" hangingPunct="1">
        <a:spcBef>
          <a:spcPct val="20000"/>
        </a:spcBef>
        <a:buClr>
          <a:schemeClr val="accent2"/>
        </a:buClr>
        <a:buSzPct val="70000"/>
        <a:buFont typeface="Wingdings 2"/>
        <a:buChar char=""/>
        <a:defRPr kumimoji="0" sz="8000" kern="1200">
          <a:solidFill>
            <a:schemeClr val="tx1"/>
          </a:solidFill>
          <a:latin typeface="+mn-lt"/>
          <a:ea typeface="+mn-ea"/>
          <a:cs typeface="+mn-cs"/>
        </a:defRPr>
      </a:lvl3pPr>
      <a:lvl4pPr marL="4528429" indent="-801184" algn="l" rtl="0" eaLnBrk="1" latinLnBrk="0" hangingPunct="1">
        <a:spcBef>
          <a:spcPct val="20000"/>
        </a:spcBef>
        <a:buClr>
          <a:schemeClr val="accent3"/>
        </a:buClr>
        <a:buSzPct val="65000"/>
        <a:buFont typeface="Wingdings 2"/>
        <a:buChar char=""/>
        <a:defRPr kumimoji="0" sz="7600" kern="1200">
          <a:solidFill>
            <a:schemeClr val="tx1"/>
          </a:solidFill>
          <a:latin typeface="+mn-lt"/>
          <a:ea typeface="+mn-ea"/>
          <a:cs typeface="+mn-cs"/>
        </a:defRPr>
      </a:lvl4pPr>
      <a:lvl5pPr marL="5573451" indent="-801184" algn="l" rtl="0" eaLnBrk="1" latinLnBrk="0" hangingPunct="1">
        <a:spcBef>
          <a:spcPct val="20000"/>
        </a:spcBef>
        <a:buClr>
          <a:schemeClr val="accent4"/>
        </a:buClr>
        <a:buSzPct val="65000"/>
        <a:buFont typeface="Wingdings 2"/>
        <a:buChar char=""/>
        <a:defRPr kumimoji="0" sz="7600" kern="1200">
          <a:solidFill>
            <a:schemeClr val="tx1"/>
          </a:solidFill>
          <a:latin typeface="+mn-lt"/>
          <a:ea typeface="+mn-ea"/>
          <a:cs typeface="+mn-cs"/>
        </a:defRPr>
      </a:lvl5pPr>
      <a:lvl6pPr marL="6618473" indent="-801184" algn="l" rtl="0" eaLnBrk="1" latinLnBrk="0" hangingPunct="1">
        <a:spcBef>
          <a:spcPct val="20000"/>
        </a:spcBef>
        <a:buClr>
          <a:schemeClr val="accent5"/>
        </a:buClr>
        <a:buSzPct val="80000"/>
        <a:buFont typeface="Wingdings 2"/>
        <a:buChar char=""/>
        <a:defRPr kumimoji="0" sz="6900" kern="1200">
          <a:solidFill>
            <a:schemeClr val="tx1"/>
          </a:solidFill>
          <a:latin typeface="+mn-lt"/>
          <a:ea typeface="+mn-ea"/>
          <a:cs typeface="+mn-cs"/>
        </a:defRPr>
      </a:lvl6pPr>
      <a:lvl7pPr marL="7315154" indent="-696681" algn="l" rtl="0" eaLnBrk="1" latinLnBrk="0" hangingPunct="1">
        <a:spcBef>
          <a:spcPct val="20000"/>
        </a:spcBef>
        <a:buClr>
          <a:schemeClr val="accent6"/>
        </a:buClr>
        <a:buSzPct val="80000"/>
        <a:buFont typeface="Wingdings 2"/>
        <a:buChar char=""/>
        <a:defRPr kumimoji="0" sz="6100" kern="1200" baseline="0">
          <a:solidFill>
            <a:schemeClr val="tx1"/>
          </a:solidFill>
          <a:latin typeface="+mn-lt"/>
          <a:ea typeface="+mn-ea"/>
          <a:cs typeface="+mn-cs"/>
        </a:defRPr>
      </a:lvl7pPr>
      <a:lvl8pPr marL="8360176" indent="-696681" algn="l" rtl="0" eaLnBrk="1" latinLnBrk="0" hangingPunct="1">
        <a:spcBef>
          <a:spcPct val="20000"/>
        </a:spcBef>
        <a:buClr>
          <a:schemeClr val="tx2"/>
        </a:buClr>
        <a:buChar char="•"/>
        <a:defRPr kumimoji="0" sz="6100" kern="1200">
          <a:solidFill>
            <a:schemeClr val="tx1"/>
          </a:solidFill>
          <a:latin typeface="+mn-lt"/>
          <a:ea typeface="+mn-ea"/>
          <a:cs typeface="+mn-cs"/>
        </a:defRPr>
      </a:lvl8pPr>
      <a:lvl9pPr marL="9405198" indent="-696681" algn="l" rtl="0" eaLnBrk="1" latinLnBrk="0" hangingPunct="1">
        <a:spcBef>
          <a:spcPct val="20000"/>
        </a:spcBef>
        <a:buClr>
          <a:schemeClr val="tx2"/>
        </a:buClr>
        <a:buFontTx/>
        <a:buChar char="•"/>
        <a:defRPr kumimoji="0" sz="53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1703" algn="l" rtl="0" eaLnBrk="1" latinLnBrk="0" hangingPunct="1">
        <a:defRPr kumimoji="0" kern="1200">
          <a:solidFill>
            <a:schemeClr val="tx1"/>
          </a:solidFill>
          <a:latin typeface="+mn-lt"/>
          <a:ea typeface="+mn-ea"/>
          <a:cs typeface="+mn-cs"/>
        </a:defRPr>
      </a:lvl2pPr>
      <a:lvl3pPr marL="3483407" algn="l" rtl="0" eaLnBrk="1" latinLnBrk="0" hangingPunct="1">
        <a:defRPr kumimoji="0" kern="1200">
          <a:solidFill>
            <a:schemeClr val="tx1"/>
          </a:solidFill>
          <a:latin typeface="+mn-lt"/>
          <a:ea typeface="+mn-ea"/>
          <a:cs typeface="+mn-cs"/>
        </a:defRPr>
      </a:lvl3pPr>
      <a:lvl4pPr marL="5225110" algn="l" rtl="0" eaLnBrk="1" latinLnBrk="0" hangingPunct="1">
        <a:defRPr kumimoji="0" kern="1200">
          <a:solidFill>
            <a:schemeClr val="tx1"/>
          </a:solidFill>
          <a:latin typeface="+mn-lt"/>
          <a:ea typeface="+mn-ea"/>
          <a:cs typeface="+mn-cs"/>
        </a:defRPr>
      </a:lvl4pPr>
      <a:lvl5pPr marL="6966814" algn="l" rtl="0" eaLnBrk="1" latinLnBrk="0" hangingPunct="1">
        <a:defRPr kumimoji="0" kern="1200">
          <a:solidFill>
            <a:schemeClr val="tx1"/>
          </a:solidFill>
          <a:latin typeface="+mn-lt"/>
          <a:ea typeface="+mn-ea"/>
          <a:cs typeface="+mn-cs"/>
        </a:defRPr>
      </a:lvl5pPr>
      <a:lvl6pPr marL="8708517" algn="l" rtl="0" eaLnBrk="1" latinLnBrk="0" hangingPunct="1">
        <a:defRPr kumimoji="0" kern="1200">
          <a:solidFill>
            <a:schemeClr val="tx1"/>
          </a:solidFill>
          <a:latin typeface="+mn-lt"/>
          <a:ea typeface="+mn-ea"/>
          <a:cs typeface="+mn-cs"/>
        </a:defRPr>
      </a:lvl6pPr>
      <a:lvl7pPr marL="10450220" algn="l" rtl="0" eaLnBrk="1" latinLnBrk="0" hangingPunct="1">
        <a:defRPr kumimoji="0" kern="1200">
          <a:solidFill>
            <a:schemeClr val="tx1"/>
          </a:solidFill>
          <a:latin typeface="+mn-lt"/>
          <a:ea typeface="+mn-ea"/>
          <a:cs typeface="+mn-cs"/>
        </a:defRPr>
      </a:lvl7pPr>
      <a:lvl8pPr marL="12191924" algn="l" rtl="0" eaLnBrk="1" latinLnBrk="0" hangingPunct="1">
        <a:defRPr kumimoji="0" kern="1200">
          <a:solidFill>
            <a:schemeClr val="tx1"/>
          </a:solidFill>
          <a:latin typeface="+mn-lt"/>
          <a:ea typeface="+mn-ea"/>
          <a:cs typeface="+mn-cs"/>
        </a:defRPr>
      </a:lvl8pPr>
      <a:lvl9pPr marL="13933627"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Box 5"/>
          <p:cNvSpPr txBox="1">
            <a:spLocks noChangeArrowheads="1"/>
          </p:cNvSpPr>
          <p:nvPr/>
        </p:nvSpPr>
        <p:spPr bwMode="auto">
          <a:xfrm>
            <a:off x="6134204" y="943200"/>
            <a:ext cx="15913768" cy="2101850"/>
          </a:xfrm>
          <a:prstGeom prst="rect">
            <a:avLst/>
          </a:prstGeom>
          <a:noFill/>
          <a:ln w="9525">
            <a:noFill/>
            <a:miter lim="800000"/>
            <a:headEnd/>
            <a:tailEnd/>
          </a:ln>
          <a:effectLst/>
        </p:spPr>
        <p:txBody>
          <a:bodyPr lIns="91439" tIns="45722" rIns="91439" bIns="45722"/>
          <a:lstStyle/>
          <a:p>
            <a:pPr algn="ctr"/>
            <a:r>
              <a:rPr lang="tr-TR" sz="4600" b="1" dirty="0" smtClean="0">
                <a:cs typeface="Times New Roman" pitchFamily="18" charset="0"/>
              </a:rPr>
              <a:t>ERZURUM’DA KADIN VE ERKEKLERİN KAN BAĞIŞI HAKKINDA BİLGİ, TUTUM VE DAVRANIŞLARI</a:t>
            </a:r>
            <a:endParaRPr lang="tr-TR" sz="4600" b="1" dirty="0"/>
          </a:p>
        </p:txBody>
      </p:sp>
      <p:sp>
        <p:nvSpPr>
          <p:cNvPr id="19" name="Text Box 6"/>
          <p:cNvSpPr txBox="1">
            <a:spLocks noChangeArrowheads="1"/>
          </p:cNvSpPr>
          <p:nvPr/>
        </p:nvSpPr>
        <p:spPr bwMode="auto">
          <a:xfrm>
            <a:off x="6854280" y="2815408"/>
            <a:ext cx="13277130" cy="2664295"/>
          </a:xfrm>
          <a:prstGeom prst="rect">
            <a:avLst/>
          </a:prstGeom>
          <a:noFill/>
          <a:ln w="9525">
            <a:noFill/>
            <a:miter lim="800000"/>
            <a:headEnd/>
            <a:tailEnd/>
          </a:ln>
          <a:effectLst/>
        </p:spPr>
        <p:txBody>
          <a:bodyPr lIns="91439" tIns="45722" rIns="91439" bIns="45722"/>
          <a:lstStyle/>
          <a:p>
            <a:r>
              <a:rPr lang="tr-TR" sz="3400" b="1" dirty="0" smtClean="0">
                <a:cs typeface="Times New Roman" pitchFamily="18" charset="0"/>
              </a:rPr>
              <a:t>Sunanlar: </a:t>
            </a:r>
            <a:r>
              <a:rPr lang="tr-TR" sz="3400" dirty="0" smtClean="0">
                <a:cs typeface="Times New Roman" pitchFamily="18" charset="0"/>
              </a:rPr>
              <a:t>Ebru Çiçek, Könül Ak</a:t>
            </a:r>
            <a:r>
              <a:rPr lang="en-US" sz="3400" dirty="0" smtClean="0">
                <a:cs typeface="Times New Roman" pitchFamily="18" charset="0"/>
              </a:rPr>
              <a:t>h</a:t>
            </a:r>
            <a:r>
              <a:rPr lang="tr-TR" sz="3400" dirty="0" smtClean="0">
                <a:cs typeface="Times New Roman" pitchFamily="18" charset="0"/>
              </a:rPr>
              <a:t>undova</a:t>
            </a:r>
          </a:p>
          <a:p>
            <a:r>
              <a:rPr lang="tr-TR" sz="3400" b="1" dirty="0" smtClean="0">
                <a:cs typeface="Times New Roman" pitchFamily="18" charset="0"/>
              </a:rPr>
              <a:t>Hazırlayanlar</a:t>
            </a:r>
            <a:r>
              <a:rPr lang="tr-TR" sz="3400" dirty="0" smtClean="0">
                <a:cs typeface="Times New Roman" pitchFamily="18" charset="0"/>
              </a:rPr>
              <a:t>:</a:t>
            </a:r>
            <a:r>
              <a:rPr lang="tr-TR" sz="3400" dirty="0" smtClean="0"/>
              <a:t>Şükriye </a:t>
            </a:r>
            <a:r>
              <a:rPr lang="en-US" sz="3400" dirty="0" smtClean="0"/>
              <a:t>Y</a:t>
            </a:r>
            <a:r>
              <a:rPr lang="tr-TR" sz="3400" dirty="0" smtClean="0"/>
              <a:t>ı</a:t>
            </a:r>
            <a:r>
              <a:rPr lang="en-US" sz="3400" dirty="0" err="1" smtClean="0"/>
              <a:t>lmaz</a:t>
            </a:r>
            <a:r>
              <a:rPr lang="tr-TR" sz="3400" dirty="0" smtClean="0"/>
              <a:t>, Mehmet Bahadır D</a:t>
            </a:r>
            <a:r>
              <a:rPr lang="en-US" sz="3400" dirty="0" smtClean="0"/>
              <a:t>emir</a:t>
            </a:r>
            <a:r>
              <a:rPr lang="tr-TR" sz="3400" dirty="0"/>
              <a:t>,</a:t>
            </a:r>
            <a:r>
              <a:rPr lang="tr-TR" sz="3400" dirty="0" smtClean="0"/>
              <a:t> Yakup O</a:t>
            </a:r>
            <a:r>
              <a:rPr lang="en-US" sz="3400" dirty="0" err="1" smtClean="0"/>
              <a:t>lgun</a:t>
            </a:r>
            <a:r>
              <a:rPr lang="tr-TR" sz="3400" dirty="0"/>
              <a:t>,</a:t>
            </a:r>
            <a:r>
              <a:rPr lang="tr-TR" sz="3400" dirty="0" smtClean="0"/>
              <a:t> Zeliha K</a:t>
            </a:r>
            <a:r>
              <a:rPr lang="en-US" sz="3400" dirty="0" err="1" smtClean="0"/>
              <a:t>ocaman</a:t>
            </a:r>
            <a:r>
              <a:rPr lang="tr-TR" sz="3400" dirty="0" smtClean="0"/>
              <a:t> ,Hasan </a:t>
            </a:r>
            <a:r>
              <a:rPr lang="en-US" sz="3400" dirty="0" smtClean="0"/>
              <a:t>Yan</a:t>
            </a:r>
            <a:r>
              <a:rPr lang="tr-TR" sz="3400" dirty="0" smtClean="0"/>
              <a:t>ı</a:t>
            </a:r>
            <a:r>
              <a:rPr lang="en-US" sz="3400" dirty="0" smtClean="0"/>
              <a:t>k </a:t>
            </a:r>
          </a:p>
          <a:p>
            <a:r>
              <a:rPr lang="tr-TR" sz="3400" b="1" dirty="0" smtClean="0">
                <a:cs typeface="Times New Roman" pitchFamily="18" charset="0"/>
              </a:rPr>
              <a:t>Danışman Öğretim Üyesi</a:t>
            </a:r>
            <a:r>
              <a:rPr lang="tr-TR" sz="3400" dirty="0" smtClean="0">
                <a:cs typeface="Times New Roman" pitchFamily="18" charset="0"/>
              </a:rPr>
              <a:t>: </a:t>
            </a:r>
            <a:r>
              <a:rPr lang="tr-TR" sz="3400" dirty="0" err="1" smtClean="0">
                <a:cs typeface="Times New Roman" pitchFamily="18" charset="0"/>
              </a:rPr>
              <a:t>Yrd</a:t>
            </a:r>
            <a:r>
              <a:rPr lang="tr-TR" sz="3400" dirty="0" smtClean="0">
                <a:cs typeface="Times New Roman" pitchFamily="18" charset="0"/>
              </a:rPr>
              <a:t> </a:t>
            </a:r>
            <a:r>
              <a:rPr lang="tr-TR" sz="3400" dirty="0" err="1" smtClean="0">
                <a:cs typeface="Times New Roman" pitchFamily="18" charset="0"/>
              </a:rPr>
              <a:t>Doç.Dr</a:t>
            </a:r>
            <a:r>
              <a:rPr lang="tr-TR" sz="3400" dirty="0" smtClean="0">
                <a:cs typeface="Times New Roman" pitchFamily="18" charset="0"/>
              </a:rPr>
              <a:t> Zeliha Cansever</a:t>
            </a:r>
            <a:endParaRPr lang="tr-TR" sz="3400" dirty="0"/>
          </a:p>
        </p:txBody>
      </p:sp>
      <p:pic>
        <p:nvPicPr>
          <p:cNvPr id="20" name="Picture 5" descr="C:\Users\cafe\Desktop\indi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7660" y="1231230"/>
            <a:ext cx="4215385" cy="376878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Users\cafe\Desktop\imag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43912" y="1447256"/>
            <a:ext cx="4176465" cy="3825655"/>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4"/>
          <p:cNvSpPr>
            <a:spLocks noChangeArrowheads="1"/>
          </p:cNvSpPr>
          <p:nvPr/>
        </p:nvSpPr>
        <p:spPr bwMode="auto">
          <a:xfrm>
            <a:off x="3109865" y="5737963"/>
            <a:ext cx="19440000" cy="10572129"/>
          </a:xfrm>
          <a:prstGeom prst="rect">
            <a:avLst/>
          </a:prstGeom>
          <a:noFill/>
          <a:ln w="9525">
            <a:noFill/>
            <a:miter lim="800000"/>
            <a:headEnd/>
            <a:tailEnd/>
          </a:ln>
          <a:effectLst/>
        </p:spPr>
        <p:txBody>
          <a:bodyPr vert="horz" wrap="square" lIns="91439" tIns="45722" rIns="91439" bIns="45722" numCol="1" anchor="ctr" anchorCtr="0" compatLnSpc="1">
            <a:prstTxWarp prst="textNoShape">
              <a:avLst/>
            </a:prstTxWarp>
            <a:spAutoFit/>
          </a:bodyPr>
          <a:lstStyle/>
          <a:p>
            <a:pPr defTabSz="914387"/>
            <a:r>
              <a:rPr lang="tr-TR" sz="3000" b="1" dirty="0" smtClean="0">
                <a:latin typeface="Arial Black" pitchFamily="34" charset="0"/>
                <a:cs typeface="Arial" pitchFamily="34" charset="0"/>
              </a:rPr>
              <a:t>GİRİŞ </a:t>
            </a:r>
          </a:p>
          <a:p>
            <a:r>
              <a:rPr lang="tr-TR" sz="3000" dirty="0" smtClean="0">
                <a:latin typeface="Arial" pitchFamily="34" charset="0"/>
                <a:cs typeface="Arial" pitchFamily="34" charset="0"/>
              </a:rPr>
              <a:t>  Kan, insanı hayatta tutan, ona güç veren bir unsurdur. Kan transfüzyonuna; tedavi edici başka seçeneğin olmadığı; kazalar, savaş ve afetler, cerrahi müdahaleler, hemofili, lösemi, </a:t>
            </a:r>
            <a:r>
              <a:rPr lang="tr-TR" sz="3000" dirty="0" err="1" smtClean="0">
                <a:latin typeface="Arial" pitchFamily="34" charset="0"/>
                <a:cs typeface="Arial" pitchFamily="34" charset="0"/>
              </a:rPr>
              <a:t>aplastik</a:t>
            </a:r>
            <a:r>
              <a:rPr lang="tr-TR" sz="3000" dirty="0" smtClean="0">
                <a:latin typeface="Arial" pitchFamily="34" charset="0"/>
                <a:cs typeface="Arial" pitchFamily="34" charset="0"/>
              </a:rPr>
              <a:t> anemi gibi kronik hastalıklarda ve gebelik gibi ciddi klinik durumlarda ihtiyaç duyulmaktadır. Kan ve kandan elde edilen ürünler laboratuar koşullarında elde edilemediğinden, hayati önem taşıyan kanın sağlıklı bireylerden sağlanması gerekmektedir. Gelişmiş ülkelerde kan bağışlarının oranı %5’e ulaşırken Türkiye’de bu oran %1,5 civarındadır.</a:t>
            </a:r>
          </a:p>
          <a:p>
            <a:r>
              <a:rPr lang="tr-TR" sz="3000" dirty="0" smtClean="0">
                <a:latin typeface="Arial Black" pitchFamily="34" charset="0"/>
                <a:cs typeface="Arial" pitchFamily="34" charset="0"/>
              </a:rPr>
              <a:t>AMAÇ </a:t>
            </a:r>
          </a:p>
          <a:p>
            <a:r>
              <a:rPr lang="tr-TR" sz="3000" dirty="0" smtClean="0">
                <a:latin typeface="Arial" pitchFamily="34" charset="0"/>
                <a:cs typeface="Arial" pitchFamily="34" charset="0"/>
              </a:rPr>
              <a:t>  Kan bağışı hakkında kadın ve erkeklerin bilgi, tutum ve davranışlarını araştırmaktır. </a:t>
            </a:r>
          </a:p>
          <a:p>
            <a:r>
              <a:rPr lang="tr-TR" sz="3000" b="1" dirty="0" smtClean="0">
                <a:latin typeface="Arial Black" pitchFamily="34" charset="0"/>
                <a:cs typeface="Arial" pitchFamily="34" charset="0"/>
              </a:rPr>
              <a:t>YÖNTEM </a:t>
            </a:r>
          </a:p>
          <a:p>
            <a:r>
              <a:rPr lang="tr-TR" sz="3000" dirty="0" smtClean="0">
                <a:latin typeface="Arial" pitchFamily="34" charset="0"/>
                <a:cs typeface="Arial" pitchFamily="34" charset="0"/>
              </a:rPr>
              <a:t>  Erzurum’da farklı yaş gruplarından toplam 50 kişiye 15 soruluk bir anket uygulanmıştır. Araştırma gözlemsel-kesitsel olarak yapılmış olup veriler, SPSS programına girildi ve Ki-Kare testiyle analiz edildi.</a:t>
            </a:r>
          </a:p>
          <a:p>
            <a:r>
              <a:rPr lang="tr-TR" sz="3000" b="1" dirty="0" smtClean="0">
                <a:latin typeface="Arial Black" pitchFamily="34" charset="0"/>
                <a:cs typeface="Arial" pitchFamily="34" charset="0"/>
              </a:rPr>
              <a:t>BULGULAR </a:t>
            </a:r>
          </a:p>
          <a:p>
            <a:r>
              <a:rPr lang="tr-TR" sz="3000" dirty="0" smtClean="0">
                <a:latin typeface="Arial" pitchFamily="34" charset="0"/>
                <a:cs typeface="Arial" pitchFamily="34" charset="0"/>
              </a:rPr>
              <a:t>  Çalışmamıza (n=25)%50‘si kadın olmak üzere toplam 50 kişi katılmıştır. Çalışmaya katılanların yaş ortalaması (min18-max67)30.92±13,662’dır. </a:t>
            </a:r>
          </a:p>
          <a:p>
            <a:r>
              <a:rPr lang="tr-TR" sz="3000" dirty="0" smtClean="0">
                <a:latin typeface="Arial" pitchFamily="34" charset="0"/>
                <a:cs typeface="Arial" pitchFamily="34" charset="0"/>
              </a:rPr>
              <a:t>  Katılımcıların (n=20)%40’ı daha önce kan bağışında bulunmamış olup(n=24)%48’i bağışta bulunmayı düşündüğünü belirtmiştir. Aynı zamanda (n=43)%56’sı kan grubunu ve(n=15)%30’u da 2-3 ayda bir bağış yapılabildiğini bilmektedir. Ayrıca (n=25)%50’si yan etkisi olmadığının, (n=32)%64’u halsizlik yaptığının, (n=35)%70’i kilo aldırmadığının, (n=47)%94’u bağımlılık yapmadığının farkındaydı. Katılımcıların eğitim düzeyi tabloda görülmektedir.</a:t>
            </a:r>
          </a:p>
          <a:p>
            <a:pPr eaLnBrk="0" hangingPunct="0"/>
            <a:endParaRPr lang="ru-RU" dirty="0" smtClean="0">
              <a:latin typeface="Arial" pitchFamily="34" charset="0"/>
              <a:cs typeface="Arial" pitchFamily="34" charset="0"/>
            </a:endParaRPr>
          </a:p>
          <a:p>
            <a:pPr lvl="0" eaLnBrk="0" hangingPunct="0"/>
            <a:endParaRPr lang="tr-TR" dirty="0" smtClean="0">
              <a:latin typeface="Arial" pitchFamily="34" charset="0"/>
              <a:cs typeface="Arial" pitchFamily="34" charset="0"/>
            </a:endParaRPr>
          </a:p>
          <a:p>
            <a:pPr lvl="0" eaLnBrk="0" hangingPunct="0"/>
            <a:endParaRPr lang="tr-TR" dirty="0" smtClean="0">
              <a:latin typeface="Arial" pitchFamily="34" charset="0"/>
              <a:cs typeface="Arial" pitchFamily="34" charset="0"/>
            </a:endParaRPr>
          </a:p>
          <a:p>
            <a:pPr defTabSz="914387" eaLnBrk="0" hangingPunct="0"/>
            <a:endParaRPr lang="tr-TR" sz="4200" dirty="0" smtClean="0">
              <a:latin typeface="Arial" pitchFamily="34" charset="0"/>
              <a:cs typeface="Arial" pitchFamily="34" charset="0"/>
            </a:endParaRPr>
          </a:p>
        </p:txBody>
      </p:sp>
      <p:graphicFrame>
        <p:nvGraphicFramePr>
          <p:cNvPr id="23" name="22 Tablo"/>
          <p:cNvGraphicFramePr>
            <a:graphicFrameLocks noGrp="1"/>
          </p:cNvGraphicFramePr>
          <p:nvPr>
            <p:extLst>
              <p:ext uri="{D42A27DB-BD31-4B8C-83A1-F6EECF244321}">
                <p14:modId xmlns:p14="http://schemas.microsoft.com/office/powerpoint/2010/main" val="1810750761"/>
              </p:ext>
            </p:extLst>
          </p:nvPr>
        </p:nvGraphicFramePr>
        <p:xfrm>
          <a:off x="5198096" y="14840744"/>
          <a:ext cx="6120677" cy="5472610"/>
        </p:xfrm>
        <a:graphic>
          <a:graphicData uri="http://schemas.openxmlformats.org/drawingml/2006/table">
            <a:tbl>
              <a:tblPr/>
              <a:tblGrid>
                <a:gridCol w="3560515"/>
                <a:gridCol w="1117227"/>
                <a:gridCol w="1442935"/>
              </a:tblGrid>
              <a:tr h="1262910">
                <a:tc>
                  <a:txBody>
                    <a:bodyPr/>
                    <a:lstStyle/>
                    <a:p>
                      <a:pPr algn="l">
                        <a:lnSpc>
                          <a:spcPts val="2000"/>
                        </a:lnSpc>
                        <a:spcAft>
                          <a:spcPts val="0"/>
                        </a:spcAft>
                      </a:pPr>
                      <a:endParaRPr lang="tr-TR" sz="2500" dirty="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endParaRPr lang="tr-TR" sz="2500" dirty="0" smtClean="0">
                        <a:solidFill>
                          <a:srgbClr val="000000"/>
                        </a:solidFill>
                        <a:latin typeface="Calibri"/>
                        <a:ea typeface="Times New Roman"/>
                        <a:cs typeface="Times New Roman"/>
                      </a:endParaRPr>
                    </a:p>
                    <a:p>
                      <a:pPr algn="l">
                        <a:lnSpc>
                          <a:spcPts val="2000"/>
                        </a:lnSpc>
                        <a:spcAft>
                          <a:spcPts val="0"/>
                        </a:spcAft>
                      </a:pPr>
                      <a:r>
                        <a:rPr lang="tr-TR" sz="2500" dirty="0" smtClean="0">
                          <a:solidFill>
                            <a:srgbClr val="000000"/>
                          </a:solidFill>
                          <a:latin typeface="Calibri"/>
                          <a:ea typeface="Times New Roman"/>
                          <a:cs typeface="Times New Roman"/>
                        </a:rPr>
                        <a:t>Sayı</a:t>
                      </a:r>
                    </a:p>
                    <a:p>
                      <a:pPr algn="l">
                        <a:lnSpc>
                          <a:spcPts val="2000"/>
                        </a:lnSpc>
                        <a:spcAft>
                          <a:spcPts val="0"/>
                        </a:spcAft>
                      </a:pPr>
                      <a:endParaRPr lang="tr-TR" sz="25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000"/>
                        </a:lnSpc>
                        <a:spcAft>
                          <a:spcPts val="0"/>
                        </a:spcAft>
                      </a:pPr>
                      <a:endParaRPr lang="tr-TR" sz="2500" dirty="0" smtClean="0">
                        <a:solidFill>
                          <a:srgbClr val="000000"/>
                        </a:solidFill>
                        <a:latin typeface="Calibri"/>
                        <a:ea typeface="Times New Roman"/>
                        <a:cs typeface="Times New Roman"/>
                      </a:endParaRPr>
                    </a:p>
                    <a:p>
                      <a:pPr algn="l">
                        <a:lnSpc>
                          <a:spcPts val="2000"/>
                        </a:lnSpc>
                        <a:spcAft>
                          <a:spcPts val="0"/>
                        </a:spcAft>
                      </a:pPr>
                      <a:r>
                        <a:rPr lang="tr-TR" sz="2500" dirty="0" smtClean="0">
                          <a:solidFill>
                            <a:srgbClr val="000000"/>
                          </a:solidFill>
                          <a:latin typeface="Calibri"/>
                          <a:ea typeface="Times New Roman"/>
                          <a:cs typeface="Times New Roman"/>
                        </a:rPr>
                        <a:t>Yüzde</a:t>
                      </a:r>
                      <a:endParaRPr lang="tr-TR" sz="25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40">
                <a:tc>
                  <a:txBody>
                    <a:bodyPr/>
                    <a:lstStyle/>
                    <a:p>
                      <a:pPr algn="l">
                        <a:lnSpc>
                          <a:spcPts val="2000"/>
                        </a:lnSpc>
                        <a:spcAft>
                          <a:spcPts val="0"/>
                        </a:spcAft>
                      </a:pPr>
                      <a:endParaRPr lang="tr-TR" sz="2000" dirty="0" smtClean="0">
                        <a:solidFill>
                          <a:srgbClr val="000000"/>
                        </a:solidFill>
                        <a:latin typeface="Arial"/>
                        <a:ea typeface="Times New Roman"/>
                        <a:cs typeface="Times New Roman"/>
                      </a:endParaRPr>
                    </a:p>
                    <a:p>
                      <a:pPr algn="l">
                        <a:lnSpc>
                          <a:spcPts val="2000"/>
                        </a:lnSpc>
                        <a:spcAft>
                          <a:spcPts val="0"/>
                        </a:spcAft>
                      </a:pPr>
                      <a:r>
                        <a:rPr lang="tr-TR" sz="2000" dirty="0" smtClean="0">
                          <a:solidFill>
                            <a:srgbClr val="000000"/>
                          </a:solidFill>
                          <a:latin typeface="Arial"/>
                          <a:ea typeface="Times New Roman"/>
                          <a:cs typeface="Times New Roman"/>
                        </a:rPr>
                        <a:t>OKUR-YAZARLIĞI </a:t>
                      </a:r>
                      <a:r>
                        <a:rPr lang="tr-TR" sz="2000" dirty="0">
                          <a:solidFill>
                            <a:srgbClr val="000000"/>
                          </a:solidFill>
                          <a:latin typeface="Arial"/>
                          <a:ea typeface="Times New Roman"/>
                          <a:cs typeface="Times New Roman"/>
                        </a:rPr>
                        <a:t>YOK</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1</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2,0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40">
                <a:tc>
                  <a:txBody>
                    <a:bodyPr/>
                    <a:lstStyle/>
                    <a:p>
                      <a:pPr algn="l">
                        <a:lnSpc>
                          <a:spcPts val="2000"/>
                        </a:lnSpc>
                        <a:spcAft>
                          <a:spcPts val="0"/>
                        </a:spcAft>
                      </a:pPr>
                      <a:endParaRPr lang="tr-TR" sz="2000" dirty="0" smtClean="0">
                        <a:solidFill>
                          <a:srgbClr val="000000"/>
                        </a:solidFill>
                        <a:latin typeface="Arial"/>
                        <a:ea typeface="Times New Roman"/>
                        <a:cs typeface="Times New Roman"/>
                      </a:endParaRPr>
                    </a:p>
                    <a:p>
                      <a:pPr algn="l">
                        <a:lnSpc>
                          <a:spcPts val="2000"/>
                        </a:lnSpc>
                        <a:spcAft>
                          <a:spcPts val="0"/>
                        </a:spcAft>
                      </a:pPr>
                      <a:r>
                        <a:rPr lang="tr-TR" sz="2000" dirty="0" smtClean="0">
                          <a:solidFill>
                            <a:srgbClr val="000000"/>
                          </a:solidFill>
                          <a:latin typeface="Arial"/>
                          <a:ea typeface="Times New Roman"/>
                          <a:cs typeface="Times New Roman"/>
                        </a:rPr>
                        <a:t>İLK-ORTA </a:t>
                      </a:r>
                      <a:r>
                        <a:rPr lang="tr-TR" sz="2000" dirty="0">
                          <a:solidFill>
                            <a:srgbClr val="000000"/>
                          </a:solidFill>
                          <a:latin typeface="Arial"/>
                          <a:ea typeface="Times New Roman"/>
                          <a:cs typeface="Times New Roman"/>
                        </a:rPr>
                        <a:t>OKUL MEZUNU</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6</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12,0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40">
                <a:tc>
                  <a:txBody>
                    <a:bodyPr/>
                    <a:lstStyle/>
                    <a:p>
                      <a:pPr algn="l">
                        <a:lnSpc>
                          <a:spcPts val="2000"/>
                        </a:lnSpc>
                        <a:spcAft>
                          <a:spcPts val="0"/>
                        </a:spcAft>
                      </a:pPr>
                      <a:endParaRPr lang="tr-TR" sz="2000" dirty="0" smtClean="0">
                        <a:solidFill>
                          <a:srgbClr val="000000"/>
                        </a:solidFill>
                        <a:latin typeface="Arial"/>
                        <a:ea typeface="Times New Roman"/>
                        <a:cs typeface="Times New Roman"/>
                      </a:endParaRPr>
                    </a:p>
                    <a:p>
                      <a:pPr algn="l">
                        <a:lnSpc>
                          <a:spcPts val="2000"/>
                        </a:lnSpc>
                        <a:spcAft>
                          <a:spcPts val="0"/>
                        </a:spcAft>
                      </a:pPr>
                      <a:r>
                        <a:rPr lang="tr-TR" sz="2000" dirty="0" smtClean="0">
                          <a:solidFill>
                            <a:srgbClr val="000000"/>
                          </a:solidFill>
                          <a:latin typeface="Arial"/>
                          <a:ea typeface="Times New Roman"/>
                          <a:cs typeface="Times New Roman"/>
                        </a:rPr>
                        <a:t>LİSE </a:t>
                      </a:r>
                      <a:r>
                        <a:rPr lang="tr-TR" sz="2000" dirty="0">
                          <a:solidFill>
                            <a:srgbClr val="000000"/>
                          </a:solidFill>
                          <a:latin typeface="Arial"/>
                          <a:ea typeface="Times New Roman"/>
                          <a:cs typeface="Times New Roman"/>
                        </a:rPr>
                        <a:t>MEZUNU</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25</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50,0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40">
                <a:tc>
                  <a:txBody>
                    <a:bodyPr/>
                    <a:lstStyle/>
                    <a:p>
                      <a:pPr algn="l">
                        <a:lnSpc>
                          <a:spcPts val="2000"/>
                        </a:lnSpc>
                        <a:spcAft>
                          <a:spcPts val="0"/>
                        </a:spcAft>
                      </a:pPr>
                      <a:endParaRPr lang="tr-TR" sz="2000" dirty="0" smtClean="0">
                        <a:solidFill>
                          <a:srgbClr val="000000"/>
                        </a:solidFill>
                        <a:latin typeface="Arial"/>
                        <a:ea typeface="Times New Roman"/>
                        <a:cs typeface="Times New Roman"/>
                      </a:endParaRPr>
                    </a:p>
                    <a:p>
                      <a:pPr algn="l">
                        <a:lnSpc>
                          <a:spcPts val="2000"/>
                        </a:lnSpc>
                        <a:spcAft>
                          <a:spcPts val="0"/>
                        </a:spcAft>
                      </a:pPr>
                      <a:r>
                        <a:rPr lang="tr-TR" sz="2000" dirty="0" smtClean="0">
                          <a:solidFill>
                            <a:srgbClr val="000000"/>
                          </a:solidFill>
                          <a:latin typeface="Arial"/>
                          <a:ea typeface="Times New Roman"/>
                          <a:cs typeface="Times New Roman"/>
                        </a:rPr>
                        <a:t>ÜNİVERSİTE </a:t>
                      </a:r>
                      <a:r>
                        <a:rPr lang="tr-TR" sz="2000" dirty="0">
                          <a:solidFill>
                            <a:srgbClr val="000000"/>
                          </a:solidFill>
                          <a:latin typeface="Arial"/>
                          <a:ea typeface="Times New Roman"/>
                          <a:cs typeface="Times New Roman"/>
                        </a:rPr>
                        <a:t>MEZUNU</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18</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36,0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1940">
                <a:tc>
                  <a:txBody>
                    <a:bodyPr/>
                    <a:lstStyle/>
                    <a:p>
                      <a:pPr algn="l">
                        <a:lnSpc>
                          <a:spcPts val="2000"/>
                        </a:lnSpc>
                        <a:spcAft>
                          <a:spcPts val="0"/>
                        </a:spcAft>
                      </a:pPr>
                      <a:endParaRPr lang="tr-TR" sz="2000" dirty="0" smtClean="0">
                        <a:solidFill>
                          <a:srgbClr val="000000"/>
                        </a:solidFill>
                        <a:latin typeface="Arial"/>
                        <a:ea typeface="Times New Roman"/>
                        <a:cs typeface="Times New Roman"/>
                      </a:endParaRPr>
                    </a:p>
                    <a:p>
                      <a:pPr algn="l">
                        <a:lnSpc>
                          <a:spcPts val="2000"/>
                        </a:lnSpc>
                        <a:spcAft>
                          <a:spcPts val="0"/>
                        </a:spcAft>
                      </a:pPr>
                      <a:r>
                        <a:rPr lang="tr-TR" sz="2000" dirty="0" smtClean="0">
                          <a:solidFill>
                            <a:srgbClr val="000000"/>
                          </a:solidFill>
                          <a:latin typeface="Arial"/>
                          <a:ea typeface="Times New Roman"/>
                          <a:cs typeface="Times New Roman"/>
                        </a:rPr>
                        <a:t>Total</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50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0" marR="38100" algn="r">
                        <a:lnSpc>
                          <a:spcPts val="1600"/>
                        </a:lnSpc>
                        <a:spcAft>
                          <a:spcPts val="0"/>
                        </a:spcAft>
                      </a:pPr>
                      <a:endParaRPr lang="tr-TR" sz="2000" dirty="0" smtClean="0">
                        <a:solidFill>
                          <a:srgbClr val="000000"/>
                        </a:solidFill>
                        <a:latin typeface="Arial"/>
                        <a:ea typeface="Times New Roman"/>
                        <a:cs typeface="Times New Roman"/>
                      </a:endParaRPr>
                    </a:p>
                    <a:p>
                      <a:pPr marL="38100" marR="38100" algn="r">
                        <a:lnSpc>
                          <a:spcPts val="1600"/>
                        </a:lnSpc>
                        <a:spcAft>
                          <a:spcPts val="0"/>
                        </a:spcAft>
                      </a:pPr>
                      <a:r>
                        <a:rPr lang="tr-TR" sz="2000" dirty="0" smtClean="0">
                          <a:solidFill>
                            <a:srgbClr val="000000"/>
                          </a:solidFill>
                          <a:latin typeface="Arial"/>
                          <a:ea typeface="Times New Roman"/>
                          <a:cs typeface="Times New Roman"/>
                        </a:rPr>
                        <a:t>100,0</a:t>
                      </a:r>
                      <a:endParaRPr lang="tr-TR" sz="2000" dirty="0">
                        <a:solidFill>
                          <a:srgbClr val="000000"/>
                        </a:solidFill>
                        <a:latin typeface="Courier New"/>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6" name="Rectangle 10"/>
          <p:cNvSpPr>
            <a:spLocks noChangeArrowheads="1"/>
          </p:cNvSpPr>
          <p:nvPr/>
        </p:nvSpPr>
        <p:spPr bwMode="auto">
          <a:xfrm>
            <a:off x="3131499" y="21825520"/>
            <a:ext cx="19440000" cy="6494090"/>
          </a:xfrm>
          <a:prstGeom prst="rect">
            <a:avLst/>
          </a:prstGeom>
          <a:noFill/>
          <a:ln w="9525">
            <a:noFill/>
            <a:miter lim="800000"/>
            <a:headEnd/>
            <a:tailEnd/>
          </a:ln>
          <a:effectLst/>
        </p:spPr>
        <p:txBody>
          <a:bodyPr vert="horz" wrap="square" lIns="91439" tIns="45722" rIns="91439" bIns="45722" numCol="1" anchor="ctr" anchorCtr="0" compatLnSpc="1">
            <a:prstTxWarp prst="textNoShape">
              <a:avLst/>
            </a:prstTxWarp>
            <a:spAutoFit/>
          </a:bodyPr>
          <a:lstStyle/>
          <a:p>
            <a:pPr defTabSz="914387">
              <a:tabLst>
                <a:tab pos="2400271" algn="l"/>
              </a:tabLst>
            </a:pPr>
            <a:r>
              <a:rPr lang="tr-TR" sz="3000" dirty="0" smtClean="0">
                <a:solidFill>
                  <a:srgbClr val="FF0000"/>
                </a:solidFill>
                <a:latin typeface="Arial" pitchFamily="34" charset="0"/>
                <a:cs typeface="Arial" pitchFamily="34" charset="0"/>
              </a:rPr>
              <a:t>  </a:t>
            </a:r>
            <a:r>
              <a:rPr lang="tr-TR" sz="3000" dirty="0" smtClean="0">
                <a:latin typeface="Arial" pitchFamily="34" charset="0"/>
                <a:cs typeface="Arial" pitchFamily="34" charset="0"/>
              </a:rPr>
              <a:t>Araştırmaya katılanların </a:t>
            </a:r>
            <a:r>
              <a:rPr lang="tr-TR" sz="3000" dirty="0">
                <a:latin typeface="Arial" pitchFamily="34" charset="0"/>
                <a:cs typeface="Arial" pitchFamily="34" charset="0"/>
              </a:rPr>
              <a:t>(n=32)%64’ü </a:t>
            </a:r>
            <a:r>
              <a:rPr lang="tr-TR" sz="3000" dirty="0" smtClean="0">
                <a:latin typeface="Arial" pitchFamily="34" charset="0"/>
                <a:cs typeface="Arial" pitchFamily="34" charset="0"/>
              </a:rPr>
              <a:t>k</a:t>
            </a:r>
            <a:r>
              <a:rPr lang="tr-TR" sz="3000" dirty="0" smtClean="0">
                <a:latin typeface="Arial" pitchFamily="34" charset="0"/>
                <a:cs typeface="Arial" pitchFamily="34" charset="0"/>
              </a:rPr>
              <a:t>an </a:t>
            </a:r>
            <a:r>
              <a:rPr lang="tr-TR" sz="3000" dirty="0" smtClean="0">
                <a:latin typeface="Arial" pitchFamily="34" charset="0"/>
                <a:cs typeface="Arial" pitchFamily="34" charset="0"/>
              </a:rPr>
              <a:t>ve kan </a:t>
            </a:r>
            <a:r>
              <a:rPr lang="tr-TR" sz="3000" dirty="0" smtClean="0">
                <a:latin typeface="Arial" pitchFamily="34" charset="0"/>
                <a:cs typeface="Arial" pitchFamily="34" charset="0"/>
              </a:rPr>
              <a:t>ürünlerinin Kızılay </a:t>
            </a:r>
            <a:r>
              <a:rPr lang="tr-TR" sz="3000" dirty="0" smtClean="0">
                <a:latin typeface="Arial" pitchFamily="34" charset="0"/>
                <a:cs typeface="Arial" pitchFamily="34" charset="0"/>
              </a:rPr>
              <a:t>tarafından karşılanması ve bağıştan önce hem hasta hem de bağışlayan kişinin tetkik ve tahlillerinin yapılması gerektiğini düşünmektedirler.</a:t>
            </a:r>
          </a:p>
          <a:p>
            <a:r>
              <a:rPr lang="tr-TR" sz="3000" dirty="0" smtClean="0">
                <a:latin typeface="Arial" pitchFamily="34" charset="0"/>
                <a:cs typeface="Arial" pitchFamily="34" charset="0"/>
              </a:rPr>
              <a:t>  </a:t>
            </a:r>
            <a:r>
              <a:rPr lang="tr-TR" sz="3000" dirty="0" smtClean="0">
                <a:latin typeface="Arial" pitchFamily="34" charset="0"/>
                <a:cs typeface="Arial" pitchFamily="34" charset="0"/>
              </a:rPr>
              <a:t>Katılanların hemen hepsi halkın </a:t>
            </a:r>
            <a:r>
              <a:rPr lang="tr-TR" sz="3000" dirty="0" smtClean="0">
                <a:latin typeface="Arial" pitchFamily="34" charset="0"/>
                <a:cs typeface="Arial" pitchFamily="34" charset="0"/>
              </a:rPr>
              <a:t>eğitiminin sağlanması ve bu eğitimin sürekli olması, kan bağışı kabul eden yerlerin kolay ulaşılabilir ve temiz olması, personelin güler yüzlü ve bilgili olması gerektiği konusunda hemfikirdiler. Kan bağışı konusunda kadın ve erkekler arasında belirgin bir fark görülmemekle birlikte erkekler bir seferde 500ml bağış yapılabileceğini bayanlara göre daha iyi bilmektedir(p=0,03). </a:t>
            </a:r>
          </a:p>
          <a:p>
            <a:r>
              <a:rPr lang="tr-TR" sz="3000" b="1" dirty="0" smtClean="0">
                <a:latin typeface="Arial Black" pitchFamily="34" charset="0"/>
                <a:cs typeface="Arial" pitchFamily="34" charset="0"/>
              </a:rPr>
              <a:t>SONUÇ</a:t>
            </a:r>
          </a:p>
          <a:p>
            <a:r>
              <a:rPr lang="tr-TR" sz="3000" dirty="0" smtClean="0">
                <a:latin typeface="Arial" pitchFamily="34" charset="0"/>
                <a:cs typeface="Arial" pitchFamily="34" charset="0"/>
              </a:rPr>
              <a:t>  İnsanların kan bağışı için eğitilmeleri, teşvik edilmeleri ve bu konularda bilinçlendirilmeleri gereklidir.</a:t>
            </a:r>
            <a:r>
              <a:rPr lang="tr-TR" sz="3000" b="1" dirty="0" smtClean="0"/>
              <a:t> </a:t>
            </a:r>
          </a:p>
          <a:p>
            <a:endParaRPr lang="tr-TR" dirty="0" smtClean="0">
              <a:latin typeface="Arial" pitchFamily="34" charset="0"/>
              <a:cs typeface="Arial" pitchFamily="34" charset="0"/>
            </a:endParaRPr>
          </a:p>
          <a:p>
            <a:endParaRPr lang="tr-TR" dirty="0" smtClean="0">
              <a:latin typeface="Arial" pitchFamily="34" charset="0"/>
              <a:cs typeface="Arial" pitchFamily="34" charset="0"/>
            </a:endParaRPr>
          </a:p>
          <a:p>
            <a:endParaRPr lang="tr-TR" dirty="0" smtClean="0">
              <a:latin typeface="Arial" pitchFamily="34" charset="0"/>
              <a:cs typeface="Arial" pitchFamily="34" charset="0"/>
            </a:endParaRPr>
          </a:p>
          <a:p>
            <a:pPr>
              <a:tabLst>
                <a:tab pos="2400271" algn="l"/>
              </a:tabLst>
            </a:pPr>
            <a:endParaRPr lang="tr-TR" b="1" dirty="0" smtClean="0">
              <a:latin typeface="Arial" pitchFamily="34" charset="0"/>
              <a:ea typeface="Humanist531BT-RomanA" charset="-128"/>
              <a:cs typeface="Arial" pitchFamily="34" charset="0"/>
            </a:endParaRPr>
          </a:p>
          <a:p>
            <a:pPr>
              <a:tabLst>
                <a:tab pos="2400271" algn="l"/>
              </a:tabLst>
            </a:pPr>
            <a:endParaRPr lang="tr-TR" dirty="0">
              <a:latin typeface="Arial" pitchFamily="34" charset="0"/>
              <a:cs typeface="Arial" pitchFamily="34" charset="0"/>
            </a:endParaRPr>
          </a:p>
          <a:p>
            <a:pPr>
              <a:tabLst>
                <a:tab pos="2400271" algn="l"/>
              </a:tabLst>
            </a:pPr>
            <a:endParaRPr lang="tr-TR" sz="1500" dirty="0">
              <a:solidFill>
                <a:srgbClr val="000000"/>
              </a:solidFill>
              <a:latin typeface="Courier New"/>
              <a:ea typeface="Times New Roman"/>
              <a:cs typeface="Times New Roman"/>
            </a:endParaRPr>
          </a:p>
          <a:p>
            <a:pPr>
              <a:tabLst>
                <a:tab pos="2400271" algn="l"/>
              </a:tabLst>
            </a:pPr>
            <a:endParaRPr lang="tr-TR" sz="4600" dirty="0">
              <a:solidFill>
                <a:srgbClr val="000000"/>
              </a:solidFill>
              <a:latin typeface="Courier New"/>
              <a:ea typeface="Times New Roman"/>
              <a:cs typeface="Times New Roman"/>
            </a:endParaRPr>
          </a:p>
        </p:txBody>
      </p:sp>
      <p:pic>
        <p:nvPicPr>
          <p:cNvPr id="27" name="26 Resim"/>
          <p:cNvPicPr/>
          <p:nvPr/>
        </p:nvPicPr>
        <p:blipFill>
          <a:blip r:embed="rId4" cstate="print"/>
          <a:srcRect/>
          <a:stretch>
            <a:fillRect/>
          </a:stretch>
        </p:blipFill>
        <p:spPr bwMode="auto">
          <a:xfrm>
            <a:off x="12354551" y="14264680"/>
            <a:ext cx="10195314" cy="7200800"/>
          </a:xfrm>
          <a:prstGeom prst="rect">
            <a:avLst/>
          </a:prstGeom>
          <a:noFill/>
          <a:ln w="9525">
            <a:noFill/>
            <a:miter lim="800000"/>
            <a:headEnd/>
            <a:tailEnd/>
          </a:ln>
        </p:spPr>
      </p:pic>
      <p:pic>
        <p:nvPicPr>
          <p:cNvPr id="28" name="Picture 2" descr="F:\KB1.jpg"/>
          <p:cNvPicPr>
            <a:picLocks noChangeAspect="1" noChangeArrowheads="1"/>
          </p:cNvPicPr>
          <p:nvPr/>
        </p:nvPicPr>
        <p:blipFill>
          <a:blip r:embed="rId5" cstate="print"/>
          <a:srcRect/>
          <a:stretch>
            <a:fillRect/>
          </a:stretch>
        </p:blipFill>
        <p:spPr bwMode="auto">
          <a:xfrm>
            <a:off x="1237657" y="25857968"/>
            <a:ext cx="5112568" cy="7200800"/>
          </a:xfrm>
          <a:prstGeom prst="rect">
            <a:avLst/>
          </a:prstGeom>
          <a:noFill/>
        </p:spPr>
      </p:pic>
      <p:pic>
        <p:nvPicPr>
          <p:cNvPr id="29" name="Picture 3" descr="F:\KB2.jpg"/>
          <p:cNvPicPr>
            <a:picLocks noChangeAspect="1" noChangeArrowheads="1"/>
          </p:cNvPicPr>
          <p:nvPr/>
        </p:nvPicPr>
        <p:blipFill>
          <a:blip r:embed="rId6" cstate="print"/>
          <a:srcRect/>
          <a:stretch>
            <a:fillRect/>
          </a:stretch>
        </p:blipFill>
        <p:spPr bwMode="auto">
          <a:xfrm>
            <a:off x="19239656" y="26146000"/>
            <a:ext cx="5184576" cy="7221905"/>
          </a:xfrm>
          <a:prstGeom prst="rect">
            <a:avLst/>
          </a:prstGeom>
          <a:noFill/>
        </p:spPr>
      </p:pic>
      <p:pic>
        <p:nvPicPr>
          <p:cNvPr id="30" name="Picture 4" descr="F:\KB3.jpg"/>
          <p:cNvPicPr>
            <a:picLocks noChangeAspect="1" noChangeArrowheads="1"/>
          </p:cNvPicPr>
          <p:nvPr/>
        </p:nvPicPr>
        <p:blipFill>
          <a:blip r:embed="rId7" cstate="print"/>
          <a:srcRect/>
          <a:stretch>
            <a:fillRect/>
          </a:stretch>
        </p:blipFill>
        <p:spPr bwMode="auto">
          <a:xfrm>
            <a:off x="9229464" y="27154112"/>
            <a:ext cx="7200801" cy="423576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845</TotalTime>
  <Words>405</Words>
  <Application>Microsoft Office PowerPoint</Application>
  <PresentationFormat>Özel</PresentationFormat>
  <Paragraphs>58</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Akış</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c:creator>
  <cp:lastModifiedBy>biyostat</cp:lastModifiedBy>
  <cp:revision>54</cp:revision>
  <dcterms:created xsi:type="dcterms:W3CDTF">2003-04-09T07:35:06Z</dcterms:created>
  <dcterms:modified xsi:type="dcterms:W3CDTF">2013-03-07T12:07:34Z</dcterms:modified>
</cp:coreProperties>
</file>