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6858000" cy="9144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9" autoAdjust="0"/>
    <p:restoredTop sz="94638" autoAdjust="0"/>
  </p:normalViewPr>
  <p:slideViewPr>
    <p:cSldViewPr>
      <p:cViewPr>
        <p:scale>
          <a:sx n="178" d="100"/>
          <a:sy n="178" d="100"/>
        </p:scale>
        <p:origin x="-168" y="-360"/>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514350" y="2840568"/>
            <a:ext cx="5829300" cy="1960033"/>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D024DC8-3ED6-4768-B8A7-5E7F97885391}" type="datetimeFigureOut">
              <a:rPr lang="tr-TR" smtClean="0"/>
              <a:t>3/12/13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47DDB8E-F871-4E82-8D8E-573803CCD855}"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D024DC8-3ED6-4768-B8A7-5E7F97885391}" type="datetimeFigureOut">
              <a:rPr lang="tr-TR" smtClean="0"/>
              <a:t>3/12/13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47DDB8E-F871-4E82-8D8E-573803CCD855}"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4972050" y="366185"/>
            <a:ext cx="1543050" cy="7802033"/>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342900" y="366185"/>
            <a:ext cx="4514850" cy="780203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D024DC8-3ED6-4768-B8A7-5E7F97885391}" type="datetimeFigureOut">
              <a:rPr lang="tr-TR" smtClean="0"/>
              <a:t>3/12/13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47DDB8E-F871-4E82-8D8E-573803CCD855}"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D024DC8-3ED6-4768-B8A7-5E7F97885391}" type="datetimeFigureOut">
              <a:rPr lang="tr-TR" smtClean="0"/>
              <a:t>3/12/13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47DDB8E-F871-4E82-8D8E-573803CCD855}"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541735" y="5875867"/>
            <a:ext cx="5829300" cy="1816100"/>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D024DC8-3ED6-4768-B8A7-5E7F97885391}" type="datetimeFigureOut">
              <a:rPr lang="tr-TR" smtClean="0"/>
              <a:t>3/12/13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47DDB8E-F871-4E82-8D8E-573803CCD855}"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1808820" y="443541"/>
            <a:ext cx="4050450" cy="1037464"/>
          </a:xfrm>
        </p:spPr>
        <p:txBody>
          <a:bodyPr/>
          <a:lstStyle>
            <a:lvl1pPr marL="0" marR="0" indent="0" defTabSz="914400" rtl="0" eaLnBrk="1" fontAlgn="base" latinLnBrk="0" hangingPunct="1">
              <a:lnSpc>
                <a:spcPct val="100000"/>
              </a:lnSpc>
              <a:spcBef>
                <a:spcPct val="0"/>
              </a:spcBef>
              <a:spcAft>
                <a:spcPct val="0"/>
              </a:spcAft>
              <a:tabLst/>
              <a:defRPr lang="tr-TR" sz="1100" smtClean="0"/>
            </a:lvl1pPr>
          </a:lstStyle>
          <a:p>
            <a:r>
              <a:rPr lang="tr-TR" sz="1200" b="1" dirty="0" smtClean="0">
                <a:latin typeface="Times New Roman"/>
                <a:ea typeface="Calibri"/>
                <a:cs typeface="Times New Roman"/>
              </a:rPr>
              <a:t>ATATÜRK ÜNİVERSTESİ TIP FAKÜLTESİ 1. VE 4. SINIF</a:t>
            </a:r>
            <a:r>
              <a:rPr lang="tr-TR" sz="1100" dirty="0" smtClean="0">
                <a:latin typeface="+mj-lt"/>
                <a:ea typeface="Calibri"/>
                <a:cs typeface="Times New Roman"/>
              </a:rPr>
              <a:t/>
            </a:r>
            <a:br>
              <a:rPr lang="tr-TR" sz="1100" dirty="0" smtClean="0">
                <a:latin typeface="+mj-lt"/>
                <a:ea typeface="Calibri"/>
                <a:cs typeface="Times New Roman"/>
              </a:rPr>
            </a:br>
            <a:r>
              <a:rPr lang="tr-TR" sz="1200" b="1" dirty="0" smtClean="0">
                <a:latin typeface="Times New Roman"/>
                <a:ea typeface="Calibri"/>
                <a:cs typeface="Times New Roman"/>
              </a:rPr>
              <a:t>              ÖĞRENCİLERİNİN TIP EĞİTİMİNDEN BEKLENTİLERİ         </a:t>
            </a:r>
            <a:r>
              <a:rPr lang="tr-TR" sz="1100" dirty="0" smtClean="0">
                <a:latin typeface="+mj-lt"/>
                <a:ea typeface="Calibri"/>
                <a:cs typeface="Times New Roman"/>
              </a:rPr>
              <a:t/>
            </a:r>
            <a:br>
              <a:rPr lang="tr-TR" sz="1100" dirty="0" smtClean="0">
                <a:latin typeface="+mj-lt"/>
                <a:ea typeface="Calibri"/>
                <a:cs typeface="Times New Roman"/>
              </a:rPr>
            </a:br>
            <a:endParaRPr lang="tr-TR" dirty="0"/>
          </a:p>
        </p:txBody>
      </p:sp>
      <p:sp>
        <p:nvSpPr>
          <p:cNvPr id="3" name="2 İçerik Yer Tutucusu"/>
          <p:cNvSpPr>
            <a:spLocks noGrp="1"/>
          </p:cNvSpPr>
          <p:nvPr>
            <p:ph sz="half" idx="1" hasCustomPrompt="1"/>
          </p:nvPr>
        </p:nvSpPr>
        <p:spPr>
          <a:xfrm>
            <a:off x="342900" y="2133601"/>
            <a:ext cx="3028950" cy="6034617"/>
          </a:xfrm>
        </p:spPr>
        <p:txBody>
          <a:bodyPr/>
          <a:lstStyle>
            <a:lvl1pPr>
              <a:buNone/>
              <a:defRPr lang="tr-TR" sz="1100"/>
            </a:lvl1pPr>
            <a:lvl2pPr>
              <a:buNone/>
              <a:defRPr sz="2400"/>
            </a:lvl2pPr>
            <a:lvl3pPr>
              <a:buNone/>
              <a:defRPr sz="2000"/>
            </a:lvl3pPr>
            <a:lvl4pPr>
              <a:buNone/>
              <a:defRPr sz="1800"/>
            </a:lvl4pPr>
            <a:lvl5pPr>
              <a:buNone/>
              <a:defRPr sz="1800"/>
            </a:lvl5pPr>
            <a:lvl6pPr>
              <a:defRPr sz="1800"/>
            </a:lvl6pPr>
            <a:lvl7pPr>
              <a:defRPr sz="1800"/>
            </a:lvl7pPr>
            <a:lvl8pPr>
              <a:defRPr sz="1800"/>
            </a:lvl8pPr>
            <a:lvl9pPr>
              <a:defRPr sz="1800"/>
            </a:lvl9pPr>
          </a:lstStyle>
          <a:p>
            <a:r>
              <a:rPr lang="tr-TR" sz="1200" b="1" dirty="0" smtClean="0">
                <a:latin typeface="Times New Roman"/>
                <a:ea typeface="Calibri"/>
                <a:cs typeface="Times New Roman"/>
              </a:rPr>
              <a:t>Amaç:</a:t>
            </a:r>
            <a:r>
              <a:rPr lang="tr-TR" sz="1200" dirty="0" smtClean="0">
                <a:latin typeface="Times New Roman"/>
                <a:ea typeface="Calibri"/>
                <a:cs typeface="Times New Roman"/>
              </a:rPr>
              <a:t> Atatürk Üniversitesi Tıp Fakültesi 1. ve 4. sınıf öğrencilerinin tıp eğitiminden beklentilerinin karşılaştırılması amaçlanmıştır.</a:t>
            </a:r>
            <a:endParaRPr lang="tr-TR" sz="1100" dirty="0" smtClean="0">
              <a:latin typeface="+mn-lt"/>
              <a:ea typeface="Calibri"/>
              <a:cs typeface="Times New Roman"/>
            </a:endParaRPr>
          </a:p>
          <a:p>
            <a:r>
              <a:rPr lang="tr-TR" sz="1200" b="1" dirty="0" smtClean="0">
                <a:latin typeface="Times New Roman"/>
                <a:ea typeface="Calibri"/>
                <a:cs typeface="Times New Roman"/>
              </a:rPr>
              <a:t>Yöntem:</a:t>
            </a:r>
            <a:r>
              <a:rPr lang="tr-TR" sz="1200" dirty="0" smtClean="0">
                <a:latin typeface="Times New Roman"/>
                <a:ea typeface="Calibri"/>
                <a:cs typeface="Times New Roman"/>
              </a:rPr>
              <a:t> Araştırma 2012-2013 eğitim-öğretim yılında 1. ve 4. sınıf öğrencilerinden rastgele seçilen 50 kişi ile yapılmıştır. Öğrencilere tıp eğitimi ile ilgili beklentilerinin sorgulandığı bir anket formu uygulanmıştır. Veriler SPSS 20’ye aktarılarak analiz edilmiştir. Anlamlılık düzeyi p&lt;0,05 kabul edilmiştir.</a:t>
            </a:r>
            <a:endParaRPr lang="tr-TR" sz="1100" dirty="0" smtClean="0">
              <a:latin typeface="+mn-lt"/>
              <a:ea typeface="Calibri"/>
              <a:cs typeface="Times New Roman"/>
            </a:endParaRPr>
          </a:p>
          <a:p>
            <a:r>
              <a:rPr lang="tr-TR" sz="1200" b="1" dirty="0" smtClean="0">
                <a:latin typeface="Times New Roman"/>
                <a:ea typeface="Calibri"/>
                <a:cs typeface="Times New Roman"/>
              </a:rPr>
              <a:t>Bulgular:</a:t>
            </a:r>
            <a:r>
              <a:rPr lang="tr-TR" sz="1200" dirty="0" smtClean="0">
                <a:latin typeface="Times New Roman"/>
                <a:ea typeface="Calibri"/>
                <a:cs typeface="Times New Roman"/>
              </a:rPr>
              <a:t> </a:t>
            </a:r>
            <a:r>
              <a:rPr lang="tr-TR" sz="1200" dirty="0" smtClean="0">
                <a:latin typeface="Times New Roman"/>
                <a:ea typeface="Times New Roman"/>
                <a:cs typeface="Times New Roman"/>
              </a:rPr>
              <a:t>Katılımcıların %50’si (n=25) birinci, %50’si (n=25) 4. sınıf öğrencisiydi. Öğrencilerin %48’i kız, %52’si erkekti. Öğrencilerin tıp eğitimi ile ilgili görüşleri Tablo 1’de görülmektedir.</a:t>
            </a:r>
            <a:endParaRPr lang="tr-TR" sz="1100" dirty="0">
              <a:latin typeface="+mn-lt"/>
              <a:ea typeface="Calibri"/>
              <a:cs typeface="Times New Roman"/>
            </a:endParaRPr>
          </a:p>
        </p:txBody>
      </p:sp>
      <p:sp>
        <p:nvSpPr>
          <p:cNvPr id="4" name="3 İçerik Yer Tutucusu"/>
          <p:cNvSpPr>
            <a:spLocks noGrp="1"/>
          </p:cNvSpPr>
          <p:nvPr>
            <p:ph sz="half" idx="2"/>
          </p:nvPr>
        </p:nvSpPr>
        <p:spPr>
          <a:xfrm>
            <a:off x="3486150" y="2133601"/>
            <a:ext cx="3028950" cy="6034617"/>
          </a:xfrm>
        </p:spPr>
        <p:txBody>
          <a:bodyPr/>
          <a:lstStyle>
            <a:lvl1pPr>
              <a:defRPr sz="2800"/>
            </a:lvl1pPr>
            <a:lvl2pPr>
              <a:buNone/>
              <a:defRPr sz="2400"/>
            </a:lvl2pPr>
            <a:lvl3pPr>
              <a:buNone/>
              <a:defRPr sz="2000"/>
            </a:lvl3pPr>
            <a:lvl4pPr>
              <a:buNone/>
              <a:defRPr sz="1800"/>
            </a:lvl4pPr>
            <a:lvl5pPr>
              <a:buNone/>
              <a:defRPr sz="1800"/>
            </a:lvl5pPr>
            <a:lvl6pPr>
              <a:defRPr sz="1800"/>
            </a:lvl6pPr>
            <a:lvl7pPr>
              <a:defRPr sz="1800"/>
            </a:lvl7pPr>
            <a:lvl8pPr>
              <a:defRPr sz="1800"/>
            </a:lvl8pPr>
            <a:lvl9pPr>
              <a:defRPr sz="1800"/>
            </a:lvl9pPr>
          </a:lstStyle>
          <a:p>
            <a:pPr lvl="0"/>
            <a:endParaRPr lang="tr-TR" dirty="0" smtClean="0"/>
          </a:p>
        </p:txBody>
      </p:sp>
      <p:sp>
        <p:nvSpPr>
          <p:cNvPr id="5" name="4 Veri Yer Tutucusu"/>
          <p:cNvSpPr>
            <a:spLocks noGrp="1"/>
          </p:cNvSpPr>
          <p:nvPr>
            <p:ph type="dt" sz="half" idx="10"/>
          </p:nvPr>
        </p:nvSpPr>
        <p:spPr/>
        <p:txBody>
          <a:bodyPr/>
          <a:lstStyle/>
          <a:p>
            <a:fld id="{AD024DC8-3ED6-4768-B8A7-5E7F97885391}" type="datetimeFigureOut">
              <a:rPr lang="tr-TR" smtClean="0"/>
              <a:t>3/12/13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47DDB8E-F871-4E82-8D8E-573803CCD855}" type="slidenum">
              <a:rPr lang="tr-TR" smtClean="0"/>
              <a:t>‹#›</a:t>
            </a:fld>
            <a:endParaRPr lang="tr-TR"/>
          </a:p>
        </p:txBody>
      </p:sp>
      <p:graphicFrame>
        <p:nvGraphicFramePr>
          <p:cNvPr id="9" name="8 Tablo"/>
          <p:cNvGraphicFramePr>
            <a:graphicFrameLocks noGrp="1"/>
          </p:cNvGraphicFramePr>
          <p:nvPr userDrawn="1"/>
        </p:nvGraphicFramePr>
        <p:xfrm>
          <a:off x="3483006" y="2267745"/>
          <a:ext cx="3024338" cy="4320484"/>
        </p:xfrm>
        <a:graphic>
          <a:graphicData uri="http://schemas.openxmlformats.org/drawingml/2006/table">
            <a:tbl>
              <a:tblPr firstRow="1" bandRow="1">
                <a:tableStyleId>{5C22544A-7EE6-4342-B048-85BDC9FD1C3A}</a:tableStyleId>
              </a:tblPr>
              <a:tblGrid>
                <a:gridCol w="607234"/>
                <a:gridCol w="607234"/>
                <a:gridCol w="607234"/>
                <a:gridCol w="607234"/>
                <a:gridCol w="595402"/>
              </a:tblGrid>
              <a:tr h="617212">
                <a:tc>
                  <a:txBody>
                    <a:bodyPr/>
                    <a:lstStyle/>
                    <a:p>
                      <a:endParaRPr lang="tr-TR" sz="2400" dirty="0"/>
                    </a:p>
                  </a:txBody>
                  <a:tcPr marL="68580" marR="68580" marT="60960" marB="60960"/>
                </a:tc>
                <a:tc>
                  <a:txBody>
                    <a:bodyPr/>
                    <a:lstStyle/>
                    <a:p>
                      <a:endParaRPr lang="tr-TR" sz="2400"/>
                    </a:p>
                  </a:txBody>
                  <a:tcPr marL="68580" marR="68580" marT="60960" marB="60960"/>
                </a:tc>
                <a:tc>
                  <a:txBody>
                    <a:bodyPr/>
                    <a:lstStyle/>
                    <a:p>
                      <a:endParaRPr lang="tr-TR" sz="2400"/>
                    </a:p>
                  </a:txBody>
                  <a:tcPr marL="68580" marR="68580" marT="60960" marB="60960"/>
                </a:tc>
                <a:tc>
                  <a:txBody>
                    <a:bodyPr/>
                    <a:lstStyle/>
                    <a:p>
                      <a:endParaRPr lang="tr-TR" sz="2400"/>
                    </a:p>
                  </a:txBody>
                  <a:tcPr marL="68580" marR="68580" marT="60960" marB="60960"/>
                </a:tc>
                <a:tc>
                  <a:txBody>
                    <a:bodyPr/>
                    <a:lstStyle/>
                    <a:p>
                      <a:endParaRPr lang="tr-TR" sz="2400"/>
                    </a:p>
                  </a:txBody>
                  <a:tcPr marL="68580" marR="68580" marT="60960" marB="60960"/>
                </a:tc>
              </a:tr>
              <a:tr h="617212">
                <a:tc>
                  <a:txBody>
                    <a:bodyPr/>
                    <a:lstStyle/>
                    <a:p>
                      <a:endParaRPr lang="tr-TR" sz="2400" dirty="0"/>
                    </a:p>
                  </a:txBody>
                  <a:tcPr marL="68580" marR="68580" marT="60960" marB="60960"/>
                </a:tc>
                <a:tc>
                  <a:txBody>
                    <a:bodyPr/>
                    <a:lstStyle/>
                    <a:p>
                      <a:endParaRPr lang="tr-TR" sz="2400"/>
                    </a:p>
                  </a:txBody>
                  <a:tcPr marL="68580" marR="68580" marT="60960" marB="60960"/>
                </a:tc>
                <a:tc>
                  <a:txBody>
                    <a:bodyPr/>
                    <a:lstStyle/>
                    <a:p>
                      <a:endParaRPr lang="tr-TR" sz="2400"/>
                    </a:p>
                  </a:txBody>
                  <a:tcPr marL="68580" marR="68580" marT="60960" marB="60960"/>
                </a:tc>
                <a:tc>
                  <a:txBody>
                    <a:bodyPr/>
                    <a:lstStyle/>
                    <a:p>
                      <a:endParaRPr lang="tr-TR" sz="2400"/>
                    </a:p>
                  </a:txBody>
                  <a:tcPr marL="68580" marR="68580" marT="60960" marB="60960"/>
                </a:tc>
                <a:tc>
                  <a:txBody>
                    <a:bodyPr/>
                    <a:lstStyle/>
                    <a:p>
                      <a:endParaRPr lang="tr-TR" sz="2400"/>
                    </a:p>
                  </a:txBody>
                  <a:tcPr marL="68580" marR="68580" marT="60960" marB="60960"/>
                </a:tc>
              </a:tr>
              <a:tr h="617212">
                <a:tc>
                  <a:txBody>
                    <a:bodyPr/>
                    <a:lstStyle/>
                    <a:p>
                      <a:endParaRPr lang="tr-TR" sz="2400"/>
                    </a:p>
                  </a:txBody>
                  <a:tcPr marL="68580" marR="68580" marT="60960" marB="60960"/>
                </a:tc>
                <a:tc>
                  <a:txBody>
                    <a:bodyPr/>
                    <a:lstStyle/>
                    <a:p>
                      <a:endParaRPr lang="tr-TR" sz="2400"/>
                    </a:p>
                  </a:txBody>
                  <a:tcPr marL="68580" marR="68580" marT="60960" marB="60960"/>
                </a:tc>
                <a:tc>
                  <a:txBody>
                    <a:bodyPr/>
                    <a:lstStyle/>
                    <a:p>
                      <a:endParaRPr lang="tr-TR" sz="2400"/>
                    </a:p>
                  </a:txBody>
                  <a:tcPr marL="68580" marR="68580" marT="60960" marB="60960"/>
                </a:tc>
                <a:tc>
                  <a:txBody>
                    <a:bodyPr/>
                    <a:lstStyle/>
                    <a:p>
                      <a:endParaRPr lang="tr-TR" sz="2400"/>
                    </a:p>
                  </a:txBody>
                  <a:tcPr marL="68580" marR="68580" marT="60960" marB="60960"/>
                </a:tc>
                <a:tc>
                  <a:txBody>
                    <a:bodyPr/>
                    <a:lstStyle/>
                    <a:p>
                      <a:endParaRPr lang="tr-TR" sz="2400"/>
                    </a:p>
                  </a:txBody>
                  <a:tcPr marL="68580" marR="68580" marT="60960" marB="60960"/>
                </a:tc>
              </a:tr>
              <a:tr h="617212">
                <a:tc>
                  <a:txBody>
                    <a:bodyPr/>
                    <a:lstStyle/>
                    <a:p>
                      <a:endParaRPr lang="tr-TR" sz="2400"/>
                    </a:p>
                  </a:txBody>
                  <a:tcPr marL="68580" marR="68580" marT="60960" marB="60960"/>
                </a:tc>
                <a:tc>
                  <a:txBody>
                    <a:bodyPr/>
                    <a:lstStyle/>
                    <a:p>
                      <a:endParaRPr lang="tr-TR" sz="2400"/>
                    </a:p>
                  </a:txBody>
                  <a:tcPr marL="68580" marR="68580" marT="60960" marB="60960"/>
                </a:tc>
                <a:tc>
                  <a:txBody>
                    <a:bodyPr/>
                    <a:lstStyle/>
                    <a:p>
                      <a:endParaRPr lang="tr-TR" sz="2400"/>
                    </a:p>
                  </a:txBody>
                  <a:tcPr marL="68580" marR="68580" marT="60960" marB="60960"/>
                </a:tc>
                <a:tc>
                  <a:txBody>
                    <a:bodyPr/>
                    <a:lstStyle/>
                    <a:p>
                      <a:endParaRPr lang="tr-TR" sz="2400"/>
                    </a:p>
                  </a:txBody>
                  <a:tcPr marL="68580" marR="68580" marT="60960" marB="60960"/>
                </a:tc>
                <a:tc>
                  <a:txBody>
                    <a:bodyPr/>
                    <a:lstStyle/>
                    <a:p>
                      <a:endParaRPr lang="tr-TR" sz="2400"/>
                    </a:p>
                  </a:txBody>
                  <a:tcPr marL="68580" marR="68580" marT="60960" marB="60960"/>
                </a:tc>
              </a:tr>
              <a:tr h="617212">
                <a:tc>
                  <a:txBody>
                    <a:bodyPr/>
                    <a:lstStyle/>
                    <a:p>
                      <a:endParaRPr lang="tr-TR" sz="2400"/>
                    </a:p>
                  </a:txBody>
                  <a:tcPr marL="68580" marR="68580" marT="60960" marB="60960"/>
                </a:tc>
                <a:tc>
                  <a:txBody>
                    <a:bodyPr/>
                    <a:lstStyle/>
                    <a:p>
                      <a:endParaRPr lang="tr-TR" sz="2400"/>
                    </a:p>
                  </a:txBody>
                  <a:tcPr marL="68580" marR="68580" marT="60960" marB="60960"/>
                </a:tc>
                <a:tc>
                  <a:txBody>
                    <a:bodyPr/>
                    <a:lstStyle/>
                    <a:p>
                      <a:endParaRPr lang="tr-TR" sz="2400"/>
                    </a:p>
                  </a:txBody>
                  <a:tcPr marL="68580" marR="68580" marT="60960" marB="60960"/>
                </a:tc>
                <a:tc>
                  <a:txBody>
                    <a:bodyPr/>
                    <a:lstStyle/>
                    <a:p>
                      <a:endParaRPr lang="tr-TR" sz="2400"/>
                    </a:p>
                  </a:txBody>
                  <a:tcPr marL="68580" marR="68580" marT="60960" marB="60960"/>
                </a:tc>
                <a:tc>
                  <a:txBody>
                    <a:bodyPr/>
                    <a:lstStyle/>
                    <a:p>
                      <a:endParaRPr lang="tr-TR" sz="2400"/>
                    </a:p>
                  </a:txBody>
                  <a:tcPr marL="68580" marR="68580" marT="60960" marB="60960"/>
                </a:tc>
              </a:tr>
              <a:tr h="617212">
                <a:tc>
                  <a:txBody>
                    <a:bodyPr/>
                    <a:lstStyle/>
                    <a:p>
                      <a:endParaRPr lang="tr-TR" sz="2400"/>
                    </a:p>
                  </a:txBody>
                  <a:tcPr marL="68580" marR="68580" marT="60960" marB="60960"/>
                </a:tc>
                <a:tc>
                  <a:txBody>
                    <a:bodyPr/>
                    <a:lstStyle/>
                    <a:p>
                      <a:endParaRPr lang="tr-TR" sz="2400"/>
                    </a:p>
                  </a:txBody>
                  <a:tcPr marL="68580" marR="68580" marT="60960" marB="60960"/>
                </a:tc>
                <a:tc>
                  <a:txBody>
                    <a:bodyPr/>
                    <a:lstStyle/>
                    <a:p>
                      <a:endParaRPr lang="tr-TR" sz="2400"/>
                    </a:p>
                  </a:txBody>
                  <a:tcPr marL="68580" marR="68580" marT="60960" marB="60960"/>
                </a:tc>
                <a:tc>
                  <a:txBody>
                    <a:bodyPr/>
                    <a:lstStyle/>
                    <a:p>
                      <a:endParaRPr lang="tr-TR" sz="2400"/>
                    </a:p>
                  </a:txBody>
                  <a:tcPr marL="68580" marR="68580" marT="60960" marB="60960"/>
                </a:tc>
                <a:tc>
                  <a:txBody>
                    <a:bodyPr/>
                    <a:lstStyle/>
                    <a:p>
                      <a:endParaRPr lang="tr-TR" sz="2400"/>
                    </a:p>
                  </a:txBody>
                  <a:tcPr marL="68580" marR="68580" marT="60960" marB="60960"/>
                </a:tc>
              </a:tr>
              <a:tr h="617212">
                <a:tc>
                  <a:txBody>
                    <a:bodyPr/>
                    <a:lstStyle/>
                    <a:p>
                      <a:endParaRPr lang="tr-TR" sz="2400"/>
                    </a:p>
                  </a:txBody>
                  <a:tcPr marL="68580" marR="68580" marT="60960" marB="60960"/>
                </a:tc>
                <a:tc>
                  <a:txBody>
                    <a:bodyPr/>
                    <a:lstStyle/>
                    <a:p>
                      <a:endParaRPr lang="tr-TR" sz="2400"/>
                    </a:p>
                  </a:txBody>
                  <a:tcPr marL="68580" marR="68580" marT="60960" marB="60960"/>
                </a:tc>
                <a:tc>
                  <a:txBody>
                    <a:bodyPr/>
                    <a:lstStyle/>
                    <a:p>
                      <a:endParaRPr lang="tr-TR" sz="2400"/>
                    </a:p>
                  </a:txBody>
                  <a:tcPr marL="68580" marR="68580" marT="60960" marB="60960"/>
                </a:tc>
                <a:tc>
                  <a:txBody>
                    <a:bodyPr/>
                    <a:lstStyle/>
                    <a:p>
                      <a:endParaRPr lang="tr-TR" sz="2400"/>
                    </a:p>
                  </a:txBody>
                  <a:tcPr marL="68580" marR="68580" marT="60960" marB="60960"/>
                </a:tc>
                <a:tc>
                  <a:txBody>
                    <a:bodyPr/>
                    <a:lstStyle/>
                    <a:p>
                      <a:endParaRPr lang="tr-TR" sz="2400" dirty="0"/>
                    </a:p>
                  </a:txBody>
                  <a:tcPr marL="68580" marR="68580" marT="60960" marB="60960"/>
                </a:tc>
              </a:tr>
            </a:tbl>
          </a:graphicData>
        </a:graphic>
      </p:graphicFrame>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D024DC8-3ED6-4768-B8A7-5E7F97885391}" type="datetimeFigureOut">
              <a:rPr lang="tr-TR" smtClean="0"/>
              <a:t>3/12/13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C47DDB8E-F871-4E82-8D8E-573803CCD855}"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D024DC8-3ED6-4768-B8A7-5E7F97885391}" type="datetimeFigureOut">
              <a:rPr lang="tr-TR" smtClean="0"/>
              <a:t>3/12/13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C47DDB8E-F871-4E82-8D8E-573803CCD855}"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D024DC8-3ED6-4768-B8A7-5E7F97885391}" type="datetimeFigureOut">
              <a:rPr lang="tr-TR" smtClean="0"/>
              <a:t>3/12/13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C47DDB8E-F871-4E82-8D8E-573803CCD855}"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342900" y="364067"/>
            <a:ext cx="2256235" cy="154940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D024DC8-3ED6-4768-B8A7-5E7F97885391}" type="datetimeFigureOut">
              <a:rPr lang="tr-TR" smtClean="0"/>
              <a:t>3/12/13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47DDB8E-F871-4E82-8D8E-573803CCD855}"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344216" y="6400800"/>
            <a:ext cx="4114800" cy="755651"/>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D024DC8-3ED6-4768-B8A7-5E7F97885391}" type="datetimeFigureOut">
              <a:rPr lang="tr-TR" smtClean="0"/>
              <a:t>3/12/13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47DDB8E-F871-4E82-8D8E-573803CCD855}"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9000" contrast="-68000"/>
          </a:blip>
          <a:srcRect/>
          <a:stretch>
            <a:fillRect l="-49000" r="-49000"/>
          </a:stretch>
        </a:blip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AD024DC8-3ED6-4768-B8A7-5E7F97885391}" type="datetimeFigureOut">
              <a:rPr lang="tr-TR" smtClean="0"/>
              <a:t>3/12/13</a:t>
            </a:fld>
            <a:endParaRPr lang="tr-TR"/>
          </a:p>
        </p:txBody>
      </p:sp>
      <p:sp>
        <p:nvSpPr>
          <p:cNvPr id="5" name="4 Altbilgi Yer Tutucusu"/>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C47DDB8E-F871-4E82-8D8E-573803CCD855}"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jpeg"/><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311" y="-18467"/>
            <a:ext cx="6858000" cy="605416"/>
          </a:xfrm>
        </p:spPr>
        <p:style>
          <a:lnRef idx="1">
            <a:schemeClr val="accent2"/>
          </a:lnRef>
          <a:fillRef idx="2">
            <a:schemeClr val="accent2"/>
          </a:fillRef>
          <a:effectRef idx="1">
            <a:schemeClr val="accent2"/>
          </a:effectRef>
          <a:fontRef idx="minor">
            <a:schemeClr val="dk1"/>
          </a:fontRef>
        </p:style>
        <p:txBody>
          <a:bodyPr>
            <a:normAutofit/>
          </a:bodyPr>
          <a:lstStyle/>
          <a:p>
            <a:r>
              <a:rPr lang="tr-TR" sz="900" dirty="0">
                <a:latin typeface="Times New Roman" pitchFamily="18" charset="0"/>
                <a:cs typeface="Times New Roman" pitchFamily="18" charset="0"/>
              </a:rPr>
              <a:t> </a:t>
            </a:r>
            <a:r>
              <a:rPr lang="tr-TR" sz="800" b="1">
                <a:latin typeface="Times New Roman" pitchFamily="18" charset="0"/>
                <a:cs typeface="Times New Roman" pitchFamily="18" charset="0"/>
              </a:rPr>
              <a:t>ATATÜRK </a:t>
            </a:r>
            <a:r>
              <a:rPr lang="tr-TR" sz="800" b="1" smtClean="0">
                <a:latin typeface="Times New Roman" pitchFamily="18" charset="0"/>
                <a:cs typeface="Times New Roman" pitchFamily="18" charset="0"/>
              </a:rPr>
              <a:t>ÜNİVERSİTESİ </a:t>
            </a:r>
            <a:r>
              <a:rPr lang="tr-TR" sz="800" b="1" dirty="0">
                <a:latin typeface="Times New Roman" pitchFamily="18" charset="0"/>
                <a:cs typeface="Times New Roman" pitchFamily="18" charset="0"/>
              </a:rPr>
              <a:t>TIP FAKÜLTESİ 1. VE 4. </a:t>
            </a:r>
            <a:r>
              <a:rPr lang="tr-TR" sz="800" b="1" dirty="0" smtClean="0">
                <a:latin typeface="Times New Roman" pitchFamily="18" charset="0"/>
                <a:cs typeface="Times New Roman" pitchFamily="18" charset="0"/>
              </a:rPr>
              <a:t>SINIF</a:t>
            </a:r>
            <a:r>
              <a:rPr lang="tr-TR" sz="800" dirty="0" smtClean="0">
                <a:latin typeface="Times New Roman" pitchFamily="18" charset="0"/>
                <a:cs typeface="Times New Roman" pitchFamily="18" charset="0"/>
              </a:rPr>
              <a:t> </a:t>
            </a:r>
            <a:r>
              <a:rPr lang="tr-TR" sz="800" b="1" dirty="0" smtClean="0">
                <a:latin typeface="Times New Roman" pitchFamily="18" charset="0"/>
                <a:cs typeface="Times New Roman" pitchFamily="18" charset="0"/>
              </a:rPr>
              <a:t>ÖĞRENCİLERİNİN </a:t>
            </a:r>
            <a:r>
              <a:rPr lang="tr-TR" sz="800" b="1" dirty="0">
                <a:latin typeface="Times New Roman" pitchFamily="18" charset="0"/>
                <a:cs typeface="Times New Roman" pitchFamily="18" charset="0"/>
              </a:rPr>
              <a:t>TIP EĞİTİMİNDEN BEKLENTİLERİ         </a:t>
            </a:r>
            <a:endParaRPr lang="tr-TR" sz="800" dirty="0">
              <a:latin typeface="Times New Roman" pitchFamily="18" charset="0"/>
              <a:cs typeface="Times New Roman" pitchFamily="18" charset="0"/>
            </a:endParaRPr>
          </a:p>
        </p:txBody>
      </p:sp>
      <p:sp>
        <p:nvSpPr>
          <p:cNvPr id="3" name="2 Metin Yer Tutucusu"/>
          <p:cNvSpPr>
            <a:spLocks noGrp="1"/>
          </p:cNvSpPr>
          <p:nvPr>
            <p:ph type="body" idx="1"/>
          </p:nvPr>
        </p:nvSpPr>
        <p:spPr>
          <a:xfrm>
            <a:off x="-27384" y="564063"/>
            <a:ext cx="6907347" cy="654073"/>
          </a:xfrm>
        </p:spPr>
        <p:style>
          <a:lnRef idx="1">
            <a:schemeClr val="accent4"/>
          </a:lnRef>
          <a:fillRef idx="2">
            <a:schemeClr val="accent4"/>
          </a:fillRef>
          <a:effectRef idx="1">
            <a:schemeClr val="accent4"/>
          </a:effectRef>
          <a:fontRef idx="minor">
            <a:schemeClr val="dk1"/>
          </a:fontRef>
        </p:style>
        <p:txBody>
          <a:bodyPr>
            <a:noAutofit/>
          </a:bodyPr>
          <a:lstStyle/>
          <a:p>
            <a:r>
              <a:rPr lang="tr-TR" sz="1000" u="sng" dirty="0" smtClean="0">
                <a:latin typeface="Times New Roman" pitchFamily="18" charset="0"/>
                <a:cs typeface="Times New Roman" pitchFamily="18" charset="0"/>
              </a:rPr>
              <a:t>Hazırlayanlar</a:t>
            </a:r>
            <a:r>
              <a:rPr lang="tr-TR" sz="1000" dirty="0" smtClean="0">
                <a:latin typeface="Times New Roman" pitchFamily="18" charset="0"/>
                <a:cs typeface="Times New Roman" pitchFamily="18" charset="0"/>
              </a:rPr>
              <a:t>: Elif Dadaş, Merve Tetik, C. Fatma Bekarlar, Ümran Çakıroğlu, M. Akif Şirin </a:t>
            </a:r>
          </a:p>
          <a:p>
            <a:r>
              <a:rPr lang="tr-TR" sz="1000" u="sng" dirty="0" smtClean="0">
                <a:latin typeface="Times New Roman" pitchFamily="18" charset="0"/>
                <a:cs typeface="Times New Roman" pitchFamily="18" charset="0"/>
              </a:rPr>
              <a:t>Sunanlar: </a:t>
            </a:r>
            <a:r>
              <a:rPr lang="tr-TR" sz="1000" dirty="0" smtClean="0">
                <a:latin typeface="Times New Roman" pitchFamily="18" charset="0"/>
                <a:cs typeface="Times New Roman" pitchFamily="18" charset="0"/>
              </a:rPr>
              <a:t>Ayşegül GEDİK, Nursel BAL, </a:t>
            </a:r>
            <a:r>
              <a:rPr lang="tr-TR" sz="1000" dirty="0" err="1" smtClean="0">
                <a:latin typeface="Times New Roman" pitchFamily="18" charset="0"/>
                <a:cs typeface="Times New Roman" pitchFamily="18" charset="0"/>
              </a:rPr>
              <a:t>Ufukay</a:t>
            </a:r>
            <a:r>
              <a:rPr lang="tr-TR" sz="1000" dirty="0" smtClean="0">
                <a:latin typeface="Times New Roman" pitchFamily="18" charset="0"/>
                <a:cs typeface="Times New Roman" pitchFamily="18" charset="0"/>
              </a:rPr>
              <a:t> UÇAR</a:t>
            </a:r>
          </a:p>
          <a:p>
            <a:r>
              <a:rPr lang="tr-TR" sz="1000" u="sng" dirty="0" smtClean="0">
                <a:latin typeface="Times New Roman" pitchFamily="18" charset="0"/>
                <a:cs typeface="Times New Roman" pitchFamily="18" charset="0"/>
              </a:rPr>
              <a:t>Danışman: </a:t>
            </a:r>
            <a:r>
              <a:rPr lang="tr-TR" sz="1000" dirty="0" smtClean="0">
                <a:latin typeface="Times New Roman" pitchFamily="18" charset="0"/>
                <a:cs typeface="Times New Roman" pitchFamily="18" charset="0"/>
              </a:rPr>
              <a:t>Yrd. Doç. Dr. Yasemin ÇAYIR (Aile Hekimliği AD) </a:t>
            </a:r>
            <a:endParaRPr lang="tr-TR" sz="1000" dirty="0">
              <a:latin typeface="Times New Roman" pitchFamily="18" charset="0"/>
              <a:cs typeface="Times New Roman" pitchFamily="18" charset="0"/>
            </a:endParaRPr>
          </a:p>
        </p:txBody>
      </p:sp>
      <p:sp>
        <p:nvSpPr>
          <p:cNvPr id="4" name="3 İçerik Yer Tutucusu"/>
          <p:cNvSpPr>
            <a:spLocks noGrp="1"/>
          </p:cNvSpPr>
          <p:nvPr>
            <p:ph sz="half" idx="2"/>
          </p:nvPr>
        </p:nvSpPr>
        <p:spPr>
          <a:xfrm>
            <a:off x="332656" y="1259632"/>
            <a:ext cx="3312368" cy="3240359"/>
          </a:xfrm>
          <a:noFill/>
        </p:spPr>
        <p:style>
          <a:lnRef idx="2">
            <a:schemeClr val="accent5"/>
          </a:lnRef>
          <a:fillRef idx="1">
            <a:schemeClr val="lt1"/>
          </a:fillRef>
          <a:effectRef idx="0">
            <a:schemeClr val="accent5"/>
          </a:effectRef>
          <a:fontRef idx="minor">
            <a:schemeClr val="dk1"/>
          </a:fontRef>
        </p:style>
        <p:txBody>
          <a:bodyPr>
            <a:normAutofit lnSpcReduction="10000"/>
          </a:bodyPr>
          <a:lstStyle/>
          <a:p>
            <a:pPr>
              <a:buNone/>
            </a:pPr>
            <a:r>
              <a:rPr lang="tr-TR" sz="1050" b="1" dirty="0" smtClean="0">
                <a:solidFill>
                  <a:srgbClr val="0070C0"/>
                </a:solidFill>
                <a:latin typeface="Times New Roman" pitchFamily="18" charset="0"/>
                <a:cs typeface="Times New Roman" pitchFamily="18" charset="0"/>
              </a:rPr>
              <a:t>Amaç</a:t>
            </a:r>
            <a:r>
              <a:rPr lang="tr-TR" sz="1050" b="1" dirty="0">
                <a:solidFill>
                  <a:srgbClr val="0070C0"/>
                </a:solidFill>
                <a:latin typeface="Times New Roman" pitchFamily="18" charset="0"/>
                <a:cs typeface="Times New Roman" pitchFamily="18" charset="0"/>
              </a:rPr>
              <a:t>:</a:t>
            </a:r>
            <a:r>
              <a:rPr lang="tr-TR" sz="1050" dirty="0">
                <a:solidFill>
                  <a:srgbClr val="0070C0"/>
                </a:solidFill>
                <a:latin typeface="Times New Roman" pitchFamily="18" charset="0"/>
                <a:cs typeface="Times New Roman" pitchFamily="18" charset="0"/>
              </a:rPr>
              <a:t> </a:t>
            </a:r>
            <a:r>
              <a:rPr lang="tr-TR" sz="1050" dirty="0">
                <a:latin typeface="Times New Roman" pitchFamily="18" charset="0"/>
                <a:cs typeface="Times New Roman" pitchFamily="18" charset="0"/>
              </a:rPr>
              <a:t>Atatürk Üniversitesi Tıp Fakültesi 1. ve </a:t>
            </a:r>
            <a:r>
              <a:rPr lang="tr-TR" sz="1050" dirty="0" smtClean="0">
                <a:latin typeface="Times New Roman" pitchFamily="18" charset="0"/>
                <a:cs typeface="Times New Roman" pitchFamily="18" charset="0"/>
              </a:rPr>
              <a:t>4.</a:t>
            </a:r>
          </a:p>
          <a:p>
            <a:pPr>
              <a:buNone/>
            </a:pPr>
            <a:r>
              <a:rPr lang="tr-TR" sz="1050" dirty="0" smtClean="0">
                <a:latin typeface="Times New Roman" pitchFamily="18" charset="0"/>
                <a:cs typeface="Times New Roman" pitchFamily="18" charset="0"/>
              </a:rPr>
              <a:t>sınıf </a:t>
            </a:r>
            <a:r>
              <a:rPr lang="tr-TR" sz="1050" dirty="0">
                <a:latin typeface="Times New Roman" pitchFamily="18" charset="0"/>
                <a:cs typeface="Times New Roman" pitchFamily="18" charset="0"/>
              </a:rPr>
              <a:t>öğrencilerinin tıp eğitiminden </a:t>
            </a:r>
            <a:r>
              <a:rPr lang="tr-TR" sz="1050" dirty="0" smtClean="0">
                <a:latin typeface="Times New Roman" pitchFamily="18" charset="0"/>
                <a:cs typeface="Times New Roman" pitchFamily="18" charset="0"/>
              </a:rPr>
              <a:t>beklentilerinin</a:t>
            </a:r>
          </a:p>
          <a:p>
            <a:pPr>
              <a:buNone/>
            </a:pPr>
            <a:r>
              <a:rPr lang="tr-TR" sz="1050" dirty="0" smtClean="0">
                <a:latin typeface="Times New Roman" pitchFamily="18" charset="0"/>
                <a:cs typeface="Times New Roman" pitchFamily="18" charset="0"/>
              </a:rPr>
              <a:t>karşılaştırılması </a:t>
            </a:r>
            <a:r>
              <a:rPr lang="tr-TR" sz="1050" dirty="0">
                <a:latin typeface="Times New Roman" pitchFamily="18" charset="0"/>
                <a:cs typeface="Times New Roman" pitchFamily="18" charset="0"/>
              </a:rPr>
              <a:t>amaçlanmıştır.</a:t>
            </a:r>
          </a:p>
          <a:p>
            <a:pPr>
              <a:buNone/>
            </a:pPr>
            <a:endParaRPr lang="tr-TR" sz="1050" b="1" dirty="0" smtClean="0">
              <a:solidFill>
                <a:srgbClr val="0070C0"/>
              </a:solidFill>
              <a:latin typeface="Times New Roman" pitchFamily="18" charset="0"/>
              <a:cs typeface="Times New Roman" pitchFamily="18" charset="0"/>
            </a:endParaRPr>
          </a:p>
          <a:p>
            <a:pPr>
              <a:buNone/>
            </a:pPr>
            <a:r>
              <a:rPr lang="tr-TR" sz="1050" b="1" dirty="0" smtClean="0">
                <a:solidFill>
                  <a:srgbClr val="0070C0"/>
                </a:solidFill>
                <a:latin typeface="Times New Roman" pitchFamily="18" charset="0"/>
                <a:cs typeface="Times New Roman" pitchFamily="18" charset="0"/>
              </a:rPr>
              <a:t>Yöntem</a:t>
            </a:r>
            <a:r>
              <a:rPr lang="tr-TR" sz="1050" b="1" dirty="0">
                <a:solidFill>
                  <a:srgbClr val="0070C0"/>
                </a:solidFill>
                <a:latin typeface="Times New Roman" pitchFamily="18" charset="0"/>
                <a:cs typeface="Times New Roman" pitchFamily="18" charset="0"/>
              </a:rPr>
              <a:t>:</a:t>
            </a:r>
            <a:r>
              <a:rPr lang="tr-TR" sz="1050" dirty="0">
                <a:solidFill>
                  <a:srgbClr val="0070C0"/>
                </a:solidFill>
                <a:latin typeface="Times New Roman" pitchFamily="18" charset="0"/>
                <a:cs typeface="Times New Roman" pitchFamily="18" charset="0"/>
              </a:rPr>
              <a:t> </a:t>
            </a:r>
            <a:r>
              <a:rPr lang="tr-TR" sz="1050" dirty="0">
                <a:latin typeface="Times New Roman" pitchFamily="18" charset="0"/>
                <a:cs typeface="Times New Roman" pitchFamily="18" charset="0"/>
              </a:rPr>
              <a:t>Araştırma 2012-2013 </a:t>
            </a:r>
            <a:r>
              <a:rPr lang="tr-TR" sz="1050" dirty="0" smtClean="0">
                <a:latin typeface="Times New Roman" pitchFamily="18" charset="0"/>
                <a:cs typeface="Times New Roman" pitchFamily="18" charset="0"/>
              </a:rPr>
              <a:t>eğitim-öğretim</a:t>
            </a:r>
          </a:p>
          <a:p>
            <a:pPr>
              <a:buNone/>
            </a:pPr>
            <a:r>
              <a:rPr lang="tr-TR" sz="1050" dirty="0" smtClean="0">
                <a:latin typeface="Times New Roman" pitchFamily="18" charset="0"/>
                <a:cs typeface="Times New Roman" pitchFamily="18" charset="0"/>
              </a:rPr>
              <a:t>yılında </a:t>
            </a:r>
            <a:r>
              <a:rPr lang="tr-TR" sz="1050" dirty="0">
                <a:latin typeface="Times New Roman" pitchFamily="18" charset="0"/>
                <a:cs typeface="Times New Roman" pitchFamily="18" charset="0"/>
              </a:rPr>
              <a:t>1. ve 4. sınıf öğrencilerinden </a:t>
            </a:r>
            <a:r>
              <a:rPr lang="tr-TR" sz="1050" dirty="0" smtClean="0">
                <a:latin typeface="Times New Roman" pitchFamily="18" charset="0"/>
                <a:cs typeface="Times New Roman" pitchFamily="18" charset="0"/>
              </a:rPr>
              <a:t>rastgele</a:t>
            </a:r>
          </a:p>
          <a:p>
            <a:pPr>
              <a:buNone/>
            </a:pPr>
            <a:r>
              <a:rPr lang="tr-TR" sz="1050" dirty="0" smtClean="0">
                <a:latin typeface="Times New Roman" pitchFamily="18" charset="0"/>
                <a:cs typeface="Times New Roman" pitchFamily="18" charset="0"/>
              </a:rPr>
              <a:t>seçilen </a:t>
            </a:r>
            <a:r>
              <a:rPr lang="tr-TR" sz="1050" dirty="0">
                <a:latin typeface="Times New Roman" pitchFamily="18" charset="0"/>
                <a:cs typeface="Times New Roman" pitchFamily="18" charset="0"/>
              </a:rPr>
              <a:t>50 kişi ile yapılmıştır. Öğrencilere </a:t>
            </a:r>
            <a:r>
              <a:rPr lang="tr-TR" sz="1050" dirty="0" smtClean="0">
                <a:latin typeface="Times New Roman" pitchFamily="18" charset="0"/>
                <a:cs typeface="Times New Roman" pitchFamily="18" charset="0"/>
              </a:rPr>
              <a:t>tıp</a:t>
            </a:r>
          </a:p>
          <a:p>
            <a:pPr>
              <a:buNone/>
            </a:pPr>
            <a:r>
              <a:rPr lang="tr-TR" sz="1050" dirty="0" smtClean="0">
                <a:latin typeface="Times New Roman" pitchFamily="18" charset="0"/>
                <a:cs typeface="Times New Roman" pitchFamily="18" charset="0"/>
              </a:rPr>
              <a:t>eğitimi </a:t>
            </a:r>
            <a:r>
              <a:rPr lang="tr-TR" sz="1050" dirty="0">
                <a:latin typeface="Times New Roman" pitchFamily="18" charset="0"/>
                <a:cs typeface="Times New Roman" pitchFamily="18" charset="0"/>
              </a:rPr>
              <a:t>ile ilgili beklentilerinin sorgulandığı </a:t>
            </a:r>
            <a:r>
              <a:rPr lang="tr-TR" sz="1050" dirty="0" smtClean="0">
                <a:latin typeface="Times New Roman" pitchFamily="18" charset="0"/>
                <a:cs typeface="Times New Roman" pitchFamily="18" charset="0"/>
              </a:rPr>
              <a:t>bir</a:t>
            </a:r>
          </a:p>
          <a:p>
            <a:pPr>
              <a:buNone/>
            </a:pPr>
            <a:r>
              <a:rPr lang="tr-TR" sz="1050" dirty="0" smtClean="0">
                <a:latin typeface="Times New Roman" pitchFamily="18" charset="0"/>
                <a:cs typeface="Times New Roman" pitchFamily="18" charset="0"/>
              </a:rPr>
              <a:t>anket </a:t>
            </a:r>
            <a:r>
              <a:rPr lang="tr-TR" sz="1050" dirty="0">
                <a:latin typeface="Times New Roman" pitchFamily="18" charset="0"/>
                <a:cs typeface="Times New Roman" pitchFamily="18" charset="0"/>
              </a:rPr>
              <a:t>formu uygulanmıştır. Veriler SPSS </a:t>
            </a:r>
            <a:r>
              <a:rPr lang="tr-TR" sz="1050" dirty="0" smtClean="0">
                <a:latin typeface="Times New Roman" pitchFamily="18" charset="0"/>
                <a:cs typeface="Times New Roman" pitchFamily="18" charset="0"/>
              </a:rPr>
              <a:t>20’ye</a:t>
            </a:r>
          </a:p>
          <a:p>
            <a:pPr>
              <a:buNone/>
            </a:pPr>
            <a:r>
              <a:rPr lang="tr-TR" sz="1050" dirty="0" smtClean="0">
                <a:latin typeface="Times New Roman" pitchFamily="18" charset="0"/>
                <a:cs typeface="Times New Roman" pitchFamily="18" charset="0"/>
              </a:rPr>
              <a:t>aktarılarak </a:t>
            </a:r>
            <a:r>
              <a:rPr lang="tr-TR" sz="1050" dirty="0">
                <a:latin typeface="Times New Roman" pitchFamily="18" charset="0"/>
                <a:cs typeface="Times New Roman" pitchFamily="18" charset="0"/>
              </a:rPr>
              <a:t>analiz edilmiştir. Anlamlılık </a:t>
            </a:r>
            <a:r>
              <a:rPr lang="tr-TR" sz="1050" dirty="0" smtClean="0">
                <a:latin typeface="Times New Roman" pitchFamily="18" charset="0"/>
                <a:cs typeface="Times New Roman" pitchFamily="18" charset="0"/>
              </a:rPr>
              <a:t>düzeyi</a:t>
            </a:r>
          </a:p>
          <a:p>
            <a:pPr>
              <a:buNone/>
            </a:pPr>
            <a:r>
              <a:rPr lang="tr-TR" sz="1050" dirty="0" smtClean="0">
                <a:latin typeface="Times New Roman" pitchFamily="18" charset="0"/>
                <a:cs typeface="Times New Roman" pitchFamily="18" charset="0"/>
              </a:rPr>
              <a:t>p&lt;0,05 </a:t>
            </a:r>
            <a:r>
              <a:rPr lang="tr-TR" sz="1050" dirty="0">
                <a:latin typeface="Times New Roman" pitchFamily="18" charset="0"/>
                <a:cs typeface="Times New Roman" pitchFamily="18" charset="0"/>
              </a:rPr>
              <a:t>kabul edilmiştir.</a:t>
            </a:r>
          </a:p>
          <a:p>
            <a:pPr>
              <a:buNone/>
            </a:pPr>
            <a:endParaRPr lang="tr-TR" sz="1050" b="1" dirty="0">
              <a:solidFill>
                <a:srgbClr val="0070C0"/>
              </a:solidFill>
              <a:latin typeface="Times New Roman" pitchFamily="18" charset="0"/>
              <a:cs typeface="Times New Roman" pitchFamily="18" charset="0"/>
            </a:endParaRPr>
          </a:p>
          <a:p>
            <a:pPr>
              <a:buNone/>
            </a:pPr>
            <a:r>
              <a:rPr lang="tr-TR" sz="1050" b="1" dirty="0" smtClean="0">
                <a:solidFill>
                  <a:srgbClr val="0070C0"/>
                </a:solidFill>
                <a:latin typeface="Times New Roman" pitchFamily="18" charset="0"/>
                <a:cs typeface="Times New Roman" pitchFamily="18" charset="0"/>
              </a:rPr>
              <a:t>Bulgular</a:t>
            </a:r>
            <a:r>
              <a:rPr lang="tr-TR" sz="1050" b="1" dirty="0">
                <a:solidFill>
                  <a:srgbClr val="0070C0"/>
                </a:solidFill>
                <a:latin typeface="Times New Roman" pitchFamily="18" charset="0"/>
                <a:cs typeface="Times New Roman" pitchFamily="18" charset="0"/>
              </a:rPr>
              <a:t>:</a:t>
            </a:r>
            <a:r>
              <a:rPr lang="tr-TR" sz="1050" dirty="0">
                <a:solidFill>
                  <a:srgbClr val="0070C0"/>
                </a:solidFill>
                <a:latin typeface="Times New Roman" pitchFamily="18" charset="0"/>
                <a:cs typeface="Times New Roman" pitchFamily="18" charset="0"/>
              </a:rPr>
              <a:t> </a:t>
            </a:r>
            <a:r>
              <a:rPr lang="tr-TR" sz="1050" dirty="0">
                <a:latin typeface="Times New Roman" pitchFamily="18" charset="0"/>
                <a:cs typeface="Times New Roman" pitchFamily="18" charset="0"/>
              </a:rPr>
              <a:t>Katılımcıların %50’si (n=25) birinci</a:t>
            </a:r>
            <a:r>
              <a:rPr lang="tr-TR" sz="1050" dirty="0" smtClean="0">
                <a:latin typeface="Times New Roman" pitchFamily="18" charset="0"/>
                <a:cs typeface="Times New Roman" pitchFamily="18" charset="0"/>
              </a:rPr>
              <a:t>,</a:t>
            </a:r>
          </a:p>
          <a:p>
            <a:pPr>
              <a:buNone/>
            </a:pPr>
            <a:r>
              <a:rPr lang="tr-TR" sz="1050" dirty="0" smtClean="0">
                <a:latin typeface="Times New Roman" pitchFamily="18" charset="0"/>
                <a:cs typeface="Times New Roman" pitchFamily="18" charset="0"/>
              </a:rPr>
              <a:t>%</a:t>
            </a:r>
            <a:r>
              <a:rPr lang="tr-TR" sz="1050" dirty="0">
                <a:latin typeface="Times New Roman" pitchFamily="18" charset="0"/>
                <a:cs typeface="Times New Roman" pitchFamily="18" charset="0"/>
              </a:rPr>
              <a:t>50’si (n=25) 4. sınıf öğrencisiydi. </a:t>
            </a:r>
            <a:r>
              <a:rPr lang="tr-TR" sz="1050" dirty="0" smtClean="0">
                <a:latin typeface="Times New Roman" pitchFamily="18" charset="0"/>
                <a:cs typeface="Times New Roman" pitchFamily="18" charset="0"/>
              </a:rPr>
              <a:t>Öğrencilerin</a:t>
            </a:r>
          </a:p>
          <a:p>
            <a:pPr>
              <a:buNone/>
            </a:pPr>
            <a:r>
              <a:rPr lang="tr-TR" sz="1050" dirty="0" smtClean="0">
                <a:latin typeface="Times New Roman" pitchFamily="18" charset="0"/>
                <a:cs typeface="Times New Roman" pitchFamily="18" charset="0"/>
              </a:rPr>
              <a:t>%48’i </a:t>
            </a:r>
            <a:r>
              <a:rPr lang="tr-TR" sz="1050" dirty="0">
                <a:latin typeface="Times New Roman" pitchFamily="18" charset="0"/>
                <a:cs typeface="Times New Roman" pitchFamily="18" charset="0"/>
              </a:rPr>
              <a:t>kız, %52’si erkekti. Öğrencilerin tıp </a:t>
            </a:r>
            <a:r>
              <a:rPr lang="tr-TR" sz="1050" dirty="0" smtClean="0">
                <a:latin typeface="Times New Roman" pitchFamily="18" charset="0"/>
                <a:cs typeface="Times New Roman" pitchFamily="18" charset="0"/>
              </a:rPr>
              <a:t>eğitimi</a:t>
            </a:r>
          </a:p>
          <a:p>
            <a:pPr>
              <a:buNone/>
            </a:pPr>
            <a:r>
              <a:rPr lang="tr-TR" sz="1050" dirty="0" smtClean="0">
                <a:latin typeface="Times New Roman" pitchFamily="18" charset="0"/>
                <a:cs typeface="Times New Roman" pitchFamily="18" charset="0"/>
              </a:rPr>
              <a:t>ile </a:t>
            </a:r>
            <a:r>
              <a:rPr lang="tr-TR" sz="1050" dirty="0">
                <a:latin typeface="Times New Roman" pitchFamily="18" charset="0"/>
                <a:cs typeface="Times New Roman" pitchFamily="18" charset="0"/>
              </a:rPr>
              <a:t>ilgili görüşleri Tablo 1’de görülmektedir</a:t>
            </a:r>
            <a:r>
              <a:rPr lang="tr-TR" sz="1050" dirty="0" smtClean="0">
                <a:latin typeface="Times New Roman" pitchFamily="18" charset="0"/>
                <a:cs typeface="Times New Roman" pitchFamily="18" charset="0"/>
              </a:rPr>
              <a:t>.</a:t>
            </a:r>
          </a:p>
          <a:p>
            <a:pPr>
              <a:buNone/>
            </a:pPr>
            <a:endParaRPr lang="tr-TR" sz="1050" b="1" dirty="0">
              <a:solidFill>
                <a:srgbClr val="0070C0"/>
              </a:solidFill>
              <a:latin typeface="Times New Roman" pitchFamily="18" charset="0"/>
              <a:cs typeface="Times New Roman" pitchFamily="18" charset="0"/>
            </a:endParaRPr>
          </a:p>
          <a:p>
            <a:pPr>
              <a:buNone/>
            </a:pPr>
            <a:r>
              <a:rPr lang="tr-TR" sz="1050" b="1" dirty="0" smtClean="0">
                <a:solidFill>
                  <a:srgbClr val="0070C0"/>
                </a:solidFill>
                <a:latin typeface="Times New Roman" pitchFamily="18" charset="0"/>
                <a:cs typeface="Times New Roman" pitchFamily="18" charset="0"/>
              </a:rPr>
              <a:t>Tablo </a:t>
            </a:r>
            <a:r>
              <a:rPr lang="tr-TR" sz="1050" b="1" dirty="0">
                <a:solidFill>
                  <a:srgbClr val="0070C0"/>
                </a:solidFill>
                <a:latin typeface="Times New Roman" pitchFamily="18" charset="0"/>
                <a:cs typeface="Times New Roman" pitchFamily="18" charset="0"/>
              </a:rPr>
              <a:t>1.</a:t>
            </a:r>
            <a:r>
              <a:rPr lang="tr-TR" sz="1050" dirty="0">
                <a:solidFill>
                  <a:srgbClr val="0070C0"/>
                </a:solidFill>
                <a:latin typeface="Times New Roman" pitchFamily="18" charset="0"/>
                <a:cs typeface="Times New Roman" pitchFamily="18" charset="0"/>
              </a:rPr>
              <a:t> </a:t>
            </a:r>
            <a:r>
              <a:rPr lang="tr-TR" sz="1050" dirty="0">
                <a:latin typeface="Times New Roman" pitchFamily="18" charset="0"/>
                <a:cs typeface="Times New Roman" pitchFamily="18" charset="0"/>
              </a:rPr>
              <a:t>Öğrencilerin tıp eğitimi ile ilgili görüşleri</a:t>
            </a:r>
          </a:p>
          <a:p>
            <a:pPr>
              <a:buNone/>
            </a:pPr>
            <a:endParaRPr lang="tr-TR" sz="1050" dirty="0">
              <a:latin typeface="Times New Roman" pitchFamily="18" charset="0"/>
              <a:cs typeface="Times New Roman" pitchFamily="18" charset="0"/>
            </a:endParaRPr>
          </a:p>
          <a:p>
            <a:pPr>
              <a:buNone/>
            </a:pPr>
            <a:endParaRPr lang="tr-TR" dirty="0">
              <a:latin typeface="Times New Roman" pitchFamily="18" charset="0"/>
              <a:cs typeface="Times New Roman" pitchFamily="18" charset="0"/>
            </a:endParaRPr>
          </a:p>
        </p:txBody>
      </p:sp>
      <p:sp>
        <p:nvSpPr>
          <p:cNvPr id="6" name="5 İçerik Yer Tutucusu"/>
          <p:cNvSpPr>
            <a:spLocks noGrp="1"/>
          </p:cNvSpPr>
          <p:nvPr>
            <p:ph sz="quarter" idx="4"/>
          </p:nvPr>
        </p:nvSpPr>
        <p:spPr>
          <a:xfrm>
            <a:off x="3789040" y="1259632"/>
            <a:ext cx="2887315" cy="5688632"/>
          </a:xfrm>
          <a:noFill/>
        </p:spPr>
        <p:style>
          <a:lnRef idx="2">
            <a:schemeClr val="accent5"/>
          </a:lnRef>
          <a:fillRef idx="1">
            <a:schemeClr val="lt1"/>
          </a:fillRef>
          <a:effectRef idx="0">
            <a:schemeClr val="accent5"/>
          </a:effectRef>
          <a:fontRef idx="minor">
            <a:schemeClr val="dk1"/>
          </a:fontRef>
        </p:style>
        <p:txBody>
          <a:bodyPr>
            <a:noAutofit/>
          </a:bodyPr>
          <a:lstStyle/>
          <a:p>
            <a:pPr>
              <a:buNone/>
            </a:pPr>
            <a:r>
              <a:rPr lang="tr-TR" sz="1050" dirty="0" smtClean="0">
                <a:latin typeface="Times New Roman" pitchFamily="18" charset="0"/>
                <a:cs typeface="Times New Roman" pitchFamily="18" charset="0"/>
              </a:rPr>
              <a:t>Dördüncü </a:t>
            </a:r>
            <a:r>
              <a:rPr lang="tr-TR" sz="1050" dirty="0">
                <a:latin typeface="Times New Roman" pitchFamily="18" charset="0"/>
                <a:cs typeface="Times New Roman" pitchFamily="18" charset="0"/>
              </a:rPr>
              <a:t>sınıfların %92’si, 1. sınıfların </a:t>
            </a:r>
            <a:r>
              <a:rPr lang="tr-TR" sz="1050" dirty="0" smtClean="0">
                <a:latin typeface="Times New Roman" pitchFamily="18" charset="0"/>
                <a:cs typeface="Times New Roman" pitchFamily="18" charset="0"/>
              </a:rPr>
              <a:t>ise</a:t>
            </a:r>
          </a:p>
          <a:p>
            <a:pPr>
              <a:buNone/>
            </a:pPr>
            <a:r>
              <a:rPr lang="tr-TR" sz="1050" dirty="0" smtClean="0">
                <a:latin typeface="Times New Roman" pitchFamily="18" charset="0"/>
                <a:cs typeface="Times New Roman" pitchFamily="18" charset="0"/>
              </a:rPr>
              <a:t>%72’si </a:t>
            </a:r>
            <a:r>
              <a:rPr lang="tr-TR" sz="1050" dirty="0">
                <a:latin typeface="Times New Roman" pitchFamily="18" charset="0"/>
                <a:cs typeface="Times New Roman" pitchFamily="18" charset="0"/>
              </a:rPr>
              <a:t>sınıf mevcudunun öğrenmede </a:t>
            </a:r>
            <a:r>
              <a:rPr lang="tr-TR" sz="1050" dirty="0" smtClean="0">
                <a:latin typeface="Times New Roman" pitchFamily="18" charset="0"/>
                <a:cs typeface="Times New Roman" pitchFamily="18" charset="0"/>
              </a:rPr>
              <a:t>etkili</a:t>
            </a:r>
          </a:p>
          <a:p>
            <a:pPr>
              <a:buNone/>
            </a:pPr>
            <a:r>
              <a:rPr lang="tr-TR" sz="1050" dirty="0" smtClean="0">
                <a:latin typeface="Times New Roman" pitchFamily="18" charset="0"/>
                <a:cs typeface="Times New Roman" pitchFamily="18" charset="0"/>
              </a:rPr>
              <a:t>olduğunu </a:t>
            </a:r>
            <a:r>
              <a:rPr lang="tr-TR" sz="1050" dirty="0">
                <a:latin typeface="Times New Roman" pitchFamily="18" charset="0"/>
                <a:cs typeface="Times New Roman" pitchFamily="18" charset="0"/>
              </a:rPr>
              <a:t>düşünüyordu. Her iki grup arasında </a:t>
            </a:r>
            <a:r>
              <a:rPr lang="tr-TR" sz="1050" dirty="0" smtClean="0">
                <a:latin typeface="Times New Roman" pitchFamily="18" charset="0"/>
                <a:cs typeface="Times New Roman" pitchFamily="18" charset="0"/>
              </a:rPr>
              <a:t>bu</a:t>
            </a:r>
          </a:p>
          <a:p>
            <a:pPr>
              <a:buNone/>
            </a:pPr>
            <a:r>
              <a:rPr lang="tr-TR" sz="1050" dirty="0" smtClean="0">
                <a:latin typeface="Times New Roman" pitchFamily="18" charset="0"/>
                <a:cs typeface="Times New Roman" pitchFamily="18" charset="0"/>
              </a:rPr>
              <a:t>görüşle </a:t>
            </a:r>
            <a:r>
              <a:rPr lang="tr-TR" sz="1050" dirty="0">
                <a:latin typeface="Times New Roman" pitchFamily="18" charset="0"/>
                <a:cs typeface="Times New Roman" pitchFamily="18" charset="0"/>
              </a:rPr>
              <a:t>ilgili istatistiksel olarak anlamlı fark </a:t>
            </a:r>
            <a:r>
              <a:rPr lang="tr-TR" sz="1050" dirty="0" smtClean="0">
                <a:latin typeface="Times New Roman" pitchFamily="18" charset="0"/>
                <a:cs typeface="Times New Roman" pitchFamily="18" charset="0"/>
              </a:rPr>
              <a:t>vardı</a:t>
            </a:r>
          </a:p>
          <a:p>
            <a:pPr>
              <a:buNone/>
            </a:pPr>
            <a:r>
              <a:rPr lang="tr-TR" sz="1050" dirty="0" smtClean="0">
                <a:latin typeface="Times New Roman" pitchFamily="18" charset="0"/>
                <a:cs typeface="Times New Roman" pitchFamily="18" charset="0"/>
              </a:rPr>
              <a:t>(p=0,021</a:t>
            </a:r>
            <a:r>
              <a:rPr lang="tr-TR" sz="1050" dirty="0">
                <a:latin typeface="Times New Roman" pitchFamily="18" charset="0"/>
                <a:cs typeface="Times New Roman" pitchFamily="18" charset="0"/>
              </a:rPr>
              <a:t>). Tablo 1’deki diğer sorularla </a:t>
            </a:r>
            <a:r>
              <a:rPr lang="tr-TR" sz="1050" dirty="0" smtClean="0">
                <a:latin typeface="Times New Roman" pitchFamily="18" charset="0"/>
                <a:cs typeface="Times New Roman" pitchFamily="18" charset="0"/>
              </a:rPr>
              <a:t>ilgili</a:t>
            </a:r>
          </a:p>
          <a:p>
            <a:pPr>
              <a:buNone/>
            </a:pPr>
            <a:r>
              <a:rPr lang="tr-TR" sz="1050" dirty="0" smtClean="0">
                <a:latin typeface="Times New Roman" pitchFamily="18" charset="0"/>
                <a:cs typeface="Times New Roman" pitchFamily="18" charset="0"/>
              </a:rPr>
              <a:t>aralarında </a:t>
            </a:r>
            <a:r>
              <a:rPr lang="tr-TR" sz="1050" dirty="0">
                <a:latin typeface="Times New Roman" pitchFamily="18" charset="0"/>
                <a:cs typeface="Times New Roman" pitchFamily="18" charset="0"/>
              </a:rPr>
              <a:t>fark yoktu (p&gt;0,05). Birinci </a:t>
            </a:r>
            <a:r>
              <a:rPr lang="tr-TR" sz="1050" dirty="0" smtClean="0">
                <a:latin typeface="Times New Roman" pitchFamily="18" charset="0"/>
                <a:cs typeface="Times New Roman" pitchFamily="18" charset="0"/>
              </a:rPr>
              <a:t>sınıfların</a:t>
            </a:r>
          </a:p>
          <a:p>
            <a:pPr>
              <a:buNone/>
            </a:pPr>
            <a:r>
              <a:rPr lang="tr-TR" sz="1050" dirty="0" smtClean="0">
                <a:latin typeface="Times New Roman" pitchFamily="18" charset="0"/>
                <a:cs typeface="Times New Roman" pitchFamily="18" charset="0"/>
              </a:rPr>
              <a:t>%80’i </a:t>
            </a:r>
            <a:r>
              <a:rPr lang="tr-TR" sz="1050" dirty="0">
                <a:latin typeface="Times New Roman" pitchFamily="18" charset="0"/>
                <a:cs typeface="Times New Roman" pitchFamily="18" charset="0"/>
              </a:rPr>
              <a:t>öğrenci merkezli, %20 ‘si eğitici </a:t>
            </a:r>
            <a:r>
              <a:rPr lang="tr-TR" sz="1050" dirty="0" smtClean="0">
                <a:latin typeface="Times New Roman" pitchFamily="18" charset="0"/>
                <a:cs typeface="Times New Roman" pitchFamily="18" charset="0"/>
              </a:rPr>
              <a:t>merkezli</a:t>
            </a:r>
          </a:p>
          <a:p>
            <a:pPr>
              <a:buNone/>
            </a:pPr>
            <a:r>
              <a:rPr lang="tr-TR" sz="1050" dirty="0" smtClean="0">
                <a:latin typeface="Times New Roman" pitchFamily="18" charset="0"/>
                <a:cs typeface="Times New Roman" pitchFamily="18" charset="0"/>
              </a:rPr>
              <a:t>eğitim </a:t>
            </a:r>
            <a:r>
              <a:rPr lang="tr-TR" sz="1050" dirty="0">
                <a:latin typeface="Times New Roman" pitchFamily="18" charset="0"/>
                <a:cs typeface="Times New Roman" pitchFamily="18" charset="0"/>
              </a:rPr>
              <a:t>isterken; 4. sınıflarda bu oran sırasıyla %</a:t>
            </a:r>
            <a:r>
              <a:rPr lang="tr-TR" sz="1050" dirty="0" smtClean="0">
                <a:latin typeface="Times New Roman" pitchFamily="18" charset="0"/>
                <a:cs typeface="Times New Roman" pitchFamily="18" charset="0"/>
              </a:rPr>
              <a:t>48</a:t>
            </a:r>
          </a:p>
          <a:p>
            <a:pPr>
              <a:buNone/>
            </a:pPr>
            <a:r>
              <a:rPr lang="tr-TR" sz="1050" dirty="0" smtClean="0">
                <a:latin typeface="Times New Roman" pitchFamily="18" charset="0"/>
                <a:cs typeface="Times New Roman" pitchFamily="18" charset="0"/>
              </a:rPr>
              <a:t>ve </a:t>
            </a:r>
            <a:r>
              <a:rPr lang="tr-TR" sz="1050" dirty="0">
                <a:latin typeface="Times New Roman" pitchFamily="18" charset="0"/>
                <a:cs typeface="Times New Roman" pitchFamily="18" charset="0"/>
              </a:rPr>
              <a:t>%52 idi. Aralarında istatistiksel olarak </a:t>
            </a:r>
            <a:r>
              <a:rPr lang="tr-TR" sz="1050" dirty="0" smtClean="0">
                <a:latin typeface="Times New Roman" pitchFamily="18" charset="0"/>
                <a:cs typeface="Times New Roman" pitchFamily="18" charset="0"/>
              </a:rPr>
              <a:t>anlamlı</a:t>
            </a:r>
          </a:p>
          <a:p>
            <a:pPr>
              <a:buNone/>
            </a:pPr>
            <a:r>
              <a:rPr lang="tr-TR" sz="1050" dirty="0" smtClean="0">
                <a:latin typeface="Times New Roman" pitchFamily="18" charset="0"/>
                <a:cs typeface="Times New Roman" pitchFamily="18" charset="0"/>
              </a:rPr>
              <a:t>fark </a:t>
            </a:r>
            <a:r>
              <a:rPr lang="tr-TR" sz="1050" dirty="0">
                <a:latin typeface="Times New Roman" pitchFamily="18" charset="0"/>
                <a:cs typeface="Times New Roman" pitchFamily="18" charset="0"/>
              </a:rPr>
              <a:t>vardı (p=0,018). </a:t>
            </a:r>
          </a:p>
          <a:p>
            <a:pPr>
              <a:buNone/>
            </a:pPr>
            <a:r>
              <a:rPr lang="tr-TR" sz="1050" dirty="0" smtClean="0">
                <a:latin typeface="Times New Roman" pitchFamily="18" charset="0"/>
                <a:cs typeface="Times New Roman" pitchFamily="18" charset="0"/>
              </a:rPr>
              <a:t>Katılımcıların </a:t>
            </a:r>
            <a:r>
              <a:rPr lang="tr-TR" sz="1050" dirty="0">
                <a:latin typeface="Times New Roman" pitchFamily="18" charset="0"/>
                <a:cs typeface="Times New Roman" pitchFamily="18" charset="0"/>
              </a:rPr>
              <a:t>%46’sı devam </a:t>
            </a:r>
            <a:r>
              <a:rPr lang="tr-TR" sz="1050" dirty="0" smtClean="0">
                <a:latin typeface="Times New Roman" pitchFamily="18" charset="0"/>
                <a:cs typeface="Times New Roman" pitchFamily="18" charset="0"/>
              </a:rPr>
              <a:t>zorunluluğunun</a:t>
            </a:r>
          </a:p>
          <a:p>
            <a:pPr>
              <a:buNone/>
            </a:pPr>
            <a:r>
              <a:rPr lang="tr-TR" sz="1050" dirty="0" smtClean="0">
                <a:latin typeface="Times New Roman" pitchFamily="18" charset="0"/>
                <a:cs typeface="Times New Roman" pitchFamily="18" charset="0"/>
              </a:rPr>
              <a:t>Sadece pratik </a:t>
            </a:r>
            <a:r>
              <a:rPr lang="tr-TR" sz="1050" dirty="0">
                <a:latin typeface="Times New Roman" pitchFamily="18" charset="0"/>
                <a:cs typeface="Times New Roman" pitchFamily="18" charset="0"/>
              </a:rPr>
              <a:t>derslerde olmasını istiyordu. Her </a:t>
            </a:r>
            <a:r>
              <a:rPr lang="tr-TR" sz="1050" dirty="0" smtClean="0">
                <a:latin typeface="Times New Roman" pitchFamily="18" charset="0"/>
                <a:cs typeface="Times New Roman" pitchFamily="18" charset="0"/>
              </a:rPr>
              <a:t>iki</a:t>
            </a:r>
          </a:p>
          <a:p>
            <a:pPr>
              <a:buNone/>
            </a:pPr>
            <a:r>
              <a:rPr lang="tr-TR" sz="1050" dirty="0">
                <a:latin typeface="Times New Roman" pitchFamily="18" charset="0"/>
                <a:cs typeface="Times New Roman" pitchFamily="18" charset="0"/>
              </a:rPr>
              <a:t>g</a:t>
            </a:r>
            <a:r>
              <a:rPr lang="tr-TR" sz="1050" dirty="0" smtClean="0">
                <a:latin typeface="Times New Roman" pitchFamily="18" charset="0"/>
                <a:cs typeface="Times New Roman" pitchFamily="18" charset="0"/>
              </a:rPr>
              <a:t>rup arasında </a:t>
            </a:r>
            <a:r>
              <a:rPr lang="tr-TR" sz="1050" dirty="0">
                <a:latin typeface="Times New Roman" pitchFamily="18" charset="0"/>
                <a:cs typeface="Times New Roman" pitchFamily="18" charset="0"/>
              </a:rPr>
              <a:t>görüş farkı yoktu (p&gt;0,05). </a:t>
            </a:r>
          </a:p>
          <a:p>
            <a:pPr>
              <a:lnSpc>
                <a:spcPct val="110000"/>
              </a:lnSpc>
              <a:buNone/>
            </a:pPr>
            <a:endParaRPr lang="tr-TR" sz="1050" b="1" dirty="0">
              <a:solidFill>
                <a:srgbClr val="0070C0"/>
              </a:solidFill>
              <a:latin typeface="Times New Roman" pitchFamily="18" charset="0"/>
              <a:cs typeface="Times New Roman" pitchFamily="18" charset="0"/>
            </a:endParaRPr>
          </a:p>
          <a:p>
            <a:pPr>
              <a:lnSpc>
                <a:spcPct val="110000"/>
              </a:lnSpc>
              <a:buNone/>
            </a:pPr>
            <a:r>
              <a:rPr lang="tr-TR" sz="1050" b="1" dirty="0" smtClean="0">
                <a:solidFill>
                  <a:srgbClr val="0070C0"/>
                </a:solidFill>
                <a:latin typeface="Times New Roman" pitchFamily="18" charset="0"/>
                <a:cs typeface="Times New Roman" pitchFamily="18" charset="0"/>
              </a:rPr>
              <a:t>Sonuç</a:t>
            </a:r>
            <a:r>
              <a:rPr lang="tr-TR" sz="1050" b="1" dirty="0">
                <a:solidFill>
                  <a:srgbClr val="0070C0"/>
                </a:solidFill>
                <a:latin typeface="Times New Roman" pitchFamily="18" charset="0"/>
                <a:cs typeface="Times New Roman" pitchFamily="18" charset="0"/>
              </a:rPr>
              <a:t>:</a:t>
            </a:r>
            <a:r>
              <a:rPr lang="tr-TR" sz="1050" dirty="0">
                <a:solidFill>
                  <a:srgbClr val="0070C0"/>
                </a:solidFill>
                <a:latin typeface="Times New Roman" pitchFamily="18" charset="0"/>
                <a:cs typeface="Times New Roman" pitchFamily="18" charset="0"/>
              </a:rPr>
              <a:t>  </a:t>
            </a:r>
            <a:r>
              <a:rPr lang="tr-TR" sz="1050" dirty="0">
                <a:latin typeface="Times New Roman" pitchFamily="18" charset="0"/>
                <a:cs typeface="Times New Roman" pitchFamily="18" charset="0"/>
              </a:rPr>
              <a:t>Bu çalışmada 1.sınıfların daha </a:t>
            </a:r>
            <a:r>
              <a:rPr lang="tr-TR" sz="1050" dirty="0" smtClean="0">
                <a:latin typeface="Times New Roman" pitchFamily="18" charset="0"/>
                <a:cs typeface="Times New Roman" pitchFamily="18" charset="0"/>
              </a:rPr>
              <a:t>çok</a:t>
            </a:r>
          </a:p>
          <a:p>
            <a:pPr>
              <a:lnSpc>
                <a:spcPct val="110000"/>
              </a:lnSpc>
              <a:buNone/>
            </a:pPr>
            <a:r>
              <a:rPr lang="tr-TR" sz="1050" dirty="0">
                <a:latin typeface="Times New Roman" pitchFamily="18" charset="0"/>
                <a:cs typeface="Times New Roman" pitchFamily="18" charset="0"/>
              </a:rPr>
              <a:t>ö</a:t>
            </a:r>
            <a:r>
              <a:rPr lang="tr-TR" sz="1050" dirty="0" smtClean="0">
                <a:latin typeface="Times New Roman" pitchFamily="18" charset="0"/>
                <a:cs typeface="Times New Roman" pitchFamily="18" charset="0"/>
              </a:rPr>
              <a:t>ğrenci,4</a:t>
            </a:r>
            <a:r>
              <a:rPr lang="tr-TR" sz="1050" dirty="0">
                <a:latin typeface="Times New Roman" pitchFamily="18" charset="0"/>
                <a:cs typeface="Times New Roman" pitchFamily="18" charset="0"/>
              </a:rPr>
              <a:t>. sınıfların ise eğitici merkezli </a:t>
            </a:r>
            <a:r>
              <a:rPr lang="tr-TR" sz="1050" dirty="0" smtClean="0">
                <a:latin typeface="Times New Roman" pitchFamily="18" charset="0"/>
                <a:cs typeface="Times New Roman" pitchFamily="18" charset="0"/>
              </a:rPr>
              <a:t>eğitimi</a:t>
            </a:r>
          </a:p>
          <a:p>
            <a:pPr>
              <a:lnSpc>
                <a:spcPct val="110000"/>
              </a:lnSpc>
              <a:buNone/>
            </a:pPr>
            <a:r>
              <a:rPr lang="tr-TR" sz="1050" dirty="0">
                <a:latin typeface="Times New Roman" pitchFamily="18" charset="0"/>
                <a:cs typeface="Times New Roman" pitchFamily="18" charset="0"/>
              </a:rPr>
              <a:t>s</a:t>
            </a:r>
            <a:r>
              <a:rPr lang="tr-TR" sz="1050" dirty="0" smtClean="0">
                <a:latin typeface="Times New Roman" pitchFamily="18" charset="0"/>
                <a:cs typeface="Times New Roman" pitchFamily="18" charset="0"/>
              </a:rPr>
              <a:t>avunduğu görüldü</a:t>
            </a:r>
            <a:r>
              <a:rPr lang="tr-TR" sz="1050" dirty="0">
                <a:latin typeface="Times New Roman" pitchFamily="18" charset="0"/>
                <a:cs typeface="Times New Roman" pitchFamily="18" charset="0"/>
              </a:rPr>
              <a:t>. Tıp eğitimi uzun ve </a:t>
            </a:r>
            <a:r>
              <a:rPr lang="tr-TR" sz="1050" dirty="0" smtClean="0">
                <a:latin typeface="Times New Roman" pitchFamily="18" charset="0"/>
                <a:cs typeface="Times New Roman" pitchFamily="18" charset="0"/>
              </a:rPr>
              <a:t>yorucu</a:t>
            </a:r>
          </a:p>
          <a:p>
            <a:pPr>
              <a:lnSpc>
                <a:spcPct val="110000"/>
              </a:lnSpc>
              <a:buNone/>
            </a:pPr>
            <a:r>
              <a:rPr lang="tr-TR" sz="1050" dirty="0" smtClean="0">
                <a:latin typeface="Times New Roman" pitchFamily="18" charset="0"/>
                <a:cs typeface="Times New Roman" pitchFamily="18" charset="0"/>
              </a:rPr>
              <a:t>olmakla birlikte daha </a:t>
            </a:r>
            <a:r>
              <a:rPr lang="tr-TR" sz="1050" dirty="0">
                <a:latin typeface="Times New Roman" pitchFamily="18" charset="0"/>
                <a:cs typeface="Times New Roman" pitchFamily="18" charset="0"/>
              </a:rPr>
              <a:t>çok uygulama </a:t>
            </a:r>
            <a:r>
              <a:rPr lang="tr-TR" sz="1050" dirty="0" smtClean="0">
                <a:latin typeface="Times New Roman" pitchFamily="18" charset="0"/>
                <a:cs typeface="Times New Roman" pitchFamily="18" charset="0"/>
              </a:rPr>
              <a:t>ağırlıklıdır.</a:t>
            </a:r>
          </a:p>
          <a:p>
            <a:pPr>
              <a:lnSpc>
                <a:spcPct val="110000"/>
              </a:lnSpc>
              <a:buNone/>
            </a:pPr>
            <a:r>
              <a:rPr lang="tr-TR" sz="1050" dirty="0" smtClean="0">
                <a:latin typeface="Times New Roman" pitchFamily="18" charset="0"/>
                <a:cs typeface="Times New Roman" pitchFamily="18" charset="0"/>
              </a:rPr>
              <a:t>Hastanelerde staj yapmaya </a:t>
            </a:r>
            <a:r>
              <a:rPr lang="tr-TR" sz="1050" dirty="0">
                <a:latin typeface="Times New Roman" pitchFamily="18" charset="0"/>
                <a:cs typeface="Times New Roman" pitchFamily="18" charset="0"/>
              </a:rPr>
              <a:t>başlayan 4. </a:t>
            </a:r>
            <a:r>
              <a:rPr lang="tr-TR" sz="1050" dirty="0" smtClean="0">
                <a:latin typeface="Times New Roman" pitchFamily="18" charset="0"/>
                <a:cs typeface="Times New Roman" pitchFamily="18" charset="0"/>
              </a:rPr>
              <a:t>sınıf</a:t>
            </a:r>
          </a:p>
          <a:p>
            <a:pPr>
              <a:lnSpc>
                <a:spcPct val="110000"/>
              </a:lnSpc>
              <a:buNone/>
            </a:pPr>
            <a:r>
              <a:rPr lang="tr-TR" sz="1050" dirty="0" smtClean="0">
                <a:latin typeface="Times New Roman" pitchFamily="18" charset="0"/>
                <a:cs typeface="Times New Roman" pitchFamily="18" charset="0"/>
              </a:rPr>
              <a:t>öğrencileri eğiticilerin tecrübelerinden</a:t>
            </a:r>
          </a:p>
          <a:p>
            <a:pPr>
              <a:lnSpc>
                <a:spcPct val="110000"/>
              </a:lnSpc>
              <a:buNone/>
            </a:pPr>
            <a:r>
              <a:rPr lang="tr-TR" sz="1050" dirty="0" smtClean="0">
                <a:latin typeface="Times New Roman" pitchFamily="18" charset="0"/>
                <a:cs typeface="Times New Roman" pitchFamily="18" charset="0"/>
              </a:rPr>
              <a:t>faydalanmak </a:t>
            </a:r>
            <a:r>
              <a:rPr lang="tr-TR" sz="1050" dirty="0">
                <a:latin typeface="Times New Roman" pitchFamily="18" charset="0"/>
                <a:cs typeface="Times New Roman" pitchFamily="18" charset="0"/>
              </a:rPr>
              <a:t>için eğitici </a:t>
            </a:r>
            <a:r>
              <a:rPr lang="tr-TR" sz="1050" dirty="0" smtClean="0">
                <a:latin typeface="Times New Roman" pitchFamily="18" charset="0"/>
                <a:cs typeface="Times New Roman" pitchFamily="18" charset="0"/>
              </a:rPr>
              <a:t>merkezli eğitimden yana</a:t>
            </a:r>
          </a:p>
          <a:p>
            <a:pPr>
              <a:lnSpc>
                <a:spcPct val="110000"/>
              </a:lnSpc>
              <a:buNone/>
            </a:pPr>
            <a:r>
              <a:rPr lang="tr-TR" sz="1050" dirty="0" smtClean="0">
                <a:latin typeface="Times New Roman" pitchFamily="18" charset="0"/>
                <a:cs typeface="Times New Roman" pitchFamily="18" charset="0"/>
              </a:rPr>
              <a:t>görüş </a:t>
            </a:r>
            <a:r>
              <a:rPr lang="tr-TR" sz="1050" dirty="0">
                <a:latin typeface="Times New Roman" pitchFamily="18" charset="0"/>
                <a:cs typeface="Times New Roman" pitchFamily="18" charset="0"/>
              </a:rPr>
              <a:t>bildirmiş olabilir. </a:t>
            </a:r>
            <a:r>
              <a:rPr lang="tr-TR" sz="1050" dirty="0" smtClean="0">
                <a:latin typeface="Times New Roman" pitchFamily="18" charset="0"/>
                <a:cs typeface="Times New Roman" pitchFamily="18" charset="0"/>
              </a:rPr>
              <a:t>Nitekim öğrencilerin</a:t>
            </a:r>
          </a:p>
          <a:p>
            <a:pPr>
              <a:lnSpc>
                <a:spcPct val="110000"/>
              </a:lnSpc>
              <a:buNone/>
            </a:pPr>
            <a:r>
              <a:rPr lang="tr-TR" sz="1050" dirty="0" smtClean="0">
                <a:latin typeface="Times New Roman" pitchFamily="18" charset="0"/>
                <a:cs typeface="Times New Roman" pitchFamily="18" charset="0"/>
              </a:rPr>
              <a:t>büyük </a:t>
            </a:r>
            <a:r>
              <a:rPr lang="tr-TR" sz="1050" dirty="0">
                <a:latin typeface="Times New Roman" pitchFamily="18" charset="0"/>
                <a:cs typeface="Times New Roman" pitchFamily="18" charset="0"/>
              </a:rPr>
              <a:t>çoğunluğunun </a:t>
            </a:r>
            <a:r>
              <a:rPr lang="tr-TR" sz="1050" dirty="0" smtClean="0">
                <a:latin typeface="Times New Roman" pitchFamily="18" charset="0"/>
                <a:cs typeface="Times New Roman" pitchFamily="18" charset="0"/>
              </a:rPr>
              <a:t>devam zorunluluğunun</a:t>
            </a:r>
          </a:p>
          <a:p>
            <a:pPr>
              <a:lnSpc>
                <a:spcPct val="110000"/>
              </a:lnSpc>
              <a:buNone/>
            </a:pPr>
            <a:r>
              <a:rPr lang="tr-TR" sz="1050" dirty="0" smtClean="0">
                <a:latin typeface="Times New Roman" pitchFamily="18" charset="0"/>
                <a:cs typeface="Times New Roman" pitchFamily="18" charset="0"/>
              </a:rPr>
              <a:t>sadece </a:t>
            </a:r>
            <a:r>
              <a:rPr lang="tr-TR" sz="1050" dirty="0">
                <a:latin typeface="Times New Roman" pitchFamily="18" charset="0"/>
                <a:cs typeface="Times New Roman" pitchFamily="18" charset="0"/>
              </a:rPr>
              <a:t>pratik derslerde </a:t>
            </a:r>
            <a:r>
              <a:rPr lang="tr-TR" sz="1050" dirty="0" smtClean="0">
                <a:latin typeface="Times New Roman" pitchFamily="18" charset="0"/>
                <a:cs typeface="Times New Roman" pitchFamily="18" charset="0"/>
              </a:rPr>
              <a:t>olmasını istemeleri de</a:t>
            </a:r>
          </a:p>
          <a:p>
            <a:pPr>
              <a:lnSpc>
                <a:spcPct val="110000"/>
              </a:lnSpc>
              <a:buNone/>
            </a:pPr>
            <a:r>
              <a:rPr lang="tr-TR" sz="1050" dirty="0" smtClean="0">
                <a:latin typeface="Times New Roman" pitchFamily="18" charset="0"/>
                <a:cs typeface="Times New Roman" pitchFamily="18" charset="0"/>
              </a:rPr>
              <a:t>bununla </a:t>
            </a:r>
            <a:r>
              <a:rPr lang="tr-TR" sz="1050" dirty="0">
                <a:latin typeface="Times New Roman" pitchFamily="18" charset="0"/>
                <a:cs typeface="Times New Roman" pitchFamily="18" charset="0"/>
              </a:rPr>
              <a:t>ilişkilidir. Tıp </a:t>
            </a:r>
            <a:r>
              <a:rPr lang="tr-TR" sz="1050" dirty="0" smtClean="0">
                <a:latin typeface="Times New Roman" pitchFamily="18" charset="0"/>
                <a:cs typeface="Times New Roman" pitchFamily="18" charset="0"/>
              </a:rPr>
              <a:t>öğrencilerinin beklentileri</a:t>
            </a:r>
          </a:p>
          <a:p>
            <a:pPr>
              <a:lnSpc>
                <a:spcPct val="110000"/>
              </a:lnSpc>
              <a:buNone/>
            </a:pPr>
            <a:r>
              <a:rPr lang="tr-TR" sz="1050" dirty="0" smtClean="0">
                <a:latin typeface="Times New Roman" pitchFamily="18" charset="0"/>
                <a:cs typeface="Times New Roman" pitchFamily="18" charset="0"/>
              </a:rPr>
              <a:t>alınarak </a:t>
            </a:r>
            <a:r>
              <a:rPr lang="tr-TR" sz="1050" dirty="0">
                <a:latin typeface="Times New Roman" pitchFamily="18" charset="0"/>
                <a:cs typeface="Times New Roman" pitchFamily="18" charset="0"/>
              </a:rPr>
              <a:t>eğitimin niteliği artırılabilir </a:t>
            </a:r>
            <a:r>
              <a:rPr lang="tr-TR" sz="1050" dirty="0" smtClean="0">
                <a:latin typeface="Times New Roman" pitchFamily="18" charset="0"/>
                <a:cs typeface="Times New Roman" pitchFamily="18" charset="0"/>
              </a:rPr>
              <a:t>ve</a:t>
            </a:r>
          </a:p>
          <a:p>
            <a:pPr>
              <a:lnSpc>
                <a:spcPct val="110000"/>
              </a:lnSpc>
              <a:buNone/>
            </a:pPr>
            <a:r>
              <a:rPr lang="tr-TR" sz="1050" dirty="0" smtClean="0">
                <a:latin typeface="Times New Roman" pitchFamily="18" charset="0"/>
                <a:cs typeface="Times New Roman" pitchFamily="18" charset="0"/>
              </a:rPr>
              <a:t>yetişecek </a:t>
            </a:r>
            <a:r>
              <a:rPr lang="tr-TR" sz="1050" dirty="0">
                <a:latin typeface="Times New Roman" pitchFamily="18" charset="0"/>
                <a:cs typeface="Times New Roman" pitchFamily="18" charset="0"/>
              </a:rPr>
              <a:t>iyi hekimlerle </a:t>
            </a:r>
            <a:r>
              <a:rPr lang="tr-TR" sz="1050" dirty="0" smtClean="0">
                <a:latin typeface="Times New Roman" pitchFamily="18" charset="0"/>
                <a:cs typeface="Times New Roman" pitchFamily="18" charset="0"/>
              </a:rPr>
              <a:t>toplum sağlığı da</a:t>
            </a:r>
          </a:p>
          <a:p>
            <a:pPr>
              <a:lnSpc>
                <a:spcPct val="110000"/>
              </a:lnSpc>
              <a:buNone/>
            </a:pPr>
            <a:r>
              <a:rPr lang="tr-TR" sz="1050" dirty="0" smtClean="0">
                <a:latin typeface="Times New Roman" pitchFamily="18" charset="0"/>
                <a:cs typeface="Times New Roman" pitchFamily="18" charset="0"/>
              </a:rPr>
              <a:t>iyileştirilebilir.</a:t>
            </a:r>
            <a:endParaRPr lang="tr-TR" sz="1050" dirty="0">
              <a:latin typeface="Times New Roman" pitchFamily="18" charset="0"/>
              <a:cs typeface="Times New Roman" pitchFamily="18" charset="0"/>
            </a:endParaRPr>
          </a:p>
          <a:p>
            <a:pPr>
              <a:buNone/>
            </a:pPr>
            <a:endParaRPr lang="tr-TR" sz="1050" dirty="0">
              <a:latin typeface="Times New Roman" pitchFamily="18" charset="0"/>
              <a:cs typeface="Times New Roman" pitchFamily="18" charset="0"/>
            </a:endParaRPr>
          </a:p>
        </p:txBody>
      </p:sp>
      <p:graphicFrame>
        <p:nvGraphicFramePr>
          <p:cNvPr id="7" name="6 Tablo"/>
          <p:cNvGraphicFramePr>
            <a:graphicFrameLocks noGrp="1"/>
          </p:cNvGraphicFramePr>
          <p:nvPr>
            <p:extLst>
              <p:ext uri="{D42A27DB-BD31-4B8C-83A1-F6EECF244321}">
                <p14:modId xmlns:p14="http://schemas.microsoft.com/office/powerpoint/2010/main" val="1831693856"/>
              </p:ext>
            </p:extLst>
          </p:nvPr>
        </p:nvGraphicFramePr>
        <p:xfrm>
          <a:off x="332656" y="4572000"/>
          <a:ext cx="3354241" cy="3790494"/>
        </p:xfrm>
        <a:graphic>
          <a:graphicData uri="http://schemas.openxmlformats.org/drawingml/2006/table">
            <a:tbl>
              <a:tblPr firstRow="1" bandRow="1">
                <a:tableStyleId>{5940675A-B579-460E-94D1-54222C63F5DA}</a:tableStyleId>
              </a:tblPr>
              <a:tblGrid>
                <a:gridCol w="1698057"/>
                <a:gridCol w="360040"/>
                <a:gridCol w="432048"/>
                <a:gridCol w="432048"/>
                <a:gridCol w="432048"/>
              </a:tblGrid>
              <a:tr h="331922">
                <a:tc>
                  <a:txBody>
                    <a:bodyPr/>
                    <a:lstStyle/>
                    <a:p>
                      <a:endParaRPr lang="tr-TR" dirty="0"/>
                    </a:p>
                  </a:txBody>
                  <a:tcPr/>
                </a:tc>
                <a:tc>
                  <a:txBody>
                    <a:bodyPr/>
                    <a:lstStyle/>
                    <a:p>
                      <a:r>
                        <a:rPr lang="tr-TR" sz="900" b="1" kern="1200" dirty="0" smtClean="0"/>
                        <a:t>Hiç</a:t>
                      </a:r>
                    </a:p>
                    <a:p>
                      <a:r>
                        <a:rPr lang="tr-TR" sz="900" b="1" kern="1200" dirty="0" smtClean="0"/>
                        <a:t>(%)</a:t>
                      </a:r>
                      <a:endParaRPr lang="tr-TR" sz="900" b="1" dirty="0"/>
                    </a:p>
                  </a:txBody>
                  <a:tcPr/>
                </a:tc>
                <a:tc>
                  <a:txBody>
                    <a:bodyPr/>
                    <a:lstStyle/>
                    <a:p>
                      <a:r>
                        <a:rPr lang="tr-TR" sz="900" b="1" kern="1200" dirty="0" smtClean="0"/>
                        <a:t>Biraz</a:t>
                      </a:r>
                    </a:p>
                    <a:p>
                      <a:r>
                        <a:rPr lang="tr-TR" sz="900" b="1" kern="1200" dirty="0" smtClean="0"/>
                        <a:t>(%)</a:t>
                      </a:r>
                      <a:endParaRPr lang="tr-TR" sz="900" b="1" dirty="0"/>
                    </a:p>
                  </a:txBody>
                  <a:tcPr/>
                </a:tc>
                <a:tc>
                  <a:txBody>
                    <a:bodyPr/>
                    <a:lstStyle/>
                    <a:p>
                      <a:r>
                        <a:rPr lang="tr-TR" sz="900" b="1" kern="1200" dirty="0" smtClean="0"/>
                        <a:t>Orta</a:t>
                      </a:r>
                    </a:p>
                    <a:p>
                      <a:r>
                        <a:rPr lang="tr-TR" sz="900" b="1" kern="1200" dirty="0" smtClean="0"/>
                        <a:t>(%)</a:t>
                      </a:r>
                      <a:endParaRPr lang="tr-TR" sz="900" b="1" dirty="0"/>
                    </a:p>
                  </a:txBody>
                  <a:tcPr/>
                </a:tc>
                <a:tc>
                  <a:txBody>
                    <a:bodyPr/>
                    <a:lstStyle/>
                    <a:p>
                      <a:r>
                        <a:rPr lang="tr-TR" sz="900" b="1" kern="1200" dirty="0" smtClean="0"/>
                        <a:t>Çok</a:t>
                      </a:r>
                    </a:p>
                    <a:p>
                      <a:r>
                        <a:rPr lang="tr-TR" sz="900" b="1" kern="1200" dirty="0" smtClean="0"/>
                        <a:t>(%)</a:t>
                      </a:r>
                      <a:endParaRPr lang="tr-TR" sz="900" b="1" dirty="0"/>
                    </a:p>
                  </a:txBody>
                  <a:tcPr/>
                </a:tc>
              </a:tr>
              <a:tr h="5532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800" kern="1200" dirty="0" smtClean="0"/>
                        <a:t>Sınıf mevcudunun öğrenmede etkisi var mıdır?</a:t>
                      </a:r>
                      <a:endParaRPr lang="tr-TR" dirty="0"/>
                    </a:p>
                  </a:txBody>
                  <a:tcPr/>
                </a:tc>
                <a:tc>
                  <a:txBody>
                    <a:bodyPr/>
                    <a:lstStyle/>
                    <a:p>
                      <a:r>
                        <a:rPr lang="tr-TR" sz="800" dirty="0" smtClean="0"/>
                        <a:t>4</a:t>
                      </a:r>
                      <a:endParaRPr lang="tr-TR" sz="800" dirty="0"/>
                    </a:p>
                  </a:txBody>
                  <a:tcPr/>
                </a:tc>
                <a:tc>
                  <a:txBody>
                    <a:bodyPr/>
                    <a:lstStyle/>
                    <a:p>
                      <a:r>
                        <a:rPr lang="tr-TR" sz="800" dirty="0" smtClean="0"/>
                        <a:t>14</a:t>
                      </a:r>
                      <a:endParaRPr lang="tr-TR" sz="800" dirty="0"/>
                    </a:p>
                  </a:txBody>
                  <a:tcPr/>
                </a:tc>
                <a:tc>
                  <a:txBody>
                    <a:bodyPr/>
                    <a:lstStyle/>
                    <a:p>
                      <a:r>
                        <a:rPr lang="tr-TR" sz="800" dirty="0" smtClean="0"/>
                        <a:t>38</a:t>
                      </a:r>
                      <a:endParaRPr lang="tr-TR" sz="800" dirty="0"/>
                    </a:p>
                  </a:txBody>
                  <a:tcPr/>
                </a:tc>
                <a:tc>
                  <a:txBody>
                    <a:bodyPr/>
                    <a:lstStyle/>
                    <a:p>
                      <a:r>
                        <a:rPr lang="tr-TR" sz="800" dirty="0" smtClean="0"/>
                        <a:t>44</a:t>
                      </a:r>
                      <a:endParaRPr lang="tr-TR" sz="800" dirty="0"/>
                    </a:p>
                  </a:txBody>
                  <a:tcPr/>
                </a:tc>
              </a:tr>
              <a:tr h="5532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800" kern="1200" dirty="0" smtClean="0"/>
                        <a:t>Pratik dersler öğrenmede ne kadar etkilidir?</a:t>
                      </a:r>
                      <a:endParaRPr lang="tr-TR" dirty="0"/>
                    </a:p>
                  </a:txBody>
                  <a:tcPr/>
                </a:tc>
                <a:tc>
                  <a:txBody>
                    <a:bodyPr/>
                    <a:lstStyle/>
                    <a:p>
                      <a:r>
                        <a:rPr lang="tr-TR" sz="800" dirty="0" smtClean="0"/>
                        <a:t>2</a:t>
                      </a:r>
                      <a:endParaRPr lang="tr-TR" sz="800" dirty="0"/>
                    </a:p>
                  </a:txBody>
                  <a:tcPr/>
                </a:tc>
                <a:tc>
                  <a:txBody>
                    <a:bodyPr/>
                    <a:lstStyle/>
                    <a:p>
                      <a:r>
                        <a:rPr lang="tr-TR" sz="800" dirty="0" smtClean="0"/>
                        <a:t>4</a:t>
                      </a:r>
                      <a:endParaRPr lang="tr-TR" sz="800" dirty="0"/>
                    </a:p>
                  </a:txBody>
                  <a:tcPr/>
                </a:tc>
                <a:tc>
                  <a:txBody>
                    <a:bodyPr/>
                    <a:lstStyle/>
                    <a:p>
                      <a:r>
                        <a:rPr lang="tr-TR" sz="800" dirty="0" smtClean="0"/>
                        <a:t>16</a:t>
                      </a:r>
                      <a:endParaRPr lang="tr-TR" sz="800" dirty="0"/>
                    </a:p>
                  </a:txBody>
                  <a:tcPr/>
                </a:tc>
                <a:tc>
                  <a:txBody>
                    <a:bodyPr/>
                    <a:lstStyle/>
                    <a:p>
                      <a:r>
                        <a:rPr lang="tr-TR" sz="800" dirty="0" smtClean="0"/>
                        <a:t>78</a:t>
                      </a:r>
                      <a:endParaRPr lang="tr-TR" sz="800" dirty="0"/>
                    </a:p>
                  </a:txBody>
                  <a:tcPr/>
                </a:tc>
              </a:tr>
              <a:tr h="663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800" kern="1200" dirty="0" smtClean="0"/>
                        <a:t>Fakültemizde eğitimde kullanılan materyaller beklentilerinizi ne kadar karşılıyor?</a:t>
                      </a:r>
                      <a:endParaRPr lang="tr-TR" dirty="0"/>
                    </a:p>
                  </a:txBody>
                  <a:tcPr/>
                </a:tc>
                <a:tc>
                  <a:txBody>
                    <a:bodyPr/>
                    <a:lstStyle/>
                    <a:p>
                      <a:r>
                        <a:rPr lang="tr-TR" sz="800" dirty="0" smtClean="0"/>
                        <a:t>6</a:t>
                      </a:r>
                      <a:endParaRPr lang="tr-TR" sz="800" dirty="0"/>
                    </a:p>
                  </a:txBody>
                  <a:tcPr/>
                </a:tc>
                <a:tc>
                  <a:txBody>
                    <a:bodyPr/>
                    <a:lstStyle/>
                    <a:p>
                      <a:r>
                        <a:rPr lang="tr-TR" sz="800" dirty="0" smtClean="0"/>
                        <a:t>38</a:t>
                      </a:r>
                      <a:endParaRPr lang="tr-TR" sz="800" dirty="0"/>
                    </a:p>
                  </a:txBody>
                  <a:tcPr/>
                </a:tc>
                <a:tc>
                  <a:txBody>
                    <a:bodyPr/>
                    <a:lstStyle/>
                    <a:p>
                      <a:r>
                        <a:rPr lang="tr-TR" sz="800" dirty="0" smtClean="0"/>
                        <a:t>52</a:t>
                      </a:r>
                      <a:endParaRPr lang="tr-TR" sz="800" dirty="0"/>
                    </a:p>
                  </a:txBody>
                  <a:tcPr/>
                </a:tc>
                <a:tc>
                  <a:txBody>
                    <a:bodyPr/>
                    <a:lstStyle/>
                    <a:p>
                      <a:r>
                        <a:rPr lang="tr-TR" sz="800" dirty="0" smtClean="0"/>
                        <a:t>4</a:t>
                      </a:r>
                      <a:endParaRPr lang="tr-TR" sz="800" dirty="0"/>
                    </a:p>
                  </a:txBody>
                  <a:tcPr/>
                </a:tc>
              </a:tr>
              <a:tr h="5970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800" kern="1200" dirty="0" smtClean="0"/>
                        <a:t>Fakültemizdeki tıp eğitimi beklentilerinizi ne ölçüde karşılıyor?</a:t>
                      </a:r>
                      <a:endParaRPr lang="tr-TR" dirty="0"/>
                    </a:p>
                  </a:txBody>
                  <a:tcPr/>
                </a:tc>
                <a:tc>
                  <a:txBody>
                    <a:bodyPr/>
                    <a:lstStyle/>
                    <a:p>
                      <a:r>
                        <a:rPr lang="tr-TR" sz="800" dirty="0" smtClean="0"/>
                        <a:t>28</a:t>
                      </a:r>
                      <a:endParaRPr lang="tr-TR" sz="800" dirty="0"/>
                    </a:p>
                  </a:txBody>
                  <a:tcPr/>
                </a:tc>
                <a:tc>
                  <a:txBody>
                    <a:bodyPr/>
                    <a:lstStyle/>
                    <a:p>
                      <a:r>
                        <a:rPr lang="tr-TR" sz="800" dirty="0" smtClean="0"/>
                        <a:t>46</a:t>
                      </a:r>
                      <a:endParaRPr lang="tr-TR" sz="800" dirty="0"/>
                    </a:p>
                  </a:txBody>
                  <a:tcPr/>
                </a:tc>
                <a:tc>
                  <a:txBody>
                    <a:bodyPr/>
                    <a:lstStyle/>
                    <a:p>
                      <a:r>
                        <a:rPr lang="tr-TR" sz="800" dirty="0" smtClean="0"/>
                        <a:t>18</a:t>
                      </a:r>
                      <a:endParaRPr lang="tr-TR" sz="800" dirty="0"/>
                    </a:p>
                  </a:txBody>
                  <a:tcPr/>
                </a:tc>
                <a:tc>
                  <a:txBody>
                    <a:bodyPr/>
                    <a:lstStyle/>
                    <a:p>
                      <a:r>
                        <a:rPr lang="tr-TR" sz="800" dirty="0" smtClean="0"/>
                        <a:t>8</a:t>
                      </a:r>
                      <a:endParaRPr lang="tr-TR" sz="800" dirty="0"/>
                    </a:p>
                  </a:txBody>
                  <a:tcPr/>
                </a:tc>
              </a:tr>
              <a:tr h="663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800" kern="1200" dirty="0" smtClean="0"/>
                        <a:t>Fakültede boş zamanlarınızda ders çalışmak için ne kadar uygun ortam var?</a:t>
                      </a:r>
                      <a:endParaRPr lang="tr-TR" dirty="0"/>
                    </a:p>
                  </a:txBody>
                  <a:tcPr/>
                </a:tc>
                <a:tc>
                  <a:txBody>
                    <a:bodyPr/>
                    <a:lstStyle/>
                    <a:p>
                      <a:r>
                        <a:rPr lang="tr-TR" sz="800" dirty="0" smtClean="0"/>
                        <a:t>24</a:t>
                      </a:r>
                      <a:endParaRPr lang="tr-TR" sz="800" dirty="0"/>
                    </a:p>
                  </a:txBody>
                  <a:tcPr/>
                </a:tc>
                <a:tc>
                  <a:txBody>
                    <a:bodyPr/>
                    <a:lstStyle/>
                    <a:p>
                      <a:r>
                        <a:rPr lang="tr-TR" sz="800" dirty="0" smtClean="0"/>
                        <a:t>30</a:t>
                      </a:r>
                      <a:endParaRPr lang="tr-TR" sz="800" dirty="0"/>
                    </a:p>
                  </a:txBody>
                  <a:tcPr/>
                </a:tc>
                <a:tc>
                  <a:txBody>
                    <a:bodyPr/>
                    <a:lstStyle/>
                    <a:p>
                      <a:r>
                        <a:rPr lang="tr-TR" sz="800" dirty="0" smtClean="0"/>
                        <a:t>44</a:t>
                      </a:r>
                      <a:endParaRPr lang="tr-TR" sz="800" dirty="0"/>
                    </a:p>
                  </a:txBody>
                  <a:tcPr/>
                </a:tc>
                <a:tc>
                  <a:txBody>
                    <a:bodyPr/>
                    <a:lstStyle/>
                    <a:p>
                      <a:r>
                        <a:rPr lang="tr-TR" sz="800" dirty="0" smtClean="0"/>
                        <a:t>2</a:t>
                      </a:r>
                      <a:endParaRPr lang="tr-TR" sz="800" dirty="0"/>
                    </a:p>
                  </a:txBody>
                  <a:tcPr/>
                </a:tc>
              </a:tr>
              <a:tr h="3935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800" kern="1200" dirty="0" smtClean="0"/>
                        <a:t>Hocaların akademik </a:t>
                      </a:r>
                      <a:r>
                        <a:rPr lang="tr-TR" sz="800" kern="1200" dirty="0" err="1" smtClean="0"/>
                        <a:t>ünvanları</a:t>
                      </a:r>
                      <a:r>
                        <a:rPr lang="tr-TR" sz="800" kern="1200" dirty="0" smtClean="0"/>
                        <a:t> öğrenmede ne kadar etkilidir?</a:t>
                      </a:r>
                      <a:endParaRPr lang="tr-TR" dirty="0"/>
                    </a:p>
                  </a:txBody>
                  <a:tcPr/>
                </a:tc>
                <a:tc>
                  <a:txBody>
                    <a:bodyPr/>
                    <a:lstStyle/>
                    <a:p>
                      <a:r>
                        <a:rPr lang="tr-TR" sz="800" dirty="0" smtClean="0"/>
                        <a:t>10</a:t>
                      </a:r>
                      <a:endParaRPr lang="tr-TR" sz="800" dirty="0"/>
                    </a:p>
                  </a:txBody>
                  <a:tcPr/>
                </a:tc>
                <a:tc>
                  <a:txBody>
                    <a:bodyPr/>
                    <a:lstStyle/>
                    <a:p>
                      <a:r>
                        <a:rPr lang="tr-TR" sz="800" dirty="0" smtClean="0"/>
                        <a:t>16</a:t>
                      </a:r>
                      <a:endParaRPr lang="tr-TR" sz="800" dirty="0"/>
                    </a:p>
                  </a:txBody>
                  <a:tcPr/>
                </a:tc>
                <a:tc>
                  <a:txBody>
                    <a:bodyPr/>
                    <a:lstStyle/>
                    <a:p>
                      <a:r>
                        <a:rPr lang="tr-TR" sz="800" dirty="0" smtClean="0"/>
                        <a:t>58</a:t>
                      </a:r>
                      <a:endParaRPr lang="tr-TR" sz="800" dirty="0"/>
                    </a:p>
                  </a:txBody>
                  <a:tcPr/>
                </a:tc>
                <a:tc>
                  <a:txBody>
                    <a:bodyPr/>
                    <a:lstStyle/>
                    <a:p>
                      <a:r>
                        <a:rPr lang="tr-TR" sz="800" dirty="0" smtClean="0"/>
                        <a:t>16</a:t>
                      </a:r>
                      <a:endParaRPr lang="tr-TR" sz="800" dirty="0"/>
                    </a:p>
                  </a:txBody>
                  <a:tcPr/>
                </a:tc>
              </a:tr>
            </a:tbl>
          </a:graphicData>
        </a:graphic>
      </p:graphicFrame>
      <p:pic>
        <p:nvPicPr>
          <p:cNvPr id="11" name="10 Resim" descr="OBAKLogo.jpg"/>
          <p:cNvPicPr>
            <a:picLocks noChangeAspect="1"/>
          </p:cNvPicPr>
          <p:nvPr/>
        </p:nvPicPr>
        <p:blipFill>
          <a:blip r:embed="rId2" cstate="print">
            <a:lum bright="2000" contrast="-1000"/>
          </a:blip>
          <a:stretch>
            <a:fillRect/>
          </a:stretch>
        </p:blipFill>
        <p:spPr>
          <a:xfrm>
            <a:off x="4286880" y="7020272"/>
            <a:ext cx="1800199" cy="1584176"/>
          </a:xfrm>
          <a:prstGeom prst="rect">
            <a:avLst/>
          </a:prstGeom>
        </p:spPr>
      </p:pic>
      <p:pic>
        <p:nvPicPr>
          <p:cNvPr id="14" name="Picture 2" descr="K:\ATAUNİ.png"/>
          <p:cNvPicPr>
            <a:picLocks noChangeAspect="1" noChangeArrowheads="1"/>
          </p:cNvPicPr>
          <p:nvPr/>
        </p:nvPicPr>
        <p:blipFill>
          <a:blip r:embed="rId3" cstate="print"/>
          <a:srcRect/>
          <a:stretch>
            <a:fillRect/>
          </a:stretch>
        </p:blipFill>
        <p:spPr bwMode="auto">
          <a:xfrm>
            <a:off x="6303899" y="0"/>
            <a:ext cx="576064" cy="564063"/>
          </a:xfrm>
          <a:prstGeom prst="rect">
            <a:avLst/>
          </a:prstGeom>
          <a:noFill/>
        </p:spPr>
      </p:pic>
      <p:pic>
        <p:nvPicPr>
          <p:cNvPr id="15" name="Picture 2" descr="K:\ATAUNİ.png"/>
          <p:cNvPicPr>
            <a:picLocks noChangeAspect="1" noChangeArrowheads="1"/>
          </p:cNvPicPr>
          <p:nvPr/>
        </p:nvPicPr>
        <p:blipFill>
          <a:blip r:embed="rId3" cstate="print"/>
          <a:srcRect/>
          <a:stretch>
            <a:fillRect/>
          </a:stretch>
        </p:blipFill>
        <p:spPr bwMode="auto">
          <a:xfrm>
            <a:off x="-27384" y="2210"/>
            <a:ext cx="576064" cy="564063"/>
          </a:xfrm>
          <a:prstGeom prst="rect">
            <a:avLst/>
          </a:prstGeom>
          <a:noFill/>
        </p:spPr>
      </p:pic>
      <p:sp>
        <p:nvSpPr>
          <p:cNvPr id="8" name="Metin kutusu 7"/>
          <p:cNvSpPr txBox="1"/>
          <p:nvPr/>
        </p:nvSpPr>
        <p:spPr>
          <a:xfrm>
            <a:off x="630353" y="8619953"/>
            <a:ext cx="6259275" cy="307777"/>
          </a:xfrm>
          <a:prstGeom prst="rect">
            <a:avLst/>
          </a:prstGeom>
          <a:noFill/>
        </p:spPr>
        <p:txBody>
          <a:bodyPr wrap="square" rtlCol="0">
            <a:spAutoFit/>
          </a:bodyPr>
          <a:lstStyle/>
          <a:p>
            <a:r>
              <a:rPr lang="tr-TR" sz="1400" dirty="0" smtClean="0">
                <a:solidFill>
                  <a:schemeClr val="tx2"/>
                </a:solidFill>
              </a:rPr>
              <a:t>        Öğrenci Bilimsel Araştırma Kongresi, 20 Mart 2013, Erzurum </a:t>
            </a:r>
            <a:endParaRPr lang="tr-TR" sz="1400" dirty="0">
              <a:solidFill>
                <a:schemeClr val="tx2"/>
              </a:solidFill>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TotalTime>
  <Words>505</Words>
  <Application>Microsoft Macintosh PowerPoint</Application>
  <PresentationFormat>On-screen Show (4:3)</PresentationFormat>
  <Paragraphs>89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Ofis Teması</vt:lpstr>
      <vt:lpstr> ATATÜRK ÜNİVERSİTESİ TIP FAKÜLTESİ 1. VE 4. SINIF ÖĞRENCİLERİNİN TIP EĞİTİMİNDEN BEKLENTİLERİ         </vt:lpstr>
    </vt:vector>
  </TitlesOfParts>
  <Company>Atatürk Üniversitesi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q8</dc:creator>
  <cp:lastModifiedBy>zekeriya akturk</cp:lastModifiedBy>
  <cp:revision>14</cp:revision>
  <dcterms:created xsi:type="dcterms:W3CDTF">2013-02-27T09:03:37Z</dcterms:created>
  <dcterms:modified xsi:type="dcterms:W3CDTF">2013-03-12T17:57:26Z</dcterms:modified>
</cp:coreProperties>
</file>