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37" autoAdjust="0"/>
  </p:normalViewPr>
  <p:slideViewPr>
    <p:cSldViewPr>
      <p:cViewPr varScale="1">
        <p:scale>
          <a:sx n="68" d="100"/>
          <a:sy n="68" d="100"/>
        </p:scale>
        <p:origin x="-1397" y="-9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7B4BE-1083-475A-BC14-92CB437E4D4C}" type="datetimeFigureOut">
              <a:rPr lang="tr-TR" smtClean="0"/>
              <a:pPr/>
              <a:t>11.03.2013</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D3BB0-D60D-40BE-8CDE-45E33EBC624A}" type="slidenum">
              <a:rPr lang="tr-TR" smtClean="0"/>
              <a:pPr/>
              <a:t>‹#›</a:t>
            </a:fld>
            <a:endParaRPr lang="tr-TR"/>
          </a:p>
        </p:txBody>
      </p:sp>
    </p:spTree>
    <p:extLst>
      <p:ext uri="{BB962C8B-B14F-4D97-AF65-F5344CB8AC3E}">
        <p14:creationId xmlns:p14="http://schemas.microsoft.com/office/powerpoint/2010/main" val="52375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11.03.2013</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a:stretch>
        </a:blipFill>
        <a:effectLst/>
      </p:bgPr>
    </p:bg>
    <p:spTree>
      <p:nvGrpSpPr>
        <p:cNvPr id="1" name=""/>
        <p:cNvGrpSpPr/>
        <p:nvPr/>
      </p:nvGrpSpPr>
      <p:grpSpPr>
        <a:xfrm>
          <a:off x="0" y="0"/>
          <a:ext cx="0" cy="0"/>
          <a:chOff x="0" y="0"/>
          <a:chExt cx="0" cy="0"/>
        </a:xfrm>
      </p:grpSpPr>
      <p:sp>
        <p:nvSpPr>
          <p:cNvPr id="13" name="3 Başlık"/>
          <p:cNvSpPr>
            <a:spLocks noGrp="1"/>
          </p:cNvSpPr>
          <p:nvPr>
            <p:ph type="title"/>
          </p:nvPr>
        </p:nvSpPr>
        <p:spPr>
          <a:xfrm>
            <a:off x="0" y="0"/>
            <a:ext cx="6858024" cy="571472"/>
          </a:xfrm>
          <a:solidFill>
            <a:schemeClr val="accent4"/>
          </a:solidFill>
          <a:ln>
            <a:solidFill>
              <a:srgbClr val="7030A0"/>
            </a:solidFill>
          </a:ln>
        </p:spPr>
        <p:style>
          <a:lnRef idx="0">
            <a:schemeClr val="accent1"/>
          </a:lnRef>
          <a:fillRef idx="3">
            <a:schemeClr val="accent1"/>
          </a:fillRef>
          <a:effectRef idx="3">
            <a:schemeClr val="accent1"/>
          </a:effectRef>
          <a:fontRef idx="minor">
            <a:schemeClr val="lt1"/>
          </a:fontRef>
        </p:style>
        <p:txBody>
          <a:bodyPr>
            <a:noAutofit/>
          </a:bodyPr>
          <a:lstStyle/>
          <a:p>
            <a:pPr lvl="0"/>
            <a:r>
              <a:rPr lang="tr-TR" sz="1400" b="1" dirty="0" smtClean="0">
                <a:solidFill>
                  <a:schemeClr val="bg1">
                    <a:lumMod val="95000"/>
                  </a:schemeClr>
                </a:solidFill>
              </a:rPr>
              <a:t/>
            </a:r>
            <a:br>
              <a:rPr lang="tr-TR" sz="1400" b="1" dirty="0" smtClean="0">
                <a:solidFill>
                  <a:schemeClr val="bg1">
                    <a:lumMod val="95000"/>
                  </a:schemeClr>
                </a:solidFill>
              </a:rPr>
            </a:br>
            <a:r>
              <a:rPr lang="tr-TR" sz="1400" b="1" dirty="0" smtClean="0">
                <a:solidFill>
                  <a:schemeClr val="bg1">
                    <a:lumMod val="95000"/>
                  </a:schemeClr>
                </a:solidFill>
              </a:rPr>
              <a:t/>
            </a:r>
            <a:br>
              <a:rPr lang="tr-TR" sz="1400" b="1" dirty="0" smtClean="0">
                <a:solidFill>
                  <a:schemeClr val="bg1">
                    <a:lumMod val="95000"/>
                  </a:schemeClr>
                </a:solidFill>
              </a:rPr>
            </a:br>
            <a:r>
              <a:rPr lang="tr-TR" sz="1400" b="1" dirty="0" smtClean="0">
                <a:solidFill>
                  <a:schemeClr val="bg1">
                    <a:lumMod val="95000"/>
                  </a:schemeClr>
                </a:solidFill>
              </a:rPr>
              <a:t>SİGARANIN SOSYAL DURUM VE </a:t>
            </a:r>
            <a:r>
              <a:rPr lang="tr-TR" sz="1400" b="1" smtClean="0">
                <a:solidFill>
                  <a:schemeClr val="bg1">
                    <a:lumMod val="95000"/>
                  </a:schemeClr>
                </a:solidFill>
              </a:rPr>
              <a:t>SAĞLIĞA </a:t>
            </a:r>
            <a:r>
              <a:rPr lang="tr-TR" sz="1400" b="1" smtClean="0">
                <a:solidFill>
                  <a:schemeClr val="bg1">
                    <a:lumMod val="95000"/>
                  </a:schemeClr>
                </a:solidFill>
              </a:rPr>
              <a:t>ETKİSİ </a:t>
            </a:r>
            <a:r>
              <a:rPr lang="tr-TR" sz="1400" dirty="0" smtClean="0">
                <a:solidFill>
                  <a:schemeClr val="bg1">
                    <a:lumMod val="95000"/>
                  </a:schemeClr>
                </a:solidFill>
                <a:latin typeface="Times New Roman" pitchFamily="18" charset="0"/>
                <a:cs typeface="Times New Roman" pitchFamily="18" charset="0"/>
              </a:rPr>
              <a:t/>
            </a:r>
            <a:br>
              <a:rPr lang="tr-TR" sz="1400" dirty="0" smtClean="0">
                <a:solidFill>
                  <a:schemeClr val="bg1">
                    <a:lumMod val="95000"/>
                  </a:schemeClr>
                </a:solidFill>
                <a:latin typeface="Times New Roman" pitchFamily="18" charset="0"/>
                <a:cs typeface="Times New Roman" pitchFamily="18" charset="0"/>
              </a:rPr>
            </a:br>
            <a:r>
              <a:rPr lang="tr-TR" sz="1400" b="1" dirty="0" smtClean="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a:r>
            <a:br>
              <a:rPr lang="tr-TR" sz="1400" b="1" dirty="0" smtClean="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br>
            <a:endParaRPr lang="tr-TR" sz="14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15 Metin kutusu"/>
          <p:cNvSpPr txBox="1"/>
          <p:nvPr/>
        </p:nvSpPr>
        <p:spPr>
          <a:xfrm>
            <a:off x="3407668" y="1245659"/>
            <a:ext cx="3286124" cy="5078313"/>
          </a:xfrm>
          <a:prstGeom prst="rect">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350" dirty="0" smtClean="0"/>
              <a:t>Sigara kullananların %20’si beklenmeyen bir durumda sinirinin geçmesini beklerken; %30’u çok sinirleniyor, % 50’si ise sinirlendiğini kısmen belli ediyordu.  Sigara kullanmayanların %12,5’i beklenmeyen bir durumda sinirinin geçmesini beklerken; %12,5’i çok sinirleniyor, %75’i ise sinirlendiğini kısmen belli ediyordu. Her iki grup arasında beklenmeyen durumlardaki davranış biçimi açısından fark yoktu (p&gt;0,05).</a:t>
            </a:r>
            <a:r>
              <a:rPr lang="tr-TR" sz="1350" b="1" dirty="0" smtClean="0"/>
              <a:t> </a:t>
            </a:r>
            <a:r>
              <a:rPr lang="tr-TR" sz="1350" dirty="0" smtClean="0"/>
              <a:t>Sigara içenlerde sınıf geçme puanı ortalaması 62,78±3,69, içmeyenlerde ise 68,67 ±7,11 idi. Aralarında anlamlı fark gözlendi (p=0,015). </a:t>
            </a:r>
          </a:p>
          <a:p>
            <a:r>
              <a:rPr lang="tr-TR" sz="1350" b="1" dirty="0" smtClean="0"/>
              <a:t>Sonuç</a:t>
            </a:r>
            <a:r>
              <a:rPr lang="tr-TR" sz="1350" dirty="0" smtClean="0"/>
              <a:t>: Bu çalışmada sigara içenlerin sınıf geçme puanında düşüklük, arkadaş edinmede güçlük gibi sosyal yaşam üzerine olan olumsuz etkileri gözlemlenmiştir. Sağlık üzerinde beklediğimiz olumsuz etkisi ise katılımcılar genç olduğu için saptanamamıştır. Geleceğin hekimleri olacak tıp fakültesi öğrencilerinin sigaranın olumsuz etkileri hakkında daha fazla bilinçlendirilmesi yerinde olacaktır.</a:t>
            </a:r>
            <a:endParaRPr lang="tr-TR" sz="1350" dirty="0"/>
          </a:p>
        </p:txBody>
      </p:sp>
      <p:sp>
        <p:nvSpPr>
          <p:cNvPr id="17" name="16 Metin kutusu"/>
          <p:cNvSpPr txBox="1"/>
          <p:nvPr/>
        </p:nvSpPr>
        <p:spPr>
          <a:xfrm>
            <a:off x="0" y="571472"/>
            <a:ext cx="6858000" cy="646331"/>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1200" b="1" u="sng" dirty="0" smtClean="0">
                <a:latin typeface="Times New Roman" pitchFamily="18" charset="0"/>
                <a:cs typeface="Times New Roman" pitchFamily="18" charset="0"/>
              </a:rPr>
              <a:t>Hazırlayanlar: </a:t>
            </a:r>
            <a:r>
              <a:rPr lang="tr-TR" sz="1200" b="1" dirty="0" smtClean="0">
                <a:latin typeface="Times New Roman" pitchFamily="18" charset="0"/>
                <a:cs typeface="Times New Roman" pitchFamily="18" charset="0"/>
              </a:rPr>
              <a:t>M. Zeki ECE, A. Çağrı KABAL, İmiş GÜNDÜZ, Z. Betül HANSU, Melisa BAĞCI</a:t>
            </a:r>
          </a:p>
          <a:p>
            <a:r>
              <a:rPr lang="tr-TR" sz="1200" b="1" u="sng" dirty="0" smtClean="0">
                <a:latin typeface="Times New Roman" pitchFamily="18" charset="0"/>
                <a:cs typeface="Times New Roman" pitchFamily="18" charset="0"/>
              </a:rPr>
              <a:t>Sunanlar: </a:t>
            </a:r>
            <a:r>
              <a:rPr lang="tr-TR" sz="1200" b="1" dirty="0" smtClean="0">
                <a:latin typeface="Times New Roman" pitchFamily="18" charset="0"/>
                <a:cs typeface="Times New Roman" pitchFamily="18" charset="0"/>
              </a:rPr>
              <a:t>Şamil KOPTAY, Erhan AYDEMİR, Uğur ERKAN</a:t>
            </a:r>
          </a:p>
          <a:p>
            <a:r>
              <a:rPr lang="tr-TR" sz="1200" b="1" u="sng" dirty="0" smtClean="0">
                <a:latin typeface="Times New Roman" pitchFamily="18" charset="0"/>
                <a:cs typeface="Times New Roman" pitchFamily="18" charset="0"/>
              </a:rPr>
              <a:t>Danışman: </a:t>
            </a:r>
            <a:r>
              <a:rPr lang="tr-TR" sz="1200" b="1" dirty="0" smtClean="0">
                <a:latin typeface="Times New Roman" pitchFamily="18" charset="0"/>
                <a:cs typeface="Times New Roman" pitchFamily="18" charset="0"/>
              </a:rPr>
              <a:t>Yrd. Doç. Dr. Yasemin ÇAYIR (Aile Hekimliği AD)</a:t>
            </a:r>
            <a:endParaRPr lang="tr-TR" sz="1200" b="1" dirty="0">
              <a:latin typeface="Times New Roman" pitchFamily="18" charset="0"/>
              <a:cs typeface="Times New Roman" pitchFamily="18" charset="0"/>
            </a:endParaRPr>
          </a:p>
        </p:txBody>
      </p:sp>
      <p:sp>
        <p:nvSpPr>
          <p:cNvPr id="20" name="19 Metin kutusu"/>
          <p:cNvSpPr txBox="1"/>
          <p:nvPr/>
        </p:nvSpPr>
        <p:spPr>
          <a:xfrm>
            <a:off x="157813" y="1245659"/>
            <a:ext cx="3143271" cy="6117059"/>
          </a:xfrm>
          <a:prstGeom prst="rect">
            <a:avLst/>
          </a:prstGeom>
          <a:noFill/>
          <a:ln w="381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350" b="1" dirty="0" smtClean="0"/>
              <a:t>Amaç</a:t>
            </a:r>
            <a:r>
              <a:rPr lang="tr-TR" sz="1350" dirty="0" smtClean="0"/>
              <a:t>: Bu araştırmada Atatürk Üniversitesi Tıp Fakültesi öğrencilerinde sigaranın beslenme, davranış biçimi, başarı ve sağlık durumuna etkisini araştırmak amaçlanmıştır.</a:t>
            </a:r>
          </a:p>
          <a:p>
            <a:r>
              <a:rPr lang="tr-TR" sz="1350" b="1" dirty="0" smtClean="0"/>
              <a:t>Materyal-Metot:</a:t>
            </a:r>
            <a:r>
              <a:rPr lang="tr-TR" sz="1350" dirty="0" smtClean="0"/>
              <a:t> 2012-2013 eğitim-öğretim yılında Atatürk Üniversitesi Tıp Fakültesi 2. sınıf öğrencilerinden rastgele seçilen 50 kişiye </a:t>
            </a:r>
            <a:r>
              <a:rPr lang="tr-TR" sz="1350" dirty="0" err="1" smtClean="0"/>
              <a:t>sosyodemografik</a:t>
            </a:r>
            <a:r>
              <a:rPr lang="tr-TR" sz="1350" dirty="0" smtClean="0"/>
              <a:t> özelliklerinin yanı sıra, sınıf geçme puanı, beslenme durumu, sağlık durumu ve davranış biçimi hakkında soruların olduğu bir anket uygulanmıştır. Veriler SPSS 18’e aktarılarak analiz edildi. Anlamlılık düzeyi p&lt;0,05 kabul edildi. </a:t>
            </a:r>
          </a:p>
          <a:p>
            <a:r>
              <a:rPr lang="tr-TR" sz="1350" b="1" dirty="0" smtClean="0"/>
              <a:t>Bulgular:</a:t>
            </a:r>
            <a:r>
              <a:rPr lang="tr-TR" sz="1350" dirty="0" smtClean="0"/>
              <a:t> Bu çalışmada 2. sınıf tıp öğrencilerinin %20 sinin (n=10) sigara kullandığı görüldü. Sigara kullanan ve kullanmayan öğrenciler arasında solunum yolu hastalığı, öksürük ve nefes darlığı sorunu yaşama açısından fark yoktu (p&gt;0,05).  Sigara kullanan ve kullanmayanlar arasında kahvaltı yapma alışkanlığı açısından fark yoktu (p&gt;0,05).  Sigara içenlerde sigara içtikleri için arkadaş edinme durumu olumlu olanların oranı %70 iken; sigara içmeyenlerde %87,5 idi</a:t>
            </a:r>
            <a:r>
              <a:rPr lang="tr-TR" sz="1350" smtClean="0"/>
              <a:t>. Aralarındaki fark istatistiksel olarak anlamlıydı (p&lt;0,05). </a:t>
            </a:r>
            <a:endParaRPr lang="tr-TR" sz="1350" dirty="0"/>
          </a:p>
        </p:txBody>
      </p:sp>
      <p:pic>
        <p:nvPicPr>
          <p:cNvPr id="1026" name="Picture 2" descr="C:\Users\samil\Desktop\foto\iCA0PNWQ7.jpg"/>
          <p:cNvPicPr>
            <a:picLocks noChangeAspect="1" noChangeArrowheads="1"/>
          </p:cNvPicPr>
          <p:nvPr/>
        </p:nvPicPr>
        <p:blipFill rotWithShape="1">
          <a:blip r:embed="rId3"/>
          <a:srcRect b="17136"/>
          <a:stretch/>
        </p:blipFill>
        <p:spPr bwMode="auto">
          <a:xfrm>
            <a:off x="178153" y="7431579"/>
            <a:ext cx="3143271" cy="1479097"/>
          </a:xfrm>
          <a:prstGeom prst="rect">
            <a:avLst/>
          </a:prstGeom>
          <a:noFill/>
        </p:spPr>
      </p:pic>
      <p:pic>
        <p:nvPicPr>
          <p:cNvPr id="14" name="Picture 2" descr="K:\ATAUNİ.png"/>
          <p:cNvPicPr>
            <a:picLocks noChangeAspect="1" noChangeArrowheads="1"/>
          </p:cNvPicPr>
          <p:nvPr/>
        </p:nvPicPr>
        <p:blipFill>
          <a:blip r:embed="rId4" cstate="print"/>
          <a:srcRect/>
          <a:stretch>
            <a:fillRect/>
          </a:stretch>
        </p:blipFill>
        <p:spPr bwMode="auto">
          <a:xfrm>
            <a:off x="0" y="0"/>
            <a:ext cx="576064" cy="564063"/>
          </a:xfrm>
          <a:prstGeom prst="rect">
            <a:avLst/>
          </a:prstGeom>
          <a:noFill/>
        </p:spPr>
      </p:pic>
      <p:sp>
        <p:nvSpPr>
          <p:cNvPr id="3" name="Dikdörtgen 2"/>
          <p:cNvSpPr/>
          <p:nvPr/>
        </p:nvSpPr>
        <p:spPr>
          <a:xfrm>
            <a:off x="8756" y="8715394"/>
            <a:ext cx="6858000" cy="369332"/>
          </a:xfrm>
          <a:prstGeom prst="rect">
            <a:avLst/>
          </a:prstGeom>
        </p:spPr>
        <p:txBody>
          <a:bodyPr wrap="square">
            <a:spAutoFit/>
          </a:bodyPr>
          <a:lstStyle/>
          <a:p>
            <a:pPr lvl="0"/>
            <a:r>
              <a:rPr lang="tr-TR" b="1" dirty="0" smtClean="0">
                <a:solidFill>
                  <a:prstClr val="black"/>
                </a:solidFill>
              </a:rPr>
              <a:t>             Öğrenci </a:t>
            </a:r>
            <a:r>
              <a:rPr lang="tr-TR" b="1" dirty="0">
                <a:solidFill>
                  <a:prstClr val="black"/>
                </a:solidFill>
              </a:rPr>
              <a:t>Bilimsel Araştırma </a:t>
            </a:r>
            <a:r>
              <a:rPr lang="tr-TR" b="1" dirty="0" smtClean="0">
                <a:solidFill>
                  <a:prstClr val="black"/>
                </a:solidFill>
              </a:rPr>
              <a:t>Kongresi 20 </a:t>
            </a:r>
            <a:r>
              <a:rPr lang="tr-TR" b="1" dirty="0">
                <a:solidFill>
                  <a:prstClr val="black"/>
                </a:solidFill>
              </a:rPr>
              <a:t>Mart 2013, Erzurum</a:t>
            </a:r>
          </a:p>
        </p:txBody>
      </p:sp>
      <p:pic>
        <p:nvPicPr>
          <p:cNvPr id="15" name="Picture 2" descr="K:\ATAUNİ.png"/>
          <p:cNvPicPr>
            <a:picLocks noChangeAspect="1" noChangeArrowheads="1"/>
          </p:cNvPicPr>
          <p:nvPr/>
        </p:nvPicPr>
        <p:blipFill>
          <a:blip r:embed="rId4" cstate="print"/>
          <a:srcRect/>
          <a:stretch>
            <a:fillRect/>
          </a:stretch>
        </p:blipFill>
        <p:spPr bwMode="auto">
          <a:xfrm>
            <a:off x="6290692" y="7409"/>
            <a:ext cx="576064" cy="564063"/>
          </a:xfrm>
          <a:prstGeom prst="rect">
            <a:avLst/>
          </a:prstGeom>
          <a:noFill/>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756" y="6444208"/>
            <a:ext cx="3256036" cy="22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353</Words>
  <Application>Microsoft Office PowerPoint</Application>
  <PresentationFormat>Ekran Gösterisi (4:3)</PresentationFormat>
  <Paragraphs>10</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  SİGARANIN SOSYAL DURUM VE SAĞLIĞA ETKİSİ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lenovo</dc:creator>
  <cp:lastModifiedBy>hamit acemoglu</cp:lastModifiedBy>
  <cp:revision>21</cp:revision>
  <dcterms:created xsi:type="dcterms:W3CDTF">2013-02-26T18:22:25Z</dcterms:created>
  <dcterms:modified xsi:type="dcterms:W3CDTF">2013-03-11T07:59:47Z</dcterms:modified>
</cp:coreProperties>
</file>