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30" y="19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57B4BE-1083-475A-BC14-92CB437E4D4C}" type="datetimeFigureOut">
              <a:rPr lang="tr-TR" smtClean="0"/>
              <a:pPr/>
              <a:t>11.03.2013</a:t>
            </a:fld>
            <a:endParaRPr lang="tr-TR"/>
          </a:p>
        </p:txBody>
      </p:sp>
      <p:sp>
        <p:nvSpPr>
          <p:cNvPr id="4" name="3 Slayt Görüntüsü Yer Tutucusu"/>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8D3BB0-D60D-40BE-8CDE-45E33EBC624A}" type="slidenum">
              <a:rPr lang="tr-TR" smtClean="0"/>
              <a:pPr/>
              <a:t>‹#›</a:t>
            </a:fld>
            <a:endParaRPr lang="tr-TR"/>
          </a:p>
        </p:txBody>
      </p:sp>
    </p:spTree>
    <p:extLst>
      <p:ext uri="{BB962C8B-B14F-4D97-AF65-F5344CB8AC3E}">
        <p14:creationId xmlns:p14="http://schemas.microsoft.com/office/powerpoint/2010/main" val="523756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F8D3BB0-D60D-40BE-8CDE-45E33EBC624A}"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568"/>
            <a:ext cx="5829300" cy="1960033"/>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4972050" y="366185"/>
            <a:ext cx="1543050" cy="780203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342900" y="366185"/>
            <a:ext cx="4514850" cy="78020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735" y="5875867"/>
            <a:ext cx="5829300" cy="1816100"/>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2256235" cy="154940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216" y="6400800"/>
            <a:ext cx="4114800" cy="755651"/>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11.03.2013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42000"/>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11.03.2013</a:t>
            </a:fld>
            <a:endParaRPr lang="tr-TR"/>
          </a:p>
        </p:txBody>
      </p:sp>
      <p:sp>
        <p:nvSpPr>
          <p:cNvPr id="5" name="4 Altbilgi Yer Tutucusu"/>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9000"/>
            <a:lum/>
          </a:blip>
          <a:srcRect/>
          <a:stretch>
            <a:fillRect/>
          </a:stretch>
        </a:blipFill>
        <a:effectLst/>
      </p:bgPr>
    </p:bg>
    <p:spTree>
      <p:nvGrpSpPr>
        <p:cNvPr id="1" name=""/>
        <p:cNvGrpSpPr/>
        <p:nvPr/>
      </p:nvGrpSpPr>
      <p:grpSpPr>
        <a:xfrm>
          <a:off x="0" y="0"/>
          <a:ext cx="0" cy="0"/>
          <a:chOff x="0" y="0"/>
          <a:chExt cx="0" cy="0"/>
        </a:xfrm>
      </p:grpSpPr>
      <p:sp>
        <p:nvSpPr>
          <p:cNvPr id="13" name="3 Başlık"/>
          <p:cNvSpPr>
            <a:spLocks noGrp="1"/>
          </p:cNvSpPr>
          <p:nvPr>
            <p:ph type="title"/>
          </p:nvPr>
        </p:nvSpPr>
        <p:spPr>
          <a:xfrm>
            <a:off x="836712" y="-10115"/>
            <a:ext cx="5184576" cy="567885"/>
          </a:xfrm>
        </p:spPr>
        <p:style>
          <a:lnRef idx="0">
            <a:schemeClr val="accent1"/>
          </a:lnRef>
          <a:fillRef idx="3">
            <a:schemeClr val="accent1"/>
          </a:fillRef>
          <a:effectRef idx="3">
            <a:schemeClr val="accent1"/>
          </a:effectRef>
          <a:fontRef idx="minor">
            <a:schemeClr val="lt1"/>
          </a:fontRef>
        </p:style>
        <p:txBody>
          <a:bodyPr tIns="216000">
            <a:noAutofit/>
          </a:bodyPr>
          <a:lstStyle/>
          <a:p>
            <a:r>
              <a:rPr lang="tr-TR" sz="1200" b="1" dirty="0" smtClean="0">
                <a:solidFill>
                  <a:schemeClr val="bg1">
                    <a:lumMod val="95000"/>
                  </a:schemeClr>
                </a:solidFill>
                <a:effectLst>
                  <a:outerShdw blurRad="38100" dist="38100" dir="2700000" algn="tl">
                    <a:srgbClr val="000000">
                      <a:alpha val="43137"/>
                    </a:srgbClr>
                  </a:outerShdw>
                </a:effectLst>
                <a:latin typeface="Times New Roman" pitchFamily="18" charset="0"/>
                <a:cs typeface="Times New Roman" pitchFamily="18" charset="0"/>
              </a:rPr>
              <a:t>DOĞUM YAPAN KADINLARDA DOĞUM TERCİHİNİ ETKİLEYEN FAKTÖRLER</a:t>
            </a:r>
            <a:br>
              <a:rPr lang="tr-TR" sz="1200" b="1" dirty="0" smtClean="0">
                <a:solidFill>
                  <a:schemeClr val="bg1">
                    <a:lumMod val="95000"/>
                  </a:schemeClr>
                </a:solidFill>
                <a:effectLst>
                  <a:outerShdw blurRad="38100" dist="38100" dir="2700000" algn="tl">
                    <a:srgbClr val="000000">
                      <a:alpha val="43137"/>
                    </a:srgbClr>
                  </a:outerShdw>
                </a:effectLst>
                <a:latin typeface="Times New Roman" pitchFamily="18" charset="0"/>
                <a:cs typeface="Times New Roman" pitchFamily="18" charset="0"/>
              </a:rPr>
            </a:br>
            <a:endParaRPr lang="tr-TR" sz="1200" b="1" dirty="0">
              <a:solidFill>
                <a:schemeClr val="bg1">
                  <a:lumMod val="95000"/>
                </a:schemeClr>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5" name="8 İçerik Yer Tutucusu"/>
          <p:cNvGraphicFramePr>
            <a:graphicFrameLocks noGrp="1"/>
          </p:cNvGraphicFramePr>
          <p:nvPr>
            <p:ph sz="quarter" idx="4"/>
          </p:nvPr>
        </p:nvGraphicFramePr>
        <p:xfrm>
          <a:off x="3500439" y="2014680"/>
          <a:ext cx="3071832" cy="2555566"/>
        </p:xfrm>
        <a:graphic>
          <a:graphicData uri="http://schemas.openxmlformats.org/drawingml/2006/table">
            <a:tbl>
              <a:tblPr firstRow="1" bandRow="1">
                <a:tableStyleId>{21E4AEA4-8DFA-4A89-87EB-49C32662AFE0}</a:tableStyleId>
              </a:tblPr>
              <a:tblGrid>
                <a:gridCol w="1464320"/>
                <a:gridCol w="796526"/>
                <a:gridCol w="810986"/>
              </a:tblGrid>
              <a:tr h="344589">
                <a:tc>
                  <a:txBody>
                    <a:bodyPr/>
                    <a:lstStyle/>
                    <a:p>
                      <a:pPr>
                        <a:lnSpc>
                          <a:spcPct val="200000"/>
                        </a:lnSpc>
                        <a:spcAft>
                          <a:spcPts val="600"/>
                        </a:spcAft>
                      </a:pPr>
                      <a:endParaRPr lang="tr-TR" sz="1100" b="1" dirty="0">
                        <a:latin typeface="Times New Roman"/>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solidFill>
                            <a:srgbClr val="C00000"/>
                          </a:solidFill>
                        </a:rPr>
                        <a:t>Sayı (n)</a:t>
                      </a:r>
                      <a:endParaRPr lang="tr-TR" sz="1050" b="1" dirty="0">
                        <a:solidFill>
                          <a:srgbClr val="C00000"/>
                        </a:solidFill>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solidFill>
                            <a:srgbClr val="C00000"/>
                          </a:solidFill>
                        </a:rPr>
                        <a:t>Yüzde (%)</a:t>
                      </a:r>
                      <a:endParaRPr lang="tr-TR" sz="1050" b="1" dirty="0">
                        <a:solidFill>
                          <a:srgbClr val="C00000"/>
                        </a:solidFill>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41229">
                <a:tc>
                  <a:txBody>
                    <a:bodyPr/>
                    <a:lstStyle/>
                    <a:p>
                      <a:pPr>
                        <a:lnSpc>
                          <a:spcPct val="200000"/>
                        </a:lnSpc>
                        <a:spcAft>
                          <a:spcPts val="600"/>
                        </a:spcAft>
                      </a:pPr>
                      <a:r>
                        <a:rPr lang="tr-TR" sz="1100" b="1" dirty="0"/>
                        <a:t>Doktordan bilgi alma</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18</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a:t>48,6</a:t>
                      </a:r>
                      <a:endParaRPr lang="tr-TR" sz="1050" b="1">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8628">
                <a:tc>
                  <a:txBody>
                    <a:bodyPr/>
                    <a:lstStyle/>
                    <a:p>
                      <a:pPr>
                        <a:lnSpc>
                          <a:spcPct val="200000"/>
                        </a:lnSpc>
                        <a:spcAft>
                          <a:spcPts val="600"/>
                        </a:spcAft>
                      </a:pPr>
                      <a:r>
                        <a:rPr lang="tr-TR" sz="1100" b="1" dirty="0"/>
                        <a:t>İnternetten bilgi alma</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1</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2,7</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9577">
                <a:tc>
                  <a:txBody>
                    <a:bodyPr/>
                    <a:lstStyle/>
                    <a:p>
                      <a:pPr>
                        <a:lnSpc>
                          <a:spcPct val="200000"/>
                        </a:lnSpc>
                        <a:spcAft>
                          <a:spcPts val="600"/>
                        </a:spcAft>
                      </a:pPr>
                      <a:r>
                        <a:rPr lang="tr-TR" sz="1100" b="1" dirty="0"/>
                        <a:t>Sosyal çevreden bilgi alma</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7</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a:t>18,9</a:t>
                      </a:r>
                      <a:endParaRPr lang="tr-TR" sz="1050" b="1">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3901">
                <a:tc>
                  <a:txBody>
                    <a:bodyPr/>
                    <a:lstStyle/>
                    <a:p>
                      <a:pPr>
                        <a:lnSpc>
                          <a:spcPct val="200000"/>
                        </a:lnSpc>
                        <a:spcAft>
                          <a:spcPts val="600"/>
                        </a:spcAft>
                      </a:pPr>
                      <a:r>
                        <a:rPr lang="tr-TR" sz="1100" b="1"/>
                        <a:t>Bilgi edinememe</a:t>
                      </a:r>
                      <a:endParaRPr lang="tr-TR" sz="1050" b="1">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11</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29,7</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3901">
                <a:tc>
                  <a:txBody>
                    <a:bodyPr/>
                    <a:lstStyle/>
                    <a:p>
                      <a:pPr>
                        <a:lnSpc>
                          <a:spcPct val="200000"/>
                        </a:lnSpc>
                        <a:spcAft>
                          <a:spcPts val="600"/>
                        </a:spcAft>
                      </a:pPr>
                      <a:r>
                        <a:rPr lang="tr-TR" sz="1100" b="1" dirty="0"/>
                        <a:t>Toplam</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a:t>37</a:t>
                      </a:r>
                      <a:endParaRPr lang="tr-TR" sz="1050" b="1">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200000"/>
                        </a:lnSpc>
                        <a:spcAft>
                          <a:spcPts val="600"/>
                        </a:spcAft>
                      </a:pPr>
                      <a:r>
                        <a:rPr lang="tr-TR" sz="1100" b="1" dirty="0"/>
                        <a:t>100</a:t>
                      </a:r>
                      <a:endParaRPr lang="tr-TR" sz="1050" b="1" dirty="0">
                        <a:latin typeface="Calibri"/>
                        <a:ea typeface="Calibri"/>
                        <a:cs typeface="Times New Roman"/>
                      </a:endParaRP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15 Metin kutusu"/>
          <p:cNvSpPr txBox="1"/>
          <p:nvPr/>
        </p:nvSpPr>
        <p:spPr>
          <a:xfrm>
            <a:off x="3357562" y="4642871"/>
            <a:ext cx="3286124" cy="4001095"/>
          </a:xfrm>
          <a:prstGeom prst="rect">
            <a:avLst/>
          </a:prstGeom>
          <a:no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sz="1500" b="1" dirty="0" smtClean="0">
                <a:latin typeface="Times New Roman" pitchFamily="18" charset="0"/>
                <a:cs typeface="Times New Roman" pitchFamily="18" charset="0"/>
              </a:rPr>
              <a:t> </a:t>
            </a:r>
          </a:p>
          <a:p>
            <a:r>
              <a:rPr lang="tr-TR" sz="1400" b="1" u="sng" dirty="0" smtClean="0">
                <a:solidFill>
                  <a:srgbClr val="C00000"/>
                </a:solidFill>
                <a:latin typeface="Times New Roman" pitchFamily="18" charset="0"/>
                <a:cs typeface="Times New Roman" pitchFamily="18" charset="0"/>
              </a:rPr>
              <a:t>Tartışma</a:t>
            </a:r>
            <a:r>
              <a:rPr lang="tr-TR" sz="1400" b="1" u="sng" dirty="0" smtClean="0">
                <a:latin typeface="Times New Roman" pitchFamily="18" charset="0"/>
                <a:cs typeface="Times New Roman" pitchFamily="18" charset="0"/>
              </a:rPr>
              <a:t>:</a:t>
            </a:r>
            <a:r>
              <a:rPr lang="tr-TR" sz="1400" b="1" dirty="0" smtClean="0">
                <a:latin typeface="Times New Roman" pitchFamily="18" charset="0"/>
                <a:cs typeface="Times New Roman" pitchFamily="18" charset="0"/>
              </a:rPr>
              <a:t>Son 15 yılda sezaryen oranı devamlı artarak % 5 ten % 20’nin üstüne çıkmıştır. Bu çalışmada ise kadınların büyük kısmının normal doğum yaptığı görülmüştür. Bu araştırmada eğitim durumunun kadınların doğum şeklini belirlerken kişisel araştırmalara yönelmesinde etkili faktörlerden birisi olduğu görülmüştür. Kadınların doğum tercihlerini belirlemelerinde doktor tavsiyesinin de önemli bir faktör olduğu görülmüştür. Anketin örneklem sayısının kısıtlı olmasından dolayı daha büyük bir örneklemde tekrar edilmesi faydalı olacaktır.</a:t>
            </a:r>
          </a:p>
          <a:p>
            <a:r>
              <a:rPr lang="tr-TR" sz="1500" b="1" dirty="0" smtClean="0">
                <a:latin typeface="Times New Roman" pitchFamily="18" charset="0"/>
                <a:cs typeface="Times New Roman" pitchFamily="18" charset="0"/>
              </a:rPr>
              <a:t>       </a:t>
            </a:r>
            <a:endParaRPr lang="tr-TR" sz="1500" b="1" dirty="0">
              <a:latin typeface="Times New Roman" pitchFamily="18" charset="0"/>
              <a:cs typeface="Times New Roman" pitchFamily="18" charset="0"/>
            </a:endParaRPr>
          </a:p>
        </p:txBody>
      </p:sp>
      <p:sp>
        <p:nvSpPr>
          <p:cNvPr id="17" name="16 Metin kutusu"/>
          <p:cNvSpPr txBox="1"/>
          <p:nvPr/>
        </p:nvSpPr>
        <p:spPr>
          <a:xfrm>
            <a:off x="116632" y="514095"/>
            <a:ext cx="6643710" cy="553998"/>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tr-TR" sz="1000" b="1" u="sng" dirty="0" smtClean="0">
                <a:latin typeface="Times New Roman" pitchFamily="18" charset="0"/>
                <a:cs typeface="Times New Roman" pitchFamily="18" charset="0"/>
              </a:rPr>
              <a:t>Hazırlayanlar: </a:t>
            </a:r>
            <a:r>
              <a:rPr lang="tr-TR" sz="1000" b="1" dirty="0" err="1" smtClean="0">
                <a:latin typeface="Times New Roman" pitchFamily="18" charset="0"/>
                <a:cs typeface="Times New Roman" pitchFamily="18" charset="0"/>
              </a:rPr>
              <a:t>Nagihan</a:t>
            </a:r>
            <a:r>
              <a:rPr lang="tr-TR" sz="1000" b="1" dirty="0" smtClean="0">
                <a:latin typeface="Times New Roman" pitchFamily="18" charset="0"/>
                <a:cs typeface="Times New Roman" pitchFamily="18" charset="0"/>
              </a:rPr>
              <a:t> Şimşek, Sinan Tunç, Duygu </a:t>
            </a:r>
            <a:r>
              <a:rPr lang="tr-TR" sz="1000" b="1" dirty="0" err="1" smtClean="0">
                <a:latin typeface="Times New Roman" pitchFamily="18" charset="0"/>
                <a:cs typeface="Times New Roman" pitchFamily="18" charset="0"/>
              </a:rPr>
              <a:t>Özsakarya</a:t>
            </a:r>
            <a:r>
              <a:rPr lang="tr-TR" sz="1000" b="1" dirty="0" smtClean="0">
                <a:latin typeface="Times New Roman" pitchFamily="18" charset="0"/>
                <a:cs typeface="Times New Roman" pitchFamily="18" charset="0"/>
              </a:rPr>
              <a:t>, Sümeyye Yalçın, Gizem Şahin </a:t>
            </a:r>
          </a:p>
          <a:p>
            <a:pPr algn="ctr"/>
            <a:r>
              <a:rPr lang="tr-TR" sz="1000" b="1" u="sng" dirty="0" smtClean="0">
                <a:latin typeface="Times New Roman" pitchFamily="18" charset="0"/>
                <a:cs typeface="Times New Roman" pitchFamily="18" charset="0"/>
              </a:rPr>
              <a:t>Sunanlar: </a:t>
            </a:r>
            <a:r>
              <a:rPr lang="tr-TR" sz="1000" b="1" dirty="0" smtClean="0">
                <a:latin typeface="Times New Roman" pitchFamily="18" charset="0"/>
                <a:cs typeface="Times New Roman" pitchFamily="18" charset="0"/>
              </a:rPr>
              <a:t>Hilal  İŞCİ, Neslihan CEREN, Süreyya BOZDOĞAN </a:t>
            </a:r>
            <a:endParaRPr lang="tr-TR" sz="1000" b="1" dirty="0">
              <a:latin typeface="Times New Roman" pitchFamily="18" charset="0"/>
              <a:cs typeface="Times New Roman" pitchFamily="18" charset="0"/>
            </a:endParaRPr>
          </a:p>
          <a:p>
            <a:pPr algn="ctr"/>
            <a:r>
              <a:rPr lang="tr-TR" sz="1000" b="1" u="sng" dirty="0" smtClean="0">
                <a:latin typeface="Times New Roman" pitchFamily="18" charset="0"/>
                <a:cs typeface="Times New Roman" pitchFamily="18" charset="0"/>
              </a:rPr>
              <a:t>Danışman: </a:t>
            </a:r>
            <a:r>
              <a:rPr lang="tr-TR" sz="1000" b="1" dirty="0" smtClean="0">
                <a:latin typeface="Times New Roman" pitchFamily="18" charset="0"/>
                <a:cs typeface="Times New Roman" pitchFamily="18" charset="0"/>
              </a:rPr>
              <a:t>Yrd. Doç. Dr. Yasemin ÇAYIR (Aile Hekimliği AD)</a:t>
            </a:r>
          </a:p>
        </p:txBody>
      </p:sp>
      <p:sp>
        <p:nvSpPr>
          <p:cNvPr id="18" name="17 Metin kutusu"/>
          <p:cNvSpPr txBox="1"/>
          <p:nvPr/>
        </p:nvSpPr>
        <p:spPr>
          <a:xfrm>
            <a:off x="3357562" y="1159353"/>
            <a:ext cx="3286148" cy="769441"/>
          </a:xfrm>
          <a:prstGeom prst="rect">
            <a:avLst/>
          </a:prstGeom>
          <a:no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sz="1400" b="1" dirty="0" smtClean="0">
                <a:solidFill>
                  <a:srgbClr val="C00000"/>
                </a:solidFill>
                <a:latin typeface="Times New Roman" pitchFamily="18" charset="0"/>
                <a:cs typeface="Times New Roman" pitchFamily="18" charset="0"/>
              </a:rPr>
              <a:t>Tablo 1. </a:t>
            </a:r>
            <a:r>
              <a:rPr lang="tr-TR" sz="1400" b="1" dirty="0" smtClean="0">
                <a:latin typeface="Times New Roman" pitchFamily="18" charset="0"/>
                <a:cs typeface="Times New Roman" pitchFamily="18" charset="0"/>
              </a:rPr>
              <a:t>Kadınların doğum öncesi doğum şekli ile ilgili bilgi edinme yolları</a:t>
            </a:r>
          </a:p>
          <a:p>
            <a:endParaRPr lang="tr-TR" sz="1600" b="1" dirty="0">
              <a:latin typeface="Times New Roman" pitchFamily="18" charset="0"/>
              <a:cs typeface="Times New Roman" pitchFamily="18" charset="0"/>
            </a:endParaRPr>
          </a:p>
        </p:txBody>
      </p:sp>
      <p:sp>
        <p:nvSpPr>
          <p:cNvPr id="20" name="19 Metin kutusu"/>
          <p:cNvSpPr txBox="1"/>
          <p:nvPr/>
        </p:nvSpPr>
        <p:spPr>
          <a:xfrm>
            <a:off x="142853" y="1164996"/>
            <a:ext cx="3143271" cy="7709803"/>
          </a:xfrm>
          <a:prstGeom prst="rect">
            <a:avLst/>
          </a:prstGeom>
          <a:no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r>
              <a:rPr lang="tr-TR" sz="1500" b="1" u="sng" dirty="0" smtClean="0">
                <a:solidFill>
                  <a:srgbClr val="C00000"/>
                </a:solidFill>
                <a:latin typeface="Times New Roman" pitchFamily="18" charset="0"/>
                <a:cs typeface="Times New Roman" pitchFamily="18" charset="0"/>
              </a:rPr>
              <a:t>Amaç:</a:t>
            </a:r>
            <a:r>
              <a:rPr lang="tr-TR" sz="1500" b="1" dirty="0" smtClean="0">
                <a:solidFill>
                  <a:srgbClr val="C00000"/>
                </a:solidFill>
                <a:latin typeface="Times New Roman" pitchFamily="18" charset="0"/>
                <a:cs typeface="Times New Roman" pitchFamily="18" charset="0"/>
              </a:rPr>
              <a:t> </a:t>
            </a:r>
            <a:r>
              <a:rPr lang="tr-TR" sz="1500" b="1" dirty="0" smtClean="0">
                <a:latin typeface="Times New Roman" pitchFamily="18" charset="0"/>
                <a:cs typeface="Times New Roman" pitchFamily="18" charset="0"/>
              </a:rPr>
              <a:t>Çalışmamızda kadınların doğum şekli tercihlerini ve etkileyen faktörleri incelemeyi amaçladık.</a:t>
            </a:r>
          </a:p>
          <a:p>
            <a:r>
              <a:rPr lang="tr-TR" sz="1500" b="1" u="sng" dirty="0" smtClean="0">
                <a:solidFill>
                  <a:srgbClr val="C00000"/>
                </a:solidFill>
                <a:latin typeface="Times New Roman" pitchFamily="18" charset="0"/>
                <a:cs typeface="Times New Roman" pitchFamily="18" charset="0"/>
              </a:rPr>
              <a:t>Yöntem</a:t>
            </a:r>
            <a:r>
              <a:rPr lang="tr-TR" sz="1500" b="1" dirty="0" smtClean="0">
                <a:solidFill>
                  <a:srgbClr val="C00000"/>
                </a:solidFill>
                <a:latin typeface="Times New Roman" pitchFamily="18" charset="0"/>
                <a:cs typeface="Times New Roman" pitchFamily="18" charset="0"/>
              </a:rPr>
              <a:t>:</a:t>
            </a:r>
            <a:r>
              <a:rPr lang="tr-TR" sz="1500" b="1" dirty="0" smtClean="0">
                <a:latin typeface="Times New Roman" pitchFamily="18" charset="0"/>
                <a:cs typeface="Times New Roman" pitchFamily="18" charset="0"/>
              </a:rPr>
              <a:t>Daha önce doğum yapmış 50 kadın rastgele seçilerek anket uygulandı. Elde edilen verilerin istatistiksel değerlendirmeleri </a:t>
            </a:r>
            <a:r>
              <a:rPr lang="tr-TR" sz="1500" b="1" smtClean="0">
                <a:latin typeface="Times New Roman" pitchFamily="18" charset="0"/>
                <a:cs typeface="Times New Roman" pitchFamily="18" charset="0"/>
              </a:rPr>
              <a:t>SPSS </a:t>
            </a:r>
            <a:r>
              <a:rPr lang="tr-TR" sz="1500" b="1" smtClean="0">
                <a:latin typeface="Times New Roman" pitchFamily="18" charset="0"/>
                <a:cs typeface="Times New Roman" pitchFamily="18" charset="0"/>
              </a:rPr>
              <a:t>18 ile </a:t>
            </a:r>
            <a:r>
              <a:rPr lang="tr-TR" sz="1500" b="1" dirty="0" smtClean="0">
                <a:latin typeface="Times New Roman" pitchFamily="18" charset="0"/>
                <a:cs typeface="Times New Roman" pitchFamily="18" charset="0"/>
              </a:rPr>
              <a:t>yapıldı. İstatistiksel anlamlılık düzeyi </a:t>
            </a:r>
            <a:r>
              <a:rPr lang="tr-TR" sz="1500" b="1" dirty="0" smtClean="0">
                <a:latin typeface="Times New Roman" pitchFamily="18" charset="0"/>
                <a:cs typeface="Times New Roman" pitchFamily="18" charset="0"/>
              </a:rPr>
              <a:t>p&lt;0.05 olarak </a:t>
            </a:r>
            <a:r>
              <a:rPr lang="tr-TR" sz="1500" b="1" dirty="0" smtClean="0">
                <a:latin typeface="Times New Roman" pitchFamily="18" charset="0"/>
                <a:cs typeface="Times New Roman" pitchFamily="18" charset="0"/>
              </a:rPr>
              <a:t>kabul </a:t>
            </a:r>
            <a:r>
              <a:rPr lang="tr-TR" sz="1500" b="1" dirty="0" smtClean="0">
                <a:latin typeface="Times New Roman" pitchFamily="18" charset="0"/>
                <a:cs typeface="Times New Roman" pitchFamily="18" charset="0"/>
              </a:rPr>
              <a:t>edildi.</a:t>
            </a:r>
          </a:p>
          <a:p>
            <a:r>
              <a:rPr lang="tr-TR" sz="1500" b="1" u="sng" dirty="0" smtClean="0">
                <a:solidFill>
                  <a:srgbClr val="C00000"/>
                </a:solidFill>
                <a:latin typeface="Times New Roman" pitchFamily="18" charset="0"/>
                <a:cs typeface="Times New Roman" pitchFamily="18" charset="0"/>
              </a:rPr>
              <a:t>Bulgular: </a:t>
            </a:r>
            <a:r>
              <a:rPr lang="tr-TR" sz="1500" b="1" dirty="0" smtClean="0">
                <a:latin typeface="Times New Roman" pitchFamily="18" charset="0"/>
                <a:cs typeface="Times New Roman" pitchFamily="18" charset="0"/>
              </a:rPr>
              <a:t>Çalışmaya doğum yapmış toplam 50 sağlıklı kadın alındı. Kadınların ilk doğum yaptıkları yaş ortalaması 21,6 ± 3,4 yıl idi. %66’sı (n=33) ilköğretim, %12’si (n=6) lise ve %22’si (n=11) üniversite mezunu idi. Kadınların %86’sı (n=43) normal doğum, %14’ü (n=7) sezaryen ile doğum yapmıştı. Eğitim seviyesi arttıkça doğum öncesi kişisel araştırma yapma oranları da anlamlı derecede artıyordu (p=0,002). Otuz yedi kişi doğum öncesi doğum şekli ile ilgili bilgi edinme yolunu bildirmiş olup, sonuçlar Tablo 1’ de görülmektedir. Kadınların %52’si (n=26) doğum şeklini belirlerken doktorun tavsiyesine uymuştu. Eğitim düzeyi arttıkça sezaryen oranının da arttığı görüldü, ancak bu fark istatistiksel olarak anlamlı değildi (p&gt;0.05).</a:t>
            </a:r>
          </a:p>
          <a:p>
            <a:endParaRPr lang="tr-TR" sz="1500" b="1" dirty="0"/>
          </a:p>
        </p:txBody>
      </p:sp>
      <p:sp>
        <p:nvSpPr>
          <p:cNvPr id="2" name="Metin kutusu 1"/>
          <p:cNvSpPr txBox="1"/>
          <p:nvPr/>
        </p:nvSpPr>
        <p:spPr>
          <a:xfrm>
            <a:off x="548680" y="8662602"/>
            <a:ext cx="5809278" cy="338554"/>
          </a:xfrm>
          <a:prstGeom prst="rect">
            <a:avLst/>
          </a:prstGeom>
          <a:noFill/>
        </p:spPr>
        <p:txBody>
          <a:bodyPr wrap="square" rtlCol="0">
            <a:spAutoFit/>
          </a:bodyPr>
          <a:lstStyle/>
          <a:p>
            <a:pPr algn="ctr"/>
            <a:r>
              <a:rPr lang="tr-TR" sz="1600" b="1" dirty="0" smtClean="0">
                <a:solidFill>
                  <a:srgbClr val="C00000"/>
                </a:solidFill>
                <a:latin typeface="Times New Roman" pitchFamily="18" charset="0"/>
                <a:cs typeface="Times New Roman" pitchFamily="18" charset="0"/>
              </a:rPr>
              <a:t>- </a:t>
            </a:r>
            <a:r>
              <a:rPr lang="tr-TR" sz="1400" b="1" dirty="0" smtClean="0">
                <a:solidFill>
                  <a:srgbClr val="C00000"/>
                </a:solidFill>
                <a:latin typeface="Times New Roman" pitchFamily="18" charset="0"/>
                <a:cs typeface="Times New Roman" pitchFamily="18" charset="0"/>
              </a:rPr>
              <a:t>Öğrenci Bilimsel Araştırma Kongresi 20 Mart 2013, Erzurum-</a:t>
            </a:r>
            <a:endParaRPr lang="tr-TR" b="1" dirty="0">
              <a:solidFill>
                <a:srgbClr val="C00000"/>
              </a:solidFill>
              <a:latin typeface="Times New Roman" pitchFamily="18" charset="0"/>
              <a:cs typeface="Times New Roman" pitchFamily="18" charset="0"/>
            </a:endParaRPr>
          </a:p>
        </p:txBody>
      </p:sp>
      <p:pic>
        <p:nvPicPr>
          <p:cNvPr id="9" name="8 Resim" descr="192609_105552546193270_4713708_o.jpg"/>
          <p:cNvPicPr>
            <a:picLocks noChangeAspect="1"/>
          </p:cNvPicPr>
          <p:nvPr/>
        </p:nvPicPr>
        <p:blipFill>
          <a:blip r:embed="rId4" cstate="print"/>
          <a:stretch>
            <a:fillRect/>
          </a:stretch>
        </p:blipFill>
        <p:spPr>
          <a:xfrm>
            <a:off x="6021288" y="2955"/>
            <a:ext cx="844844" cy="1069200"/>
          </a:xfrm>
          <a:prstGeom prst="rect">
            <a:avLst/>
          </a:prstGeom>
        </p:spPr>
      </p:pic>
      <p:pic>
        <p:nvPicPr>
          <p:cNvPr id="10" name="9 Resim" descr="550954_289296164504931_320346209_n.jpg"/>
          <p:cNvPicPr>
            <a:picLocks noChangeAspect="1"/>
          </p:cNvPicPr>
          <p:nvPr/>
        </p:nvPicPr>
        <p:blipFill>
          <a:blip r:embed="rId5" cstate="print"/>
          <a:stretch>
            <a:fillRect/>
          </a:stretch>
        </p:blipFill>
        <p:spPr>
          <a:xfrm>
            <a:off x="-6352" y="2958"/>
            <a:ext cx="846280" cy="10692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230</TotalTime>
  <Words>278</Words>
  <Application>Microsoft Office PowerPoint</Application>
  <PresentationFormat>Ekran Gösterisi (4:3)</PresentationFormat>
  <Paragraphs>30</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DOĞUM YAPAN KADINLARDA DOĞUM TERCİHİNİ ETKİLEYEN FAKTÖRLER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lenovo</dc:creator>
  <cp:lastModifiedBy>hamit acemoglu</cp:lastModifiedBy>
  <cp:revision>33</cp:revision>
  <dcterms:created xsi:type="dcterms:W3CDTF">2013-02-26T18:22:25Z</dcterms:created>
  <dcterms:modified xsi:type="dcterms:W3CDTF">2013-03-11T07:46:38Z</dcterms:modified>
</cp:coreProperties>
</file>