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25203150" cy="32404050"/>
  <p:notesSz cx="6858000" cy="9945688"/>
  <p:defaultTextStyle>
    <a:defPPr>
      <a:defRPr lang="tr-TR"/>
    </a:defPPr>
    <a:lvl1pPr marL="0" algn="l" defTabSz="3178189" rtl="0" eaLnBrk="1" latinLnBrk="0" hangingPunct="1">
      <a:defRPr sz="6300" kern="1200">
        <a:solidFill>
          <a:schemeClr val="tx1"/>
        </a:solidFill>
        <a:latin typeface="+mn-lt"/>
        <a:ea typeface="+mn-ea"/>
        <a:cs typeface="+mn-cs"/>
      </a:defRPr>
    </a:lvl1pPr>
    <a:lvl2pPr marL="1589095" algn="l" defTabSz="3178189" rtl="0" eaLnBrk="1" latinLnBrk="0" hangingPunct="1">
      <a:defRPr sz="6300" kern="1200">
        <a:solidFill>
          <a:schemeClr val="tx1"/>
        </a:solidFill>
        <a:latin typeface="+mn-lt"/>
        <a:ea typeface="+mn-ea"/>
        <a:cs typeface="+mn-cs"/>
      </a:defRPr>
    </a:lvl2pPr>
    <a:lvl3pPr marL="3178189" algn="l" defTabSz="3178189" rtl="0" eaLnBrk="1" latinLnBrk="0" hangingPunct="1">
      <a:defRPr sz="6300" kern="1200">
        <a:solidFill>
          <a:schemeClr val="tx1"/>
        </a:solidFill>
        <a:latin typeface="+mn-lt"/>
        <a:ea typeface="+mn-ea"/>
        <a:cs typeface="+mn-cs"/>
      </a:defRPr>
    </a:lvl3pPr>
    <a:lvl4pPr marL="4767284" algn="l" defTabSz="3178189" rtl="0" eaLnBrk="1" latinLnBrk="0" hangingPunct="1">
      <a:defRPr sz="6300" kern="1200">
        <a:solidFill>
          <a:schemeClr val="tx1"/>
        </a:solidFill>
        <a:latin typeface="+mn-lt"/>
        <a:ea typeface="+mn-ea"/>
        <a:cs typeface="+mn-cs"/>
      </a:defRPr>
    </a:lvl4pPr>
    <a:lvl5pPr marL="6356378" algn="l" defTabSz="3178189" rtl="0" eaLnBrk="1" latinLnBrk="0" hangingPunct="1">
      <a:defRPr sz="6300" kern="1200">
        <a:solidFill>
          <a:schemeClr val="tx1"/>
        </a:solidFill>
        <a:latin typeface="+mn-lt"/>
        <a:ea typeface="+mn-ea"/>
        <a:cs typeface="+mn-cs"/>
      </a:defRPr>
    </a:lvl5pPr>
    <a:lvl6pPr marL="7945473" algn="l" defTabSz="3178189" rtl="0" eaLnBrk="1" latinLnBrk="0" hangingPunct="1">
      <a:defRPr sz="6300" kern="1200">
        <a:solidFill>
          <a:schemeClr val="tx1"/>
        </a:solidFill>
        <a:latin typeface="+mn-lt"/>
        <a:ea typeface="+mn-ea"/>
        <a:cs typeface="+mn-cs"/>
      </a:defRPr>
    </a:lvl6pPr>
    <a:lvl7pPr marL="9534568" algn="l" defTabSz="3178189" rtl="0" eaLnBrk="1" latinLnBrk="0" hangingPunct="1">
      <a:defRPr sz="6300" kern="1200">
        <a:solidFill>
          <a:schemeClr val="tx1"/>
        </a:solidFill>
        <a:latin typeface="+mn-lt"/>
        <a:ea typeface="+mn-ea"/>
        <a:cs typeface="+mn-cs"/>
      </a:defRPr>
    </a:lvl7pPr>
    <a:lvl8pPr marL="11123662" algn="l" defTabSz="3178189" rtl="0" eaLnBrk="1" latinLnBrk="0" hangingPunct="1">
      <a:defRPr sz="6300" kern="1200">
        <a:solidFill>
          <a:schemeClr val="tx1"/>
        </a:solidFill>
        <a:latin typeface="+mn-lt"/>
        <a:ea typeface="+mn-ea"/>
        <a:cs typeface="+mn-cs"/>
      </a:defRPr>
    </a:lvl8pPr>
    <a:lvl9pPr marL="12712757" algn="l" defTabSz="3178189" rtl="0" eaLnBrk="1" latinLnBrk="0" hangingPunct="1">
      <a:defRPr sz="6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57" autoAdjust="0"/>
    <p:restoredTop sz="94660"/>
  </p:normalViewPr>
  <p:slideViewPr>
    <p:cSldViewPr>
      <p:cViewPr>
        <p:scale>
          <a:sx n="40" d="100"/>
          <a:sy n="40" d="100"/>
        </p:scale>
        <p:origin x="-894" y="1176"/>
      </p:cViewPr>
      <p:guideLst>
        <p:guide orient="horz" pos="10206"/>
        <p:guide pos="7938"/>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084919D1-F22F-4100-8AE4-A38F1F56EF47}" type="datetimeFigureOut">
              <a:rPr lang="tr-TR" smtClean="0"/>
              <a:pPr/>
              <a:t>07.03.2013</a:t>
            </a:fld>
            <a:endParaRPr lang="tr-TR"/>
          </a:p>
        </p:txBody>
      </p:sp>
      <p:sp>
        <p:nvSpPr>
          <p:cNvPr id="4" name="Slayt Görüntüsü Yer Tutucusu 3"/>
          <p:cNvSpPr>
            <a:spLocks noGrp="1" noRot="1" noChangeAspect="1"/>
          </p:cNvSpPr>
          <p:nvPr>
            <p:ph type="sldImg" idx="2"/>
          </p:nvPr>
        </p:nvSpPr>
        <p:spPr>
          <a:xfrm>
            <a:off x="1979613" y="746125"/>
            <a:ext cx="2898775" cy="3729038"/>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227944A8-8A7C-4F28-96F5-974025EBCE33}" type="slidenum">
              <a:rPr lang="tr-TR" smtClean="0"/>
              <a:pPr/>
              <a:t>‹#›</a:t>
            </a:fld>
            <a:endParaRPr lang="tr-TR"/>
          </a:p>
        </p:txBody>
      </p:sp>
    </p:spTree>
    <p:extLst>
      <p:ext uri="{BB962C8B-B14F-4D97-AF65-F5344CB8AC3E}">
        <p14:creationId xmlns:p14="http://schemas.microsoft.com/office/powerpoint/2010/main" val="1427220543"/>
      </p:ext>
    </p:extLst>
  </p:cSld>
  <p:clrMap bg1="lt1" tx1="dk1" bg2="lt2" tx2="dk2" accent1="accent1" accent2="accent2" accent3="accent3" accent4="accent4" accent5="accent5" accent6="accent6" hlink="hlink" folHlink="folHlink"/>
  <p:notesStyle>
    <a:lvl1pPr marL="0" algn="l" defTabSz="3178189" rtl="0" eaLnBrk="1" latinLnBrk="0" hangingPunct="1">
      <a:defRPr sz="4200" kern="1200">
        <a:solidFill>
          <a:schemeClr val="tx1"/>
        </a:solidFill>
        <a:latin typeface="+mn-lt"/>
        <a:ea typeface="+mn-ea"/>
        <a:cs typeface="+mn-cs"/>
      </a:defRPr>
    </a:lvl1pPr>
    <a:lvl2pPr marL="1589095" algn="l" defTabSz="3178189" rtl="0" eaLnBrk="1" latinLnBrk="0" hangingPunct="1">
      <a:defRPr sz="4200" kern="1200">
        <a:solidFill>
          <a:schemeClr val="tx1"/>
        </a:solidFill>
        <a:latin typeface="+mn-lt"/>
        <a:ea typeface="+mn-ea"/>
        <a:cs typeface="+mn-cs"/>
      </a:defRPr>
    </a:lvl2pPr>
    <a:lvl3pPr marL="3178189" algn="l" defTabSz="3178189" rtl="0" eaLnBrk="1" latinLnBrk="0" hangingPunct="1">
      <a:defRPr sz="4200" kern="1200">
        <a:solidFill>
          <a:schemeClr val="tx1"/>
        </a:solidFill>
        <a:latin typeface="+mn-lt"/>
        <a:ea typeface="+mn-ea"/>
        <a:cs typeface="+mn-cs"/>
      </a:defRPr>
    </a:lvl3pPr>
    <a:lvl4pPr marL="4767284" algn="l" defTabSz="3178189" rtl="0" eaLnBrk="1" latinLnBrk="0" hangingPunct="1">
      <a:defRPr sz="4200" kern="1200">
        <a:solidFill>
          <a:schemeClr val="tx1"/>
        </a:solidFill>
        <a:latin typeface="+mn-lt"/>
        <a:ea typeface="+mn-ea"/>
        <a:cs typeface="+mn-cs"/>
      </a:defRPr>
    </a:lvl4pPr>
    <a:lvl5pPr marL="6356378" algn="l" defTabSz="3178189" rtl="0" eaLnBrk="1" latinLnBrk="0" hangingPunct="1">
      <a:defRPr sz="4200" kern="1200">
        <a:solidFill>
          <a:schemeClr val="tx1"/>
        </a:solidFill>
        <a:latin typeface="+mn-lt"/>
        <a:ea typeface="+mn-ea"/>
        <a:cs typeface="+mn-cs"/>
      </a:defRPr>
    </a:lvl5pPr>
    <a:lvl6pPr marL="7945473" algn="l" defTabSz="3178189" rtl="0" eaLnBrk="1" latinLnBrk="0" hangingPunct="1">
      <a:defRPr sz="4200" kern="1200">
        <a:solidFill>
          <a:schemeClr val="tx1"/>
        </a:solidFill>
        <a:latin typeface="+mn-lt"/>
        <a:ea typeface="+mn-ea"/>
        <a:cs typeface="+mn-cs"/>
      </a:defRPr>
    </a:lvl6pPr>
    <a:lvl7pPr marL="9534568" algn="l" defTabSz="3178189" rtl="0" eaLnBrk="1" latinLnBrk="0" hangingPunct="1">
      <a:defRPr sz="4200" kern="1200">
        <a:solidFill>
          <a:schemeClr val="tx1"/>
        </a:solidFill>
        <a:latin typeface="+mn-lt"/>
        <a:ea typeface="+mn-ea"/>
        <a:cs typeface="+mn-cs"/>
      </a:defRPr>
    </a:lvl7pPr>
    <a:lvl8pPr marL="11123662" algn="l" defTabSz="3178189" rtl="0" eaLnBrk="1" latinLnBrk="0" hangingPunct="1">
      <a:defRPr sz="4200" kern="1200">
        <a:solidFill>
          <a:schemeClr val="tx1"/>
        </a:solidFill>
        <a:latin typeface="+mn-lt"/>
        <a:ea typeface="+mn-ea"/>
        <a:cs typeface="+mn-cs"/>
      </a:defRPr>
    </a:lvl8pPr>
    <a:lvl9pPr marL="12712757" algn="l" defTabSz="3178189" rtl="0" eaLnBrk="1" latinLnBrk="0" hangingPunct="1">
      <a:defRPr sz="4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979613" y="746125"/>
            <a:ext cx="2898775" cy="3729038"/>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27944A8-8A7C-4F28-96F5-974025EBCE33}" type="slidenum">
              <a:rPr lang="tr-TR" smtClean="0"/>
              <a:pPr/>
              <a:t>1</a:t>
            </a:fld>
            <a:endParaRPr lang="tr-TR"/>
          </a:p>
        </p:txBody>
      </p:sp>
    </p:spTree>
    <p:extLst>
      <p:ext uri="{BB962C8B-B14F-4D97-AF65-F5344CB8AC3E}">
        <p14:creationId xmlns:p14="http://schemas.microsoft.com/office/powerpoint/2010/main" val="2028804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1470185" y="6480810"/>
            <a:ext cx="21641104" cy="8641080"/>
          </a:xfrm>
          <a:ln>
            <a:noFill/>
          </a:ln>
        </p:spPr>
        <p:txBody>
          <a:bodyPr vert="horz" tIns="0" rIns="63564"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194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1470186" y="15254831"/>
            <a:ext cx="21649506" cy="8281036"/>
          </a:xfrm>
        </p:spPr>
        <p:txBody>
          <a:bodyPr lIns="0" rIns="63564"/>
          <a:lstStyle>
            <a:lvl1pPr marL="0" marR="158909" indent="0" algn="r">
              <a:buNone/>
              <a:defRPr>
                <a:solidFill>
                  <a:schemeClr val="tx1"/>
                </a:solidFill>
              </a:defRPr>
            </a:lvl1pPr>
            <a:lvl2pPr marL="1589095" indent="0" algn="ctr">
              <a:buNone/>
            </a:lvl2pPr>
            <a:lvl3pPr marL="3178189" indent="0" algn="ctr">
              <a:buNone/>
            </a:lvl3pPr>
            <a:lvl4pPr marL="4767284" indent="0" algn="ctr">
              <a:buNone/>
            </a:lvl4pPr>
            <a:lvl5pPr marL="6356378" indent="0" algn="ctr">
              <a:buNone/>
            </a:lvl5pPr>
            <a:lvl6pPr marL="7945473" indent="0" algn="ctr">
              <a:buNone/>
            </a:lvl6pPr>
            <a:lvl7pPr marL="9534568" indent="0" algn="ctr">
              <a:buNone/>
            </a:lvl7pPr>
            <a:lvl8pPr marL="11123662" indent="0" algn="ctr">
              <a:buNone/>
            </a:lvl8pPr>
            <a:lvl9pPr marL="12712757"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8272283" y="4320548"/>
            <a:ext cx="5670709" cy="2462558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60158" y="4320548"/>
            <a:ext cx="16592074" cy="2462558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461785" y="6221578"/>
            <a:ext cx="21422678" cy="6437605"/>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194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461785" y="12779539"/>
            <a:ext cx="21422678" cy="7133388"/>
          </a:xfrm>
        </p:spPr>
        <p:txBody>
          <a:bodyPr lIns="158909" rIns="158909" anchor="t"/>
          <a:lstStyle>
            <a:lvl1pPr marL="0" indent="0">
              <a:buNone/>
              <a:defRPr sz="7600">
                <a:solidFill>
                  <a:schemeClr val="tx1"/>
                </a:solidFill>
              </a:defRPr>
            </a:lvl1pPr>
            <a:lvl2pPr>
              <a:buNone/>
              <a:defRPr sz="6300">
                <a:solidFill>
                  <a:schemeClr val="tx1">
                    <a:tint val="75000"/>
                  </a:schemeClr>
                </a:solidFill>
              </a:defRPr>
            </a:lvl2pPr>
            <a:lvl3pPr>
              <a:buNone/>
              <a:defRPr sz="5500">
                <a:solidFill>
                  <a:schemeClr val="tx1">
                    <a:tint val="75000"/>
                  </a:schemeClr>
                </a:solidFill>
              </a:defRPr>
            </a:lvl3pPr>
            <a:lvl4pPr>
              <a:buNone/>
              <a:defRPr sz="4900">
                <a:solidFill>
                  <a:schemeClr val="tx1">
                    <a:tint val="75000"/>
                  </a:schemeClr>
                </a:solidFill>
              </a:defRPr>
            </a:lvl4pPr>
            <a:lvl5pPr>
              <a:buNone/>
              <a:defRPr sz="49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60158" y="3326816"/>
            <a:ext cx="22682835" cy="5400676"/>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260159" y="9072401"/>
            <a:ext cx="11131392" cy="20954620"/>
          </a:xfrm>
        </p:spPr>
        <p:txBody>
          <a:bodyPr/>
          <a:lstStyle>
            <a:lvl1pPr>
              <a:defRPr sz="9000"/>
            </a:lvl1pPr>
            <a:lvl2pPr>
              <a:defRPr sz="8400"/>
            </a:lvl2pPr>
            <a:lvl3pPr>
              <a:defRPr sz="7000"/>
            </a:lvl3pPr>
            <a:lvl4pPr>
              <a:defRPr sz="6300"/>
            </a:lvl4pPr>
            <a:lvl5pPr>
              <a:defRPr sz="63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12811602" y="9072401"/>
            <a:ext cx="11131392" cy="20954620"/>
          </a:xfrm>
        </p:spPr>
        <p:txBody>
          <a:bodyPr/>
          <a:lstStyle>
            <a:lvl1pPr>
              <a:defRPr sz="9000"/>
            </a:lvl1pPr>
            <a:lvl2pPr>
              <a:defRPr sz="8400"/>
            </a:lvl2pPr>
            <a:lvl3pPr>
              <a:defRPr sz="7000"/>
            </a:lvl3pPr>
            <a:lvl4pPr>
              <a:defRPr sz="6300"/>
            </a:lvl4pPr>
            <a:lvl5pPr>
              <a:defRPr sz="63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60158" y="3326816"/>
            <a:ext cx="22682835" cy="5400676"/>
          </a:xfrm>
        </p:spPr>
        <p:txBody>
          <a:bodyPr tIns="158909"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60158" y="8766048"/>
            <a:ext cx="11135768" cy="3115438"/>
          </a:xfrm>
        </p:spPr>
        <p:txBody>
          <a:bodyPr lIns="158909" tIns="0" rIns="158909" bIns="0" anchor="ctr">
            <a:noAutofit/>
          </a:bodyPr>
          <a:lstStyle>
            <a:lvl1pPr marL="0" indent="0">
              <a:buNone/>
              <a:defRPr sz="8400" b="1" cap="none" baseline="0">
                <a:solidFill>
                  <a:schemeClr val="tx2"/>
                </a:solidFill>
                <a:effectLst/>
              </a:defRPr>
            </a:lvl1pPr>
            <a:lvl2pPr>
              <a:buNone/>
              <a:defRPr sz="7000" b="1"/>
            </a:lvl2pPr>
            <a:lvl3pPr>
              <a:buNone/>
              <a:defRPr sz="6300" b="1"/>
            </a:lvl3pPr>
            <a:lvl4pPr>
              <a:buNone/>
              <a:defRPr sz="5500" b="1"/>
            </a:lvl4pPr>
            <a:lvl5pPr>
              <a:buNone/>
              <a:defRPr sz="55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2802854" y="8787355"/>
            <a:ext cx="11140142" cy="3094133"/>
          </a:xfrm>
        </p:spPr>
        <p:txBody>
          <a:bodyPr lIns="158909" tIns="0" rIns="158909" bIns="0" anchor="ctr"/>
          <a:lstStyle>
            <a:lvl1pPr marL="0" indent="0">
              <a:buNone/>
              <a:defRPr sz="8400" b="1" cap="none" baseline="0">
                <a:solidFill>
                  <a:schemeClr val="tx2"/>
                </a:solidFill>
                <a:effectLst/>
              </a:defRPr>
            </a:lvl1pPr>
            <a:lvl2pPr>
              <a:buNone/>
              <a:defRPr sz="7000" b="1"/>
            </a:lvl2pPr>
            <a:lvl3pPr>
              <a:buNone/>
              <a:defRPr sz="6300" b="1"/>
            </a:lvl3pPr>
            <a:lvl4pPr>
              <a:buNone/>
              <a:defRPr sz="5500" b="1"/>
            </a:lvl4pPr>
            <a:lvl5pPr>
              <a:buNone/>
              <a:defRPr sz="55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1260158" y="11881484"/>
            <a:ext cx="11135768" cy="18171028"/>
          </a:xfrm>
        </p:spPr>
        <p:txBody>
          <a:bodyPr tIns="0"/>
          <a:lstStyle>
            <a:lvl1pPr>
              <a:defRPr sz="7600"/>
            </a:lvl1pPr>
            <a:lvl2pPr>
              <a:defRPr sz="7000"/>
            </a:lvl2pPr>
            <a:lvl3pPr>
              <a:defRPr sz="6300"/>
            </a:lvl3pPr>
            <a:lvl4pPr>
              <a:defRPr sz="5500"/>
            </a:lvl4pPr>
            <a:lvl5pPr>
              <a:defRPr sz="55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12802854" y="11881484"/>
            <a:ext cx="11140142" cy="18171028"/>
          </a:xfrm>
        </p:spPr>
        <p:txBody>
          <a:bodyPr tIns="0"/>
          <a:lstStyle>
            <a:lvl1pPr>
              <a:defRPr sz="7600"/>
            </a:lvl1pPr>
            <a:lvl2pPr>
              <a:defRPr sz="7000"/>
            </a:lvl2pPr>
            <a:lvl3pPr>
              <a:defRPr sz="6300"/>
            </a:lvl3pPr>
            <a:lvl4pPr>
              <a:defRPr sz="5500"/>
            </a:lvl4pPr>
            <a:lvl5pPr>
              <a:defRPr sz="55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260158" y="3326816"/>
            <a:ext cx="22892862" cy="5400676"/>
          </a:xfrm>
        </p:spPr>
        <p:txBody>
          <a:bodyPr vert="horz" tIns="158909"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174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890237" y="2430312"/>
            <a:ext cx="7560945" cy="5490686"/>
          </a:xfrm>
        </p:spPr>
        <p:txBody>
          <a:bodyPr lIns="0" anchor="b">
            <a:noAutofit/>
          </a:bodyPr>
          <a:lstStyle>
            <a:lvl1pPr algn="l" rtl="0">
              <a:spcBef>
                <a:spcPct val="0"/>
              </a:spcBef>
              <a:buNone/>
              <a:defRPr sz="9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890237" y="7920990"/>
            <a:ext cx="7560945" cy="21602700"/>
          </a:xfrm>
        </p:spPr>
        <p:txBody>
          <a:bodyPr lIns="63564" rIns="63564"/>
          <a:lstStyle>
            <a:lvl1pPr marL="0" indent="0" algn="l">
              <a:buNone/>
              <a:defRPr sz="4900"/>
            </a:lvl1pPr>
            <a:lvl2pPr indent="0" algn="l">
              <a:buNone/>
              <a:defRPr sz="4200"/>
            </a:lvl2pPr>
            <a:lvl3pPr indent="0" algn="l">
              <a:buNone/>
              <a:defRPr sz="3500"/>
            </a:lvl3pPr>
            <a:lvl4pPr indent="0" algn="l">
              <a:buNone/>
              <a:defRPr sz="3100"/>
            </a:lvl4pPr>
            <a:lvl5pPr indent="0" algn="l">
              <a:buNone/>
              <a:defRPr sz="31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853734" y="7920990"/>
            <a:ext cx="14089261" cy="21602700"/>
          </a:xfrm>
        </p:spPr>
        <p:txBody>
          <a:bodyPr tIns="0"/>
          <a:lstStyle>
            <a:lvl1pPr>
              <a:defRPr sz="9700"/>
            </a:lvl1pPr>
            <a:lvl2pPr>
              <a:defRPr sz="9000"/>
            </a:lvl2pPr>
            <a:lvl3pPr>
              <a:defRPr sz="8400"/>
            </a:lvl3pPr>
            <a:lvl4pPr>
              <a:defRPr sz="7000"/>
            </a:lvl4pPr>
            <a:lvl5pPr>
              <a:defRPr sz="63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75C23FB-D8AB-4600-B9CD-6F78AACB9AD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8725608" y="5235664"/>
            <a:ext cx="14491812" cy="1944243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317819" tIns="158909" rIns="317819" bIns="158909" rtlCol="0" anchor="ctr"/>
          <a:lstStyle/>
          <a:p>
            <a:pPr algn="ctr" eaLnBrk="1" latinLnBrk="0" hangingPunct="1"/>
            <a:endParaRPr kumimoji="0" lang="en-US"/>
          </a:p>
        </p:txBody>
      </p:sp>
      <p:sp>
        <p:nvSpPr>
          <p:cNvPr id="12" name="11 Dik Üçgen"/>
          <p:cNvSpPr/>
          <p:nvPr/>
        </p:nvSpPr>
        <p:spPr>
          <a:xfrm rot="420000" flipV="1">
            <a:off x="22061395" y="25324909"/>
            <a:ext cx="428454" cy="734492"/>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317819" tIns="158909" rIns="317819" bIns="158909" rtlCol="0" anchor="ctr"/>
          <a:lstStyle/>
          <a:p>
            <a:pPr algn="ctr" eaLnBrk="1" latinLnBrk="0" hangingPunct="1"/>
            <a:endParaRPr kumimoji="0" lang="en-US"/>
          </a:p>
        </p:txBody>
      </p:sp>
      <p:sp>
        <p:nvSpPr>
          <p:cNvPr id="2" name="1 Başlık"/>
          <p:cNvSpPr>
            <a:spLocks noGrp="1"/>
          </p:cNvSpPr>
          <p:nvPr>
            <p:ph type="title"/>
          </p:nvPr>
        </p:nvSpPr>
        <p:spPr>
          <a:xfrm>
            <a:off x="1680212" y="5561309"/>
            <a:ext cx="6099162" cy="7477884"/>
          </a:xfrm>
        </p:spPr>
        <p:txBody>
          <a:bodyPr vert="horz" lIns="158909" tIns="158909" rIns="158909" bIns="158909" anchor="b"/>
          <a:lstStyle>
            <a:lvl1pPr algn="l">
              <a:buNone/>
              <a:defRPr sz="7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680212" y="13366009"/>
            <a:ext cx="6090762" cy="10297288"/>
          </a:xfrm>
        </p:spPr>
        <p:txBody>
          <a:bodyPr lIns="222473" rIns="158909" bIns="158909" anchor="t"/>
          <a:lstStyle>
            <a:lvl1pPr marL="0" indent="0" algn="l">
              <a:spcBef>
                <a:spcPts val="869"/>
              </a:spcBef>
              <a:buFontTx/>
              <a:buNone/>
              <a:defRPr sz="4500"/>
            </a:lvl1pPr>
            <a:lvl2pPr>
              <a:defRPr sz="4200"/>
            </a:lvl2pPr>
            <a:lvl3pPr>
              <a:defRPr sz="3500"/>
            </a:lvl3pPr>
            <a:lvl4pPr>
              <a:defRPr sz="3100"/>
            </a:lvl4pPr>
            <a:lvl5pPr>
              <a:defRPr sz="31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7547243-09DA-4112-900C-268E4E53EB67}" type="datetimeFigureOut">
              <a:rPr lang="tr-TR" smtClean="0"/>
              <a:pPr/>
              <a:t>07.03.2013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22262783" y="30033757"/>
            <a:ext cx="1680210" cy="1725215"/>
          </a:xfrm>
        </p:spPr>
        <p:txBody>
          <a:bodyPr/>
          <a:lstStyle/>
          <a:p>
            <a:fld id="{375C23FB-D8AB-4600-B9CD-6F78AACB9AD0}" type="slidenum">
              <a:rPr lang="tr-TR" smtClean="0"/>
              <a:pPr/>
              <a:t>‹#›</a:t>
            </a:fld>
            <a:endParaRPr lang="tr-TR"/>
          </a:p>
        </p:txBody>
      </p:sp>
      <p:sp>
        <p:nvSpPr>
          <p:cNvPr id="3" name="2 Resim Yer Tutucusu"/>
          <p:cNvSpPr>
            <a:spLocks noGrp="1"/>
          </p:cNvSpPr>
          <p:nvPr>
            <p:ph type="pic" idx="1"/>
          </p:nvPr>
        </p:nvSpPr>
        <p:spPr>
          <a:xfrm rot="420000">
            <a:off x="9607717" y="5667718"/>
            <a:ext cx="12727591" cy="18578322"/>
          </a:xfrm>
          <a:prstGeom prst="rect">
            <a:avLst/>
          </a:prstGeom>
          <a:solidFill>
            <a:schemeClr val="bg2"/>
          </a:solidFill>
          <a:ln w="3000" cap="rnd">
            <a:solidFill>
              <a:srgbClr val="C0C0C0"/>
            </a:solidFill>
            <a:round/>
          </a:ln>
          <a:effectLst/>
        </p:spPr>
        <p:txBody>
          <a:bodyPr/>
          <a:lstStyle>
            <a:lvl1pPr marL="0" indent="0">
              <a:buNone/>
              <a:defRPr sz="111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26254" y="27483434"/>
            <a:ext cx="25255657" cy="4920616"/>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17819" tIns="158909" rIns="317819" bIns="158909"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12076510" y="29388676"/>
            <a:ext cx="13126640" cy="3015377"/>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17819" tIns="158909" rIns="317819" bIns="158909"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26254" y="-33757"/>
            <a:ext cx="25255657" cy="4920616"/>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17819" tIns="158909" rIns="317819" bIns="158909"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12076510" y="-33753"/>
            <a:ext cx="13126640" cy="3015377"/>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17819" tIns="158909" rIns="317819" bIns="158909"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1260158" y="3326816"/>
            <a:ext cx="22682835" cy="5400676"/>
          </a:xfrm>
          <a:prstGeom prst="rect">
            <a:avLst/>
          </a:prstGeom>
        </p:spPr>
        <p:txBody>
          <a:bodyPr vert="horz" lIns="0" tIns="158909"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1260158" y="9145144"/>
            <a:ext cx="22682835" cy="20738592"/>
          </a:xfrm>
          <a:prstGeom prst="rect">
            <a:avLst/>
          </a:prstGeom>
        </p:spPr>
        <p:txBody>
          <a:bodyPr vert="horz" lIns="317819" tIns="158909" rIns="317819" bIns="158909">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1260158" y="30033757"/>
            <a:ext cx="5880735" cy="1725215"/>
          </a:xfrm>
          <a:prstGeom prst="rect">
            <a:avLst/>
          </a:prstGeom>
        </p:spPr>
        <p:txBody>
          <a:bodyPr vert="horz" lIns="0" tIns="0" rIns="0" bIns="0" anchor="b"/>
          <a:lstStyle>
            <a:lvl1pPr algn="l" eaLnBrk="1" latinLnBrk="0" hangingPunct="1">
              <a:defRPr kumimoji="0" sz="4200">
                <a:solidFill>
                  <a:schemeClr val="tx2">
                    <a:shade val="90000"/>
                  </a:schemeClr>
                </a:solidFill>
              </a:defRPr>
            </a:lvl1pPr>
          </a:lstStyle>
          <a:p>
            <a:fld id="{37547243-09DA-4112-900C-268E4E53EB67}" type="datetimeFigureOut">
              <a:rPr lang="tr-TR" smtClean="0"/>
              <a:pPr/>
              <a:t>07.03.2013</a:t>
            </a:fld>
            <a:endParaRPr lang="tr-TR"/>
          </a:p>
        </p:txBody>
      </p:sp>
      <p:sp>
        <p:nvSpPr>
          <p:cNvPr id="22" name="21 Altbilgi Yer Tutucusu"/>
          <p:cNvSpPr>
            <a:spLocks noGrp="1"/>
          </p:cNvSpPr>
          <p:nvPr>
            <p:ph type="ftr" sz="quarter" idx="3"/>
          </p:nvPr>
        </p:nvSpPr>
        <p:spPr>
          <a:xfrm>
            <a:off x="7350919" y="30033757"/>
            <a:ext cx="9241155" cy="1725215"/>
          </a:xfrm>
          <a:prstGeom prst="rect">
            <a:avLst/>
          </a:prstGeom>
        </p:spPr>
        <p:txBody>
          <a:bodyPr vert="horz" lIns="0" tIns="0" rIns="0" bIns="0" anchor="b"/>
          <a:lstStyle>
            <a:lvl1pPr algn="l" eaLnBrk="1" latinLnBrk="0" hangingPunct="1">
              <a:defRPr kumimoji="0" sz="4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21842732" y="30033757"/>
            <a:ext cx="2100263" cy="1725215"/>
          </a:xfrm>
          <a:prstGeom prst="rect">
            <a:avLst/>
          </a:prstGeom>
        </p:spPr>
        <p:txBody>
          <a:bodyPr vert="horz" lIns="0" tIns="0" rIns="0" bIns="0" anchor="b"/>
          <a:lstStyle>
            <a:lvl1pPr algn="r" eaLnBrk="1" latinLnBrk="0" hangingPunct="1">
              <a:defRPr kumimoji="0" sz="4200">
                <a:solidFill>
                  <a:schemeClr val="tx2">
                    <a:shade val="90000"/>
                  </a:schemeClr>
                </a:solidFill>
              </a:defRPr>
            </a:lvl1pPr>
          </a:lstStyle>
          <a:p>
            <a:fld id="{375C23FB-D8AB-4600-B9CD-6F78AACB9AD0}" type="slidenum">
              <a:rPr lang="tr-TR" smtClean="0"/>
              <a:pPr/>
              <a:t>‹#›</a:t>
            </a:fld>
            <a:endParaRPr lang="tr-TR"/>
          </a:p>
        </p:txBody>
      </p:sp>
      <p:grpSp>
        <p:nvGrpSpPr>
          <p:cNvPr id="2" name="1 Grup"/>
          <p:cNvGrpSpPr/>
          <p:nvPr/>
        </p:nvGrpSpPr>
        <p:grpSpPr>
          <a:xfrm>
            <a:off x="-52416" y="956379"/>
            <a:ext cx="25303886" cy="3067583"/>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17400" b="0" kern="1200">
          <a:ln>
            <a:noFill/>
          </a:ln>
          <a:solidFill>
            <a:schemeClr val="tx2"/>
          </a:solidFill>
          <a:effectLst/>
          <a:latin typeface="+mj-lt"/>
          <a:ea typeface="+mj-ea"/>
          <a:cs typeface="+mj-cs"/>
        </a:defRPr>
      </a:lvl1pPr>
    </p:titleStyle>
    <p:bodyStyle>
      <a:lvl1pPr marL="953457" indent="-953457" algn="l" rtl="0" eaLnBrk="1" latinLnBrk="0" hangingPunct="1">
        <a:spcBef>
          <a:spcPct val="20000"/>
        </a:spcBef>
        <a:buClr>
          <a:schemeClr val="accent3"/>
        </a:buClr>
        <a:buSzPct val="95000"/>
        <a:buFont typeface="Wingdings 2"/>
        <a:buChar char=""/>
        <a:defRPr kumimoji="0" sz="9000" kern="1200">
          <a:solidFill>
            <a:schemeClr val="tx1"/>
          </a:solidFill>
          <a:latin typeface="+mn-lt"/>
          <a:ea typeface="+mn-ea"/>
          <a:cs typeface="+mn-cs"/>
        </a:defRPr>
      </a:lvl1pPr>
      <a:lvl2pPr marL="2224732" indent="-858111" algn="l" rtl="0" eaLnBrk="1" latinLnBrk="0" hangingPunct="1">
        <a:spcBef>
          <a:spcPct val="20000"/>
        </a:spcBef>
        <a:buClr>
          <a:schemeClr val="accent1"/>
        </a:buClr>
        <a:buSzPct val="85000"/>
        <a:buFont typeface="Wingdings 2"/>
        <a:buChar char=""/>
        <a:defRPr kumimoji="0" sz="8400" kern="1200">
          <a:solidFill>
            <a:schemeClr val="tx1"/>
          </a:solidFill>
          <a:latin typeface="+mn-lt"/>
          <a:ea typeface="+mn-ea"/>
          <a:cs typeface="+mn-cs"/>
        </a:defRPr>
      </a:lvl2pPr>
      <a:lvl3pPr marL="3178189" indent="-858111" algn="l" rtl="0" eaLnBrk="1" latinLnBrk="0" hangingPunct="1">
        <a:spcBef>
          <a:spcPct val="20000"/>
        </a:spcBef>
        <a:buClr>
          <a:schemeClr val="accent2"/>
        </a:buClr>
        <a:buSzPct val="70000"/>
        <a:buFont typeface="Wingdings 2"/>
        <a:buChar char=""/>
        <a:defRPr kumimoji="0" sz="7300" kern="1200">
          <a:solidFill>
            <a:schemeClr val="tx1"/>
          </a:solidFill>
          <a:latin typeface="+mn-lt"/>
          <a:ea typeface="+mn-ea"/>
          <a:cs typeface="+mn-cs"/>
        </a:defRPr>
      </a:lvl3pPr>
      <a:lvl4pPr marL="4131646" indent="-730984" algn="l" rtl="0" eaLnBrk="1" latinLnBrk="0" hangingPunct="1">
        <a:spcBef>
          <a:spcPct val="20000"/>
        </a:spcBef>
        <a:buClr>
          <a:schemeClr val="accent3"/>
        </a:buClr>
        <a:buSzPct val="65000"/>
        <a:buFont typeface="Wingdings 2"/>
        <a:buChar char=""/>
        <a:defRPr kumimoji="0" sz="7000" kern="1200">
          <a:solidFill>
            <a:schemeClr val="tx1"/>
          </a:solidFill>
          <a:latin typeface="+mn-lt"/>
          <a:ea typeface="+mn-ea"/>
          <a:cs typeface="+mn-cs"/>
        </a:defRPr>
      </a:lvl4pPr>
      <a:lvl5pPr marL="5085103" indent="-730984" algn="l" rtl="0" eaLnBrk="1" latinLnBrk="0" hangingPunct="1">
        <a:spcBef>
          <a:spcPct val="20000"/>
        </a:spcBef>
        <a:buClr>
          <a:schemeClr val="accent4"/>
        </a:buClr>
        <a:buSzPct val="65000"/>
        <a:buFont typeface="Wingdings 2"/>
        <a:buChar char=""/>
        <a:defRPr kumimoji="0" sz="7000" kern="1200">
          <a:solidFill>
            <a:schemeClr val="tx1"/>
          </a:solidFill>
          <a:latin typeface="+mn-lt"/>
          <a:ea typeface="+mn-ea"/>
          <a:cs typeface="+mn-cs"/>
        </a:defRPr>
      </a:lvl5pPr>
      <a:lvl6pPr marL="6038560" indent="-730984" algn="l" rtl="0" eaLnBrk="1" latinLnBrk="0" hangingPunct="1">
        <a:spcBef>
          <a:spcPct val="20000"/>
        </a:spcBef>
        <a:buClr>
          <a:schemeClr val="accent5"/>
        </a:buClr>
        <a:buSzPct val="80000"/>
        <a:buFont typeface="Wingdings 2"/>
        <a:buChar char=""/>
        <a:defRPr kumimoji="0" sz="6300" kern="1200">
          <a:solidFill>
            <a:schemeClr val="tx1"/>
          </a:solidFill>
          <a:latin typeface="+mn-lt"/>
          <a:ea typeface="+mn-ea"/>
          <a:cs typeface="+mn-cs"/>
        </a:defRPr>
      </a:lvl6pPr>
      <a:lvl7pPr marL="6674197" indent="-635638" algn="l" rtl="0" eaLnBrk="1" latinLnBrk="0" hangingPunct="1">
        <a:spcBef>
          <a:spcPct val="20000"/>
        </a:spcBef>
        <a:buClr>
          <a:schemeClr val="accent6"/>
        </a:buClr>
        <a:buSzPct val="80000"/>
        <a:buFont typeface="Wingdings 2"/>
        <a:buChar char=""/>
        <a:defRPr kumimoji="0" sz="5500" kern="1200" baseline="0">
          <a:solidFill>
            <a:schemeClr val="tx1"/>
          </a:solidFill>
          <a:latin typeface="+mn-lt"/>
          <a:ea typeface="+mn-ea"/>
          <a:cs typeface="+mn-cs"/>
        </a:defRPr>
      </a:lvl7pPr>
      <a:lvl8pPr marL="7627654" indent="-635638" algn="l" rtl="0" eaLnBrk="1" latinLnBrk="0" hangingPunct="1">
        <a:spcBef>
          <a:spcPct val="20000"/>
        </a:spcBef>
        <a:buClr>
          <a:schemeClr val="tx2"/>
        </a:buClr>
        <a:buChar char="•"/>
        <a:defRPr kumimoji="0" sz="5500" kern="1200">
          <a:solidFill>
            <a:schemeClr val="tx1"/>
          </a:solidFill>
          <a:latin typeface="+mn-lt"/>
          <a:ea typeface="+mn-ea"/>
          <a:cs typeface="+mn-cs"/>
        </a:defRPr>
      </a:lvl8pPr>
      <a:lvl9pPr marL="8581111" indent="-635638" algn="l" rtl="0" eaLnBrk="1" latinLnBrk="0" hangingPunct="1">
        <a:spcBef>
          <a:spcPct val="20000"/>
        </a:spcBef>
        <a:buClr>
          <a:schemeClr val="tx2"/>
        </a:buClr>
        <a:buFontTx/>
        <a:buChar char="•"/>
        <a:defRPr kumimoji="0" sz="49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589095" algn="l" rtl="0" eaLnBrk="1" latinLnBrk="0" hangingPunct="1">
        <a:defRPr kumimoji="0" kern="1200">
          <a:solidFill>
            <a:schemeClr val="tx1"/>
          </a:solidFill>
          <a:latin typeface="+mn-lt"/>
          <a:ea typeface="+mn-ea"/>
          <a:cs typeface="+mn-cs"/>
        </a:defRPr>
      </a:lvl2pPr>
      <a:lvl3pPr marL="3178189" algn="l" rtl="0" eaLnBrk="1" latinLnBrk="0" hangingPunct="1">
        <a:defRPr kumimoji="0" kern="1200">
          <a:solidFill>
            <a:schemeClr val="tx1"/>
          </a:solidFill>
          <a:latin typeface="+mn-lt"/>
          <a:ea typeface="+mn-ea"/>
          <a:cs typeface="+mn-cs"/>
        </a:defRPr>
      </a:lvl3pPr>
      <a:lvl4pPr marL="4767284" algn="l" rtl="0" eaLnBrk="1" latinLnBrk="0" hangingPunct="1">
        <a:defRPr kumimoji="0" kern="1200">
          <a:solidFill>
            <a:schemeClr val="tx1"/>
          </a:solidFill>
          <a:latin typeface="+mn-lt"/>
          <a:ea typeface="+mn-ea"/>
          <a:cs typeface="+mn-cs"/>
        </a:defRPr>
      </a:lvl4pPr>
      <a:lvl5pPr marL="6356378" algn="l" rtl="0" eaLnBrk="1" latinLnBrk="0" hangingPunct="1">
        <a:defRPr kumimoji="0" kern="1200">
          <a:solidFill>
            <a:schemeClr val="tx1"/>
          </a:solidFill>
          <a:latin typeface="+mn-lt"/>
          <a:ea typeface="+mn-ea"/>
          <a:cs typeface="+mn-cs"/>
        </a:defRPr>
      </a:lvl5pPr>
      <a:lvl6pPr marL="7945473" algn="l" rtl="0" eaLnBrk="1" latinLnBrk="0" hangingPunct="1">
        <a:defRPr kumimoji="0" kern="1200">
          <a:solidFill>
            <a:schemeClr val="tx1"/>
          </a:solidFill>
          <a:latin typeface="+mn-lt"/>
          <a:ea typeface="+mn-ea"/>
          <a:cs typeface="+mn-cs"/>
        </a:defRPr>
      </a:lvl6pPr>
      <a:lvl7pPr marL="9534568" algn="l" rtl="0" eaLnBrk="1" latinLnBrk="0" hangingPunct="1">
        <a:defRPr kumimoji="0" kern="1200">
          <a:solidFill>
            <a:schemeClr val="tx1"/>
          </a:solidFill>
          <a:latin typeface="+mn-lt"/>
          <a:ea typeface="+mn-ea"/>
          <a:cs typeface="+mn-cs"/>
        </a:defRPr>
      </a:lvl7pPr>
      <a:lvl8pPr marL="11123662" algn="l" rtl="0" eaLnBrk="1" latinLnBrk="0" hangingPunct="1">
        <a:defRPr kumimoji="0" kern="1200">
          <a:solidFill>
            <a:schemeClr val="tx1"/>
          </a:solidFill>
          <a:latin typeface="+mn-lt"/>
          <a:ea typeface="+mn-ea"/>
          <a:cs typeface="+mn-cs"/>
        </a:defRPr>
      </a:lvl8pPr>
      <a:lvl9pPr marL="12712757"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Başlık"/>
          <p:cNvSpPr>
            <a:spLocks noGrp="1"/>
          </p:cNvSpPr>
          <p:nvPr>
            <p:ph type="title"/>
          </p:nvPr>
        </p:nvSpPr>
        <p:spPr>
          <a:xfrm>
            <a:off x="1176306" y="3088098"/>
            <a:ext cx="22103586" cy="1282503"/>
          </a:xfrm>
        </p:spPr>
        <p:txBody>
          <a:bodyPr>
            <a:noAutofit/>
          </a:bodyPr>
          <a:lstStyle/>
          <a:p>
            <a:r>
              <a:rPr lang="tr-TR" sz="4400" dirty="0">
                <a:latin typeface="+mn-lt"/>
                <a:cs typeface="Times New Roman" pitchFamily="18" charset="0"/>
              </a:rPr>
              <a:t/>
            </a:r>
            <a:br>
              <a:rPr lang="tr-TR" sz="4400" dirty="0">
                <a:latin typeface="+mn-lt"/>
                <a:cs typeface="Times New Roman" pitchFamily="18" charset="0"/>
              </a:rPr>
            </a:br>
            <a:r>
              <a:rPr lang="tr-TR" sz="3100" dirty="0">
                <a:cs typeface="Times New Roman" pitchFamily="18" charset="0"/>
              </a:rPr>
              <a:t>1: </a:t>
            </a:r>
            <a:r>
              <a:rPr lang="tr-TR" sz="3100" dirty="0">
                <a:latin typeface="+mn-lt"/>
                <a:cs typeface="Times New Roman" pitchFamily="18" charset="0"/>
              </a:rPr>
              <a:t>Atatürk Üniversitesi Tıp Fakültesi 1. Sınıf Öğrencileri, 2: Atatürk Üniversitesi Tıp Fakültesi 2. Sınıf Öğrencileri,</a:t>
            </a:r>
            <a:br>
              <a:rPr lang="tr-TR" sz="3100" dirty="0">
                <a:latin typeface="+mn-lt"/>
                <a:cs typeface="Times New Roman" pitchFamily="18" charset="0"/>
              </a:rPr>
            </a:br>
            <a:r>
              <a:rPr lang="tr-TR" sz="3100" dirty="0">
                <a:latin typeface="+mn-lt"/>
                <a:cs typeface="Times New Roman" pitchFamily="18" charset="0"/>
              </a:rPr>
              <a:t>3: Atatürk Üniversitesi Tıp Fakültesi Aile Hekimliği ABD </a:t>
            </a:r>
            <a:endParaRPr lang="tr-TR" sz="6000" b="1" dirty="0">
              <a:latin typeface="Times New Roman" pitchFamily="18" charset="0"/>
              <a:cs typeface="Times New Roman" pitchFamily="18" charset="0"/>
            </a:endParaRPr>
          </a:p>
        </p:txBody>
      </p:sp>
      <p:sp>
        <p:nvSpPr>
          <p:cNvPr id="5" name="İçerik Yer Tutucusu 4"/>
          <p:cNvSpPr>
            <a:spLocks noGrp="1"/>
          </p:cNvSpPr>
          <p:nvPr>
            <p:ph sz="half" idx="4294967295"/>
          </p:nvPr>
        </p:nvSpPr>
        <p:spPr>
          <a:xfrm>
            <a:off x="-30153" y="5146679"/>
            <a:ext cx="13673932" cy="8137780"/>
          </a:xfrm>
        </p:spPr>
        <p:txBody>
          <a:bodyPr>
            <a:noAutofit/>
          </a:bodyPr>
          <a:lstStyle/>
          <a:p>
            <a:pPr marL="1235962" indent="-1235962" algn="just">
              <a:buNone/>
            </a:pPr>
            <a:r>
              <a:rPr lang="tr-TR" sz="3300" b="1" dirty="0"/>
              <a:t>	AMAÇ :</a:t>
            </a:r>
            <a:r>
              <a:rPr lang="tr-TR" sz="3300" dirty="0"/>
              <a:t> Bu çalışmanın amacı sporun öğrencilerin sınıf geçme notu üzerindeki etkisini araştırmaktır. </a:t>
            </a:r>
          </a:p>
          <a:p>
            <a:pPr marL="1235962" indent="-1235962" algn="just">
              <a:buNone/>
            </a:pPr>
            <a:r>
              <a:rPr lang="tr-TR" sz="3300" b="1" dirty="0"/>
              <a:t>	GİRİŞ: </a:t>
            </a:r>
            <a:r>
              <a:rPr lang="tr-TR" sz="3300" dirty="0"/>
              <a:t>Yapılan bir araştırmada spor yapan ilköğretim öğrencilerinin, spor yapmayan öğrencilere oranla zihinsel aktivitelerinin daha yüksek olduğu gözlemlenmiştir. Zihinsel aktiviteleri daha yüksek olan öğrenciler analitik düşünebilir, hızlı odaklanabilir ve sorunlara kolayca çözümler bulabilir.  Bu veri ışığında Atatürk Üniversitesi Tıp Fakültesi öğrencilerinin sınıf geçme notu üzerinde spor yapmanın etkisini araştırmak için bir anket çalışması yapıldı</a:t>
            </a:r>
            <a:r>
              <a:rPr lang="tr-TR" sz="3300" dirty="0" smtClean="0"/>
              <a:t>.</a:t>
            </a:r>
            <a:endParaRPr lang="tr-TR" sz="3300" dirty="0"/>
          </a:p>
          <a:p>
            <a:pPr marL="1235962" indent="-1235962" algn="just">
              <a:buNone/>
            </a:pPr>
            <a:r>
              <a:rPr lang="tr-TR" sz="3300" b="1" dirty="0"/>
              <a:t>            </a:t>
            </a:r>
            <a:r>
              <a:rPr lang="tr-TR" sz="3300" b="1" dirty="0" smtClean="0"/>
              <a:t>YÖNTEM: </a:t>
            </a:r>
            <a:r>
              <a:rPr lang="tr-TR" sz="3300" dirty="0" smtClean="0"/>
              <a:t>Atatürk </a:t>
            </a:r>
            <a:r>
              <a:rPr lang="tr-TR" sz="3300" dirty="0"/>
              <a:t>Üniversitesi Tıp Fakültesi 2. Sınıf öğrencilerine, 2012 Eylül ayında, 1. komite öncesinde, spor yapan öğrencilerin ne kadar süredir sporla ilgilendiğini, haftada kaç saat spor yaptığını, sporla ilgilenme derecesinin belirlenmesini içeren bir  anket </a:t>
            </a:r>
            <a:r>
              <a:rPr lang="tr-TR" sz="3300"/>
              <a:t>uygulandı</a:t>
            </a:r>
            <a:r>
              <a:rPr lang="tr-TR" sz="3300" smtClean="0"/>
              <a:t>. 250 </a:t>
            </a:r>
            <a:r>
              <a:rPr lang="tr-TR" sz="3300" dirty="0"/>
              <a:t>kişilik  2. sınıf öğrencileri arasından rastgele 50 öğrenci seçildi. Anketler hazırlandı, öğrencilere dağıtıldı, cevaplamaları için belli bir süre verildi ve sonra anketler toplandı. Veriler bilgisayara girildi, SPSS programında kategorik grup için ki kare testi kullanılarak analiz yapıldı, grafikler oluşturuldu. P&lt; 0.05 anlamlı kabul edildi.          </a:t>
            </a:r>
          </a:p>
          <a:p>
            <a:pPr marL="1235962" indent="-1235962" algn="just">
              <a:buNone/>
            </a:pPr>
            <a:r>
              <a:rPr lang="tr-TR" sz="3300" b="1" dirty="0"/>
              <a:t>	</a:t>
            </a:r>
            <a:endParaRPr lang="tr-TR" sz="3300" dirty="0"/>
          </a:p>
          <a:p>
            <a:pPr marL="1235962" indent="-1235962"/>
            <a:endParaRPr lang="tr-TR" sz="3300" dirty="0"/>
          </a:p>
          <a:p>
            <a:endParaRPr lang="tr-TR" sz="3300" dirty="0"/>
          </a:p>
        </p:txBody>
      </p:sp>
      <p:graphicFrame>
        <p:nvGraphicFramePr>
          <p:cNvPr id="10" name="İçerik Yer Tutucusu 9"/>
          <p:cNvGraphicFramePr>
            <a:graphicFrameLocks noGrp="1"/>
          </p:cNvGraphicFramePr>
          <p:nvPr>
            <p:ph sz="half" idx="4294967295"/>
            <p:extLst>
              <p:ext uri="{D42A27DB-BD31-4B8C-83A1-F6EECF244321}">
                <p14:modId xmlns:p14="http://schemas.microsoft.com/office/powerpoint/2010/main" val="4094901838"/>
              </p:ext>
            </p:extLst>
          </p:nvPr>
        </p:nvGraphicFramePr>
        <p:xfrm>
          <a:off x="1531007" y="16490057"/>
          <a:ext cx="11677295" cy="8301564"/>
        </p:xfrm>
        <a:graphic>
          <a:graphicData uri="http://schemas.openxmlformats.org/drawingml/2006/table">
            <a:tbl>
              <a:tblPr firstRow="1" firstCol="1" bandRow="1">
                <a:tableStyleId>{5C22544A-7EE6-4342-B048-85BDC9FD1C3A}</a:tableStyleId>
              </a:tblPr>
              <a:tblGrid>
                <a:gridCol w="4168708"/>
                <a:gridCol w="1798265"/>
                <a:gridCol w="1880005"/>
                <a:gridCol w="1880005"/>
                <a:gridCol w="1950312"/>
              </a:tblGrid>
              <a:tr h="1363609">
                <a:tc rowSpan="2">
                  <a:txBody>
                    <a:bodyPr/>
                    <a:lstStyle/>
                    <a:p>
                      <a:pPr>
                        <a:lnSpc>
                          <a:spcPct val="115000"/>
                        </a:lnSpc>
                        <a:spcAft>
                          <a:spcPts val="1000"/>
                        </a:spcAft>
                      </a:pPr>
                      <a:r>
                        <a:rPr lang="tr-TR" sz="3800" dirty="0">
                          <a:effectLst/>
                        </a:rPr>
                        <a:t> </a:t>
                      </a:r>
                      <a:endParaRPr lang="tr-TR" sz="3800" dirty="0">
                        <a:effectLst/>
                        <a:latin typeface="Calibri"/>
                        <a:ea typeface="Calibri"/>
                        <a:cs typeface="Times New Roman"/>
                      </a:endParaRPr>
                    </a:p>
                  </a:txBody>
                  <a:tcPr marL="189023" marR="189023" marT="0" marB="0"/>
                </a:tc>
                <a:tc gridSpan="4">
                  <a:txBody>
                    <a:bodyPr/>
                    <a:lstStyle/>
                    <a:p>
                      <a:pPr>
                        <a:lnSpc>
                          <a:spcPct val="115000"/>
                        </a:lnSpc>
                        <a:spcAft>
                          <a:spcPts val="1000"/>
                        </a:spcAft>
                      </a:pPr>
                      <a:r>
                        <a:rPr lang="tr-TR" sz="3800" dirty="0">
                          <a:effectLst/>
                        </a:rPr>
                        <a:t>           Birinci sınıfı  geçme notu                     </a:t>
                      </a:r>
                      <a:endParaRPr lang="tr-TR" sz="3800" dirty="0">
                        <a:effectLst/>
                        <a:latin typeface="Calibri"/>
                        <a:ea typeface="Calibri"/>
                        <a:cs typeface="Times New Roman"/>
                      </a:endParaRPr>
                    </a:p>
                  </a:txBody>
                  <a:tcPr marL="189023" marR="189023" marT="0" marB="0"/>
                </a:tc>
                <a:tc hMerge="1">
                  <a:txBody>
                    <a:bodyPr/>
                    <a:lstStyle/>
                    <a:p>
                      <a:endParaRPr lang="tr-TR"/>
                    </a:p>
                  </a:txBody>
                  <a:tcPr/>
                </a:tc>
                <a:tc hMerge="1">
                  <a:txBody>
                    <a:bodyPr/>
                    <a:lstStyle/>
                    <a:p>
                      <a:endParaRPr lang="tr-TR"/>
                    </a:p>
                  </a:txBody>
                  <a:tcPr/>
                </a:tc>
                <a:tc hMerge="1">
                  <a:txBody>
                    <a:bodyPr/>
                    <a:lstStyle/>
                    <a:p>
                      <a:endParaRPr lang="tr-TR"/>
                    </a:p>
                  </a:txBody>
                  <a:tcPr/>
                </a:tc>
              </a:tr>
              <a:tr h="1363609">
                <a:tc vMerge="1">
                  <a:txBody>
                    <a:bodyPr/>
                    <a:lstStyle/>
                    <a:p>
                      <a:endParaRPr lang="tr-TR"/>
                    </a:p>
                  </a:txBody>
                  <a:tcPr/>
                </a:tc>
                <a:tc>
                  <a:txBody>
                    <a:bodyPr/>
                    <a:lstStyle/>
                    <a:p>
                      <a:pPr>
                        <a:lnSpc>
                          <a:spcPct val="115000"/>
                        </a:lnSpc>
                        <a:spcAft>
                          <a:spcPts val="1000"/>
                        </a:spcAft>
                      </a:pPr>
                      <a:r>
                        <a:rPr lang="tr-TR" sz="3800" dirty="0" smtClean="0">
                          <a:effectLst/>
                        </a:rPr>
                        <a:t>60-70</a:t>
                      </a:r>
                      <a:endParaRPr lang="tr-TR" sz="3800" dirty="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dirty="0">
                          <a:effectLst/>
                        </a:rPr>
                        <a:t>71-80</a:t>
                      </a:r>
                      <a:endParaRPr lang="tr-TR" sz="3800" dirty="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a:effectLst/>
                        </a:rPr>
                        <a:t>81-90</a:t>
                      </a:r>
                      <a:endParaRPr lang="tr-TR" sz="380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a:effectLst/>
                        </a:rPr>
                        <a:t>91-100</a:t>
                      </a:r>
                      <a:endParaRPr lang="tr-TR" sz="3800">
                        <a:effectLst/>
                        <a:latin typeface="Calibri"/>
                        <a:ea typeface="Calibri"/>
                        <a:cs typeface="Times New Roman"/>
                      </a:endParaRPr>
                    </a:p>
                  </a:txBody>
                  <a:tcPr marL="189023" marR="189023" marT="0" marB="0"/>
                </a:tc>
              </a:tr>
              <a:tr h="2892868">
                <a:tc>
                  <a:txBody>
                    <a:bodyPr/>
                    <a:lstStyle/>
                    <a:p>
                      <a:pPr>
                        <a:lnSpc>
                          <a:spcPct val="115000"/>
                        </a:lnSpc>
                        <a:spcAft>
                          <a:spcPts val="1000"/>
                        </a:spcAft>
                      </a:pPr>
                      <a:r>
                        <a:rPr lang="tr-TR" sz="3800" dirty="0">
                          <a:effectLst/>
                        </a:rPr>
                        <a:t>Birinci sınıfta düzenli olarak  spor yapanlar </a:t>
                      </a:r>
                      <a:endParaRPr lang="tr-TR" sz="3800" dirty="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dirty="0">
                          <a:effectLst/>
                        </a:rPr>
                        <a:t>   14</a:t>
                      </a:r>
                    </a:p>
                    <a:p>
                      <a:pPr>
                        <a:lnSpc>
                          <a:spcPct val="115000"/>
                        </a:lnSpc>
                        <a:spcAft>
                          <a:spcPts val="1000"/>
                        </a:spcAft>
                      </a:pPr>
                      <a:r>
                        <a:rPr lang="tr-TR" sz="3800" dirty="0">
                          <a:effectLst/>
                        </a:rPr>
                        <a:t>%63,6</a:t>
                      </a:r>
                      <a:endParaRPr lang="tr-TR" sz="3800" dirty="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dirty="0">
                          <a:effectLst/>
                        </a:rPr>
                        <a:t>   6</a:t>
                      </a:r>
                    </a:p>
                    <a:p>
                      <a:pPr>
                        <a:lnSpc>
                          <a:spcPct val="115000"/>
                        </a:lnSpc>
                        <a:spcAft>
                          <a:spcPts val="1000"/>
                        </a:spcAft>
                      </a:pPr>
                      <a:r>
                        <a:rPr lang="tr-TR" sz="3800" dirty="0">
                          <a:effectLst/>
                        </a:rPr>
                        <a:t>%27,3</a:t>
                      </a:r>
                      <a:endParaRPr lang="tr-TR" sz="3800" dirty="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a:effectLst/>
                        </a:rPr>
                        <a:t>   2</a:t>
                      </a:r>
                    </a:p>
                    <a:p>
                      <a:pPr>
                        <a:lnSpc>
                          <a:spcPct val="115000"/>
                        </a:lnSpc>
                        <a:spcAft>
                          <a:spcPts val="1000"/>
                        </a:spcAft>
                      </a:pPr>
                      <a:r>
                        <a:rPr lang="tr-TR" sz="3800">
                          <a:effectLst/>
                        </a:rPr>
                        <a:t> %9,1</a:t>
                      </a:r>
                      <a:endParaRPr lang="tr-TR" sz="380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dirty="0">
                          <a:effectLst/>
                        </a:rPr>
                        <a:t>   0</a:t>
                      </a:r>
                    </a:p>
                    <a:p>
                      <a:pPr>
                        <a:lnSpc>
                          <a:spcPct val="115000"/>
                        </a:lnSpc>
                        <a:spcAft>
                          <a:spcPts val="1000"/>
                        </a:spcAft>
                      </a:pPr>
                      <a:r>
                        <a:rPr lang="tr-TR" sz="3800" dirty="0">
                          <a:effectLst/>
                        </a:rPr>
                        <a:t> %0</a:t>
                      </a:r>
                      <a:endParaRPr lang="tr-TR" sz="3800" dirty="0">
                        <a:effectLst/>
                        <a:latin typeface="Calibri"/>
                        <a:ea typeface="Calibri"/>
                        <a:cs typeface="Times New Roman"/>
                      </a:endParaRPr>
                    </a:p>
                  </a:txBody>
                  <a:tcPr marL="189023" marR="189023" marT="0" marB="0"/>
                </a:tc>
              </a:tr>
              <a:tr h="2681478">
                <a:tc>
                  <a:txBody>
                    <a:bodyPr/>
                    <a:lstStyle/>
                    <a:p>
                      <a:pPr>
                        <a:lnSpc>
                          <a:spcPct val="115000"/>
                        </a:lnSpc>
                        <a:spcAft>
                          <a:spcPts val="1000"/>
                        </a:spcAft>
                      </a:pPr>
                      <a:r>
                        <a:rPr lang="tr-TR" sz="3800" dirty="0">
                          <a:effectLst/>
                        </a:rPr>
                        <a:t>Birinci sınıfta düzenli olarak spor yapmayanlar</a:t>
                      </a:r>
                      <a:endParaRPr lang="tr-TR" sz="3800" dirty="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dirty="0">
                          <a:effectLst/>
                        </a:rPr>
                        <a:t>   13</a:t>
                      </a:r>
                    </a:p>
                    <a:p>
                      <a:pPr>
                        <a:lnSpc>
                          <a:spcPct val="115000"/>
                        </a:lnSpc>
                        <a:spcAft>
                          <a:spcPts val="1000"/>
                        </a:spcAft>
                      </a:pPr>
                      <a:r>
                        <a:rPr lang="tr-TR" sz="3800" dirty="0">
                          <a:effectLst/>
                        </a:rPr>
                        <a:t>%46,4</a:t>
                      </a:r>
                      <a:endParaRPr lang="tr-TR" sz="3800" dirty="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a:effectLst/>
                        </a:rPr>
                        <a:t>   8</a:t>
                      </a:r>
                    </a:p>
                    <a:p>
                      <a:pPr>
                        <a:lnSpc>
                          <a:spcPct val="115000"/>
                        </a:lnSpc>
                        <a:spcAft>
                          <a:spcPts val="1000"/>
                        </a:spcAft>
                      </a:pPr>
                      <a:r>
                        <a:rPr lang="tr-TR" sz="3800">
                          <a:effectLst/>
                        </a:rPr>
                        <a:t>%28,6</a:t>
                      </a:r>
                      <a:endParaRPr lang="tr-TR" sz="380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dirty="0">
                          <a:effectLst/>
                        </a:rPr>
                        <a:t>   5</a:t>
                      </a:r>
                    </a:p>
                    <a:p>
                      <a:pPr>
                        <a:lnSpc>
                          <a:spcPct val="115000"/>
                        </a:lnSpc>
                        <a:spcAft>
                          <a:spcPts val="1000"/>
                        </a:spcAft>
                      </a:pPr>
                      <a:r>
                        <a:rPr lang="tr-TR" sz="3800" dirty="0">
                          <a:effectLst/>
                        </a:rPr>
                        <a:t>%17,9</a:t>
                      </a:r>
                      <a:endParaRPr lang="tr-TR" sz="3800" dirty="0">
                        <a:effectLst/>
                        <a:latin typeface="Calibri"/>
                        <a:ea typeface="Calibri"/>
                        <a:cs typeface="Times New Roman"/>
                      </a:endParaRPr>
                    </a:p>
                  </a:txBody>
                  <a:tcPr marL="189023" marR="189023" marT="0" marB="0"/>
                </a:tc>
                <a:tc>
                  <a:txBody>
                    <a:bodyPr/>
                    <a:lstStyle/>
                    <a:p>
                      <a:pPr>
                        <a:lnSpc>
                          <a:spcPct val="115000"/>
                        </a:lnSpc>
                        <a:spcAft>
                          <a:spcPts val="1000"/>
                        </a:spcAft>
                      </a:pPr>
                      <a:r>
                        <a:rPr lang="tr-TR" sz="3800" dirty="0">
                          <a:effectLst/>
                        </a:rPr>
                        <a:t>   2</a:t>
                      </a:r>
                    </a:p>
                    <a:p>
                      <a:pPr>
                        <a:lnSpc>
                          <a:spcPct val="115000"/>
                        </a:lnSpc>
                        <a:spcAft>
                          <a:spcPts val="1000"/>
                        </a:spcAft>
                      </a:pPr>
                      <a:r>
                        <a:rPr lang="tr-TR" sz="3800" dirty="0">
                          <a:effectLst/>
                        </a:rPr>
                        <a:t>%7,1</a:t>
                      </a:r>
                      <a:endParaRPr lang="tr-TR" sz="3800" dirty="0">
                        <a:effectLst/>
                        <a:latin typeface="Calibri"/>
                        <a:ea typeface="Calibri"/>
                        <a:cs typeface="Times New Roman"/>
                      </a:endParaRPr>
                    </a:p>
                  </a:txBody>
                  <a:tcPr marL="189023" marR="189023" marT="0" marB="0"/>
                </a:tc>
              </a:tr>
            </a:tbl>
          </a:graphicData>
        </a:graphic>
      </p:graphicFrame>
      <p:sp>
        <p:nvSpPr>
          <p:cNvPr id="11" name="Dikdörtgen 10"/>
          <p:cNvSpPr/>
          <p:nvPr/>
        </p:nvSpPr>
        <p:spPr>
          <a:xfrm>
            <a:off x="720255" y="25124179"/>
            <a:ext cx="12601575" cy="5399235"/>
          </a:xfrm>
          <a:prstGeom prst="rect">
            <a:avLst/>
          </a:prstGeom>
        </p:spPr>
        <p:txBody>
          <a:bodyPr lIns="317819" tIns="158909" rIns="317819" bIns="158909">
            <a:spAutoFit/>
          </a:bodyPr>
          <a:lstStyle/>
          <a:p>
            <a:pPr marL="595911" indent="-595911" algn="just"/>
            <a:r>
              <a:rPr lang="tr-TR" sz="3300" b="1" dirty="0"/>
              <a:t>BULGULAR:</a:t>
            </a:r>
            <a:r>
              <a:rPr lang="tr-TR" sz="3300" dirty="0"/>
              <a:t> Düzenli olarak spor yapanlarla yapmayanların geçme notu karşılaştırıldı.</a:t>
            </a:r>
          </a:p>
          <a:p>
            <a:pPr marL="595911" indent="-595911" algn="just"/>
            <a:endParaRPr lang="tr-TR" sz="3300" dirty="0"/>
          </a:p>
          <a:p>
            <a:pPr marL="595911" indent="-595911" algn="just"/>
            <a:r>
              <a:rPr lang="tr-TR" sz="3300" dirty="0"/>
              <a:t>P=0,4 olduğundan düzenli spor yapanlarla yapmayanların geçme notu arasında fark yoktur. </a:t>
            </a:r>
          </a:p>
          <a:p>
            <a:pPr marL="595911" indent="-595911" algn="just"/>
            <a:r>
              <a:rPr lang="tr-TR" sz="3300" dirty="0"/>
              <a:t>Yukarıdaki tabloda gösterilen bulgulara göre;</a:t>
            </a:r>
          </a:p>
          <a:p>
            <a:pPr marL="595911" indent="-595911" algn="just">
              <a:buFont typeface="Arial" pitchFamily="34" charset="0"/>
              <a:buChar char="•"/>
            </a:pPr>
            <a:r>
              <a:rPr lang="tr-TR" sz="3300" dirty="0"/>
              <a:t>Birinci sınıfta düzenli olarak spor yapan 14 öğrenci (% 63,6) 60 ile 70 arası not alarak birinci sınıfı geçmiştir. Birinci sınıfta düzenli olarak spor yapmayanlarda ise 13 (% 46,4) öğrencinin 60 ile 70 arası not alarak birinci sınıfı geçmiştir. </a:t>
            </a:r>
          </a:p>
        </p:txBody>
      </p:sp>
      <p:pic>
        <p:nvPicPr>
          <p:cNvPr id="1026" name="Picture 2" descr="F:\18\şablonlar\OBAKKucuk.jpg"/>
          <p:cNvPicPr>
            <a:picLocks noChangeAspect="1" noChangeArrowheads="1"/>
          </p:cNvPicPr>
          <p:nvPr/>
        </p:nvPicPr>
        <p:blipFill>
          <a:blip r:embed="rId3" cstate="print"/>
          <a:srcRect/>
          <a:stretch>
            <a:fillRect/>
          </a:stretch>
        </p:blipFill>
        <p:spPr bwMode="auto">
          <a:xfrm>
            <a:off x="19442335" y="23839566"/>
            <a:ext cx="5471717" cy="5202578"/>
          </a:xfrm>
          <a:prstGeom prst="rect">
            <a:avLst/>
          </a:prstGeom>
          <a:noFill/>
        </p:spPr>
      </p:pic>
      <p:sp>
        <p:nvSpPr>
          <p:cNvPr id="2" name="AutoShape 2" descr="data:image/jpeg;base64,/9j/4AAQSkZJRgABAQAAAQABAAD/2wCEAAkGBxQSEhUUEhQVFhUXFxwYFRcVFxUXGRocFhcZGBwYHRcdHCggGBwlGxYYITEiJSkrLi4uFx8zODMsNygtLisBCgoKDg0OGxAQGiwkICQsLDQtNCwtLCwsLDQ0LCwsLDUsNCwsLCwsLDAsLC80LCwsLCwsLCwsLCwsLCwsLCwsLP/AABEIAN0A5AMBEQACEQEDEQH/xAAcAAEAAgMBAQEAAAAAAAAAAAAABgcDBAUCAQj/xABKEAABAwEEBgYECgcIAgMAAAABAAIDEQQFEiEGEyIxQYEHMlFhcZEUQlKCFyNTYnKhorHB0haTwtHh4uMzQ0RUZJKj8LLxCBVj/8QAGwEBAAIDAQEAAAAAAAAAAAAAAAMFAgQGAQf/xAA7EQACAQMBBAcGBQUAAgMBAAAAAQIDBBEhBRIxQRNRYXGhsdEUMoHB4fAVFiJSkQYjQmLxNHIzQ6Ik/9oADAMBAAIRAxEAPwC8UAQBAcrSW9vRYHPFC47LAeLj+AFTyWtd3HQUnLnyMZSwirZ7bLK7HJI5zq1qScvAbm8lydW4qTlvSk8kDbJjoVfry/UyuLgRsOcakEeqTxFFbbLv5Sn0VR5zw9DOnPXDJsr8mCAIAgCAIAgIpfd6Oe8tYSGA0yO88T4Li9rbUqVKrp05YitNOfX8P+lpb0FGO81qaFktr4zVrj4cD4hVlte1reSlCXw5MnnSjNYaJpZLQJGNeNxHl2jzX0C2rxr0o1I8GinnBwk4szKcwCAIAgCAIDn3/ejbLBJM7PCMhuxOOTW8yQo61RU4OTNm0t3cVo01z8FzKJvnSV80oE85L3ZtYXENGeWFu4bqdppxKoZyrVk5vLS8DtacbS1caMcJv+X3vt/4S/QHSyRkzYJnl8UhwtLzUscd1HHPCTlTvHetmyupKe5J6M0NrbNpzpOrTjiS445rn8S11cnIBAEAQBAEAQFZab3nr7RgadiLZHe71j9VOS5jatz0lXcXCPnzIKkss48USp2yLJtQVYQ5poQag94zSNXdkpLihktG7LYJomyDiMx2Ebx5ruLauq9JVFzNqMsrJtKcyCAIAgCA0L6tmqiJHWOTefHkFW7VvPZrdte89F99hPb09+fYQ9rF8+bLc8zAta5zW4iGucGj1i0EhvMinNbNlTVW4hCXBtGFSW7BtHV0HtcgjZFPTWFjS6m7HhGMDnXyXT7LuYU7qrar3d57vw4r77TRuIOVONTnjUli6M0ggCAIAgCAqzpTvrWStszTsx7T+95GQ5NP2u5U+0a2ZdGuR1uwbTcputLjLh3fV+RRN8QSutPxhwEuOBzjhaGtORB4D9627edNUP0a9aWrKi/p153n9x7uX+lvRYXDDJlYGTNrrHNduwPbUE5byOBr2FU1SVPKdNNdZ1ttGuk1WaktMNc+9F+aHXz6XZWPJ2xsSfSbx5ijuav7at0tNS/k4vaVp7NXcFweq7vpwO2pzQCAIAgCA5OlF6+jWdzx1zsx/SPHkKnktW8uOgpOXPkYyeEVZA1cZORqs3omLXbMSF9KN74IY4opAHPcS8McMWFopnQ1ALjzwnsKv9iWr35VKkeHDKJqMdcsmvQNe0ps2rnLiHOdqnOJJNKdvDeBn6qtI16dK7dFf5LPx+q8u0k3kp4LaVkSBAEAQBARG+7XrJTTqtyH4nz+5cHtq86e4aXux0Xz++wtranuQ14s1WtVI2bBxdOH4LBaT/8AkW/76M/aVlsZb19SXb5LJBcPFKR0bASxkRbkWtaRyaFHUqypXUpx4qT8zOKUqaT6id2S0CRjXjiP/Y819Ctq8a9KNSPBoqJwcJOLMynMAgCAIDn3/ejbLBJM71Rsjtccmt5khR1aipwcmbNpbyuK0aa5+XMoeacucXyOGJ7qkk0q5x+8k7lzM5Sm2+LPoK3KUVHgtEvJFZ35bHSzPLuDiGjsANAP+8V0VtSjTpJI4G/uJ168pS68LsX34kku181ljjMu1A8DPjEXbuX/AHxraypXE5KGk1/+vqXtnUr2VODq605Y745+X332d0c316PaRG4/Fz0b3B3qO5k4feHYsLCtuVN18zc2zadPb78eMdfhz9fgXEr04oIAgCAICsNN7119pwNOxFVo73esfMAe73rmdqXHSVN1cI+fMgm8sj9qvGKztxTSNYO85nwaM3cgq2la1a7/ALcc+RGot8CtNLNMpLUSyMujh3YQaF/e+n/ju8V09ls2nbLL1l1+hPCmokWViSFldFF7St1ge86qINLKgnA6pORpstoCTXIZbq50e1bZuUalGP6086dS6/kQ1I51XE/R92WwTRNeOIzHYRkR5q1tq6r0lUXP7ZJGWVk2lOZBAEBoX1bNXGadZ2TefHkFW7VvPZrdtcXovvsJ7envz7CKRtXztstz1arQ2KN8jzRjGue49zQSfqCztqLr1o01/k0jCct2LZUt+6fPtdm1Lo2N14FMBcTG4SktY+vWD2NYQRTOuVN3eW2xqFtWhVpZys5zrnTHwKudxKcXGRa0Ldhn0W/cFxF3/wCRU/8AZ+ZaU/dXcdnRq10cYzuObfHiPL7l0P8AT15iTt5c9V8/vvNW8p5W+iRrrSuCAIAgKs6Ur51krbMw7Me0/veRkOTT9ruVNtGtl7i5HW7BtNym68uMtF3fV+RBbXdrJmhsgJAOIUJBB3VqPFVtOvOk24lxc21O4io1FweeOCvdJLvME7mklwO0HHeQ7t7618l0NnWVWkpYxyOI2jbO3uJRznOuXx16yVXVdzLZGyWaR8lMtXUNY0jhhA7KKqr15W03TpxS7eLZ0FpbQvacataTl2cEvgjtuiDQA0UAyFMqU3U7Foqbby+JexiopRS0Rd+h18+l2VjydsbEn0m8eYo7multq3S01LnzOD2laezXDguD1Xd9OB21sGgEAQHI0pvYWazufWjzsx/SINPKhPJa91WVKm5N46jyTwikrPNanFw1UcZBID3yOeD3hgaCeO8jtz40FSla02pSk5c8Y8yFqKMcGiFnq+W1PfO4g4nyOwtaADUgA7NB3kCmSS2rVk1Tt4pdR46j4IrrSe8Y55y6Fgjia0MjaABk3jQDKpJPHfvXQ29OUIJTeXzZPFNLUz6J6OPtsjgKhjGkucO2my0cKk/VVRXl3G2im+LeF99h5OSiWV/8f5WNe5jyw6wSAAlu/wCLOCm8ktjcfAKdL9bfYvn6nvMn3RzeIaBDiqxwOqdWtQ0kNNeOKMNNe7vVNZ11TvalDk28d/P77CKMsTaJ8r0mCAICJX1atZKadVuQ/E+f3Lg9t3nT3DiuEdF8/vsLa2p7kO1mtG1UbZOc7S+noNqBIFYJGivEuY4ADtJ7FZ7EoTq3kGlonl9hr3EkqbKxva6LHHHa5oJ4pS6SDVRCrXxYZBiq120cqitN1eXdRrV+kjB09Nd56YXVjXP8pFc4xw2n3FuWY1jYe1jT9kL51ef+RU/9n5ltT9xdwDi1wcN4NRyXlCrKlNTjxTM2lJYZM7JaBIxrxxH/ALHmvpVtXjXpRqR4NFLODhJxZmU5gEBz7/vRtls8kzs8I2R2uOTW8yQoq1RU4OTNm0tncVo0lz8Fz8CiXSOe5z3mrnEuce0k1J81zFSTk8s+hRjGEVGPBcDYjaoGwV5pzbWyWjC0D4sYCe01JIr2CtPGq6LZlJwo5fPU4zbdeNW43Y/4rH33eeTo9HVfjs9nZy79rPyC1tr4/R16m7/T2f7mumnzJdK1VEWdOSHo6vn0e1atx+Lmo09zvUPmS33u5WlhX3J7r4MqNtWnTUN9cY6/Dn6lwq9OKCAICp9Pb419pLGnYhq0d7vWPmA33e9c7tKvv1N1cEQzeWR5ltjbI2Jz2iRwq1h3kA0y4b65bzQ9irvZqkqbqpaIww8ZN22WbWxSRVpjY5lezECK/XuUNvV6GtGo+TMU8PJR1rs7o5Hxu6zHFrqZirSQc+OYXcJprKNstboxveOSyizjKSLEXD2mueTj76Yg0+A7Vy+27epGoqy1j5P6mtWi85O/dtyw2eDUMbijqSRJR9cRrnlQ8Bu4KtuL2rWrdLndfLHIwc23k3RKWEFuRaQW04U3KKnKSlvJ68TxFn3TbhPEyQesMx2EZEea7m2rqtSVRc/tm5F5WTcU56aF9WzVxmnWdk3nx5BVu1bz2a3cl7z0X32E9vT359hFImr53Jluat+X1FY4tZKTmaMY3N73ey0cT9y2LOyq3lXo6fxfJLrZFUqKCyyNWTR+02+VlovA6uNprDZmE1APtO3gkb/WPzdyvKu1Lewpez2Wr5yfX8+zku01VRlVlvVP4K5vwNFptEdnqWmVzGAbRO0W0B3nMkc11dtKbowlW44TZpTxvPdLplvSCyRRMtM0UTgxoo97QThaASBWpFRv3L537LXuqs50YNpt68uPXwLXfjCKUmbz88wtNaEyOro1a6OMZ3HNvjxHlnyXVf09eYk7eXPVfP77Gad5Tyt9EjXWlcEBVnSlfOsmbZmHZi2n973DIe60/bPYqbaNbMtxcjrtg2m5TdeXGWi7vq/Ih8TVTyZfGtf15ejQOk9bqs+kd3lmeSltaHT1VDlz7jSv7r2ag58+C7yHaO6MOtIdJKS1pBwni5x9bwr5q5u9oRoNQgsvn2HNWGypXKdSo8J5x1t9fd5nvQ+U2e1uhk2S6rCPnA1HnnTxC82hFVrdVIa41+Blsibtrt0qmmdPjy+neT2RqoEzrzUlHFSxZkXbodfPpdlY8nbGxJ9JvHmKO5rprat0tNS58zgdpWns1w4Lg9V3fTgdtbBoHE0wvn0SzPeDtu2I/pO48hU8lr3Nboqblz5HjeEUzCVy09SBkctOjs1rnfM+QwBr8MQwnGGxnJ4FRSpqRnvz3UKuvbKNrTjTSzpqSbyisG5BpNNY3iG3txA9WdnEdpFBipXOlD3Hjr1Nn0bqPSW7x2cvp5GDgpaxIeLOLZeDmxklks7yDuOAvLi6h7GVPJXEpqjR3pf4olzhHQst3aq9GRWORzsEgq4gbNP7QHg4AYgd1dyglVUrVzrxxlao8zmOWW26RcSkapgkepEgSTQG9sEpgccpM2/SA3cwPshX2x6+7J0nz4d5PTeNCwF0RMRG+rXrJTTqt2R+J8/uC4Pbd509w0vdjovn99hbW1Pch2s5VqvFkdWij5Q0ubC1zdY6nY0ndnv3BaFvY1K/6n+mHOT4L1fYjOdVR04vqOfYrpDHG2297DMBUEkCKzt9llePa85lbU7idaPsllFqHPrl2y7OwiUEn0lR6+XcQrTHpXpWO794Oc7mg7vYY4fW4cuKudn/ANOxpy37nD7OXx6zXq3bekDk3FaL1tJx2azQxudvtAs8URz3uDyKVPzRxW5eVLCl+mtNvH+O9J+GfMwpqrL3V8cI4kWi8815+iSSayTENfKHOfQBoc8lzhUkA4c/WoFuVL2lQs+nxhY0XDjwWPvQjVNyqbp+hSwAADIDIDuC+b5beWXCMIeWuDhvBqOSno1ZUpqceKYaUlhk0sloEjGvG4jy7R5r6VbV416UakeDRSzg4ScWat/3o2y2eSZ3qjZHa45NHM0WdaoqcHJk1pbu4rRprn5cyiHSue9z3mrnEuce0k1J8yuXqScm2z6FGKhFRjwRsRhQMHI01bWxydxaftAfitzZrxcx+PkVW2Vm0l8PM2ND5S6xxFxqaEcmvc0DyAUe0IqNzJL70TM9lScrODfb4NpeBh0i0aZadtpwS0ydwNNwI/H71nZ38qH6XrH74GF/suFz+taS6+vv9TU0YvOTE6zWiutZ1Sd7gO/iRvrxHgpr23hhVqXuvw+/Mi2Xd1N521f348M818/mjuShaEWXZIujm+vR7Vq3H4uajD2B3qHzJb7w7FaWFbcnuvgyo21adNQ31xjr8Ofr8C4VenFFN9It++kWoxtPxcNWDvfXbPmMPu96o7+tvz3VwRHJkdicqySMGbkb1C0Yni8rFHaIjHIKg7jxaeDh2EfvCkt7idvPej8e0JtPQ5+iujjLGXPLtY85A0wgN303mhNMzX+O5d3zut2lFYTaz2mUpb2hzujeymktpfUve4sBO+mTnnvq4jP5p71PtqrpGku9/I9qvkTUyrn90hwYZJVmonuDA21Fjg5po5pBB7CMwVPTzFqS5GSLXZf7ZLI2ZmTnjDT2XbneWf1K8v8AaKp2nSR96Wi7+f8AHob9tT6SXYcKFhOYBoN+S4bo5STaTaXHsLhtIht6abWSzSPZY4fSLU8nEIG73D2ngVee4V8QryhsqvWjGd3Pdgut8F8dEac68Ytqmss5UmiV43mQ+8ZhBFWrYWZ04dQHCDTi4k5raltiyso9HaQz28F8XxZH7PUqPNRkuuHQaxWShZEHvH95LR7q9oqKN5AKiutr3dxpKWF1LRer+JsQoQhwRJaqsJiKWQwWS8Xx6gRutbcUcwc52sc2pfG6p2XYjiyyNW1zouhqQq39iqkZuTp+9HTRcmsLXTrzzwaqcaVXDWM8yTuKoEbZgkUiPTr6MWyhMZ3HNvjxHl9y6n+n7zdk7eXPVd/M0rynlb6If0pX3rJW2Zh2Ys397yMhyaftdys9o1sy6Nci82DablN1pcZcO76vyIVEVVSOgNpjlG0eHE0wt0Ys0kZe3G4CjagnJwO7kVu7PozdaM0tF6FRtivTjbSg5LLxpz4o6NwNDbNCB8m0/wC4VP1la9096vNvrZt2EFG2ppftXism9iWvg2zhaVWOrNew4ZYdprh2DMg9o/7xK37GriXRS1jLRoq9qW+afTw0nDVP5H3R+3yTwCSQAEkgYcqgZVp41HJeXdGFKruQJtmXFS4oKpUSzl8Of28m245qNaFgXboffzbVZWPc4CRuxJUgbTQM+YIdzXR21dVKab4nBbRsnb13GK0eq7vpwKSvKzuimkjkrja9wdXjQ7+e/mqOrBxk0yrPkcigaMTYZKonE8wZmyrBxPMGjpDaXizSCNhe5zcAABdQPycaD5pPOi3LCnF105PhqexWpwtEL81LfRp2vYQ6kZLD6xzYRSoOLOtPWNaUCsdoWLrPpIccamc451RMDMqDcIsGN8yyUT3BrvlUiie4Jrcd3yf/AF4cXPYJHvwubTE0ENaHCoIzLSRkvL6nOlSpVmspN6Phy4/wWVjhqUc8TRu7RWKOQSySTzyNdiaZ5C4NINQQ0ACte2vdRa9ztutVhuU0oJ8ccWbULWKeZPPeduxWKKIudHGxjnkueWtALiTUknec1T1atSokpybxwy+BOoJcEbmNQ7p6Ma83QMa93Qat42KOcM1grq5GyMINC1zDUEH6j3Eqe2uKtvJum8ZTT7UzGcIy4mw6RQpGZic5ZJA27ljLpmU4Gp8B/wBpzVnsmnKd3Dd5PL7kQ3EkqbyV5pdZnR220B9amRzwTxa84m8qGnJXt1Fxqyz1nUbPqRna03HqS+K0ZymlazRumQSLHdBouuazH+5ZyFPuU6uq6/zZovZtq/8A60b8RDWhrRQAAAdgAoAteWZNt8TchBQiox4I9a1ebp6YrW0SMcwkgOaWmlK0IofqWdNuElJcjCrSVSDg+DWP5PETGsaGMFGtFAFlJuUnKXFntOnGnBQisJAoZslOi2jdotEJkieWNxkeNAKkdvZ7pW/bW9ScMxeCov7+hQqKE1l4LF0i0Rs1sOKRpbIBTGw0dTsORDuYVrVt4VfeOIaycRvRdZh/ez+cf5Frfh1Prfh6Hm6eh0ZWb5WfzZ+RefhtPrfh6DdR6HRpZvlZ/Nn5F5+GUut+HoNxH34NrP8AKzebPyJ+F0ut+HoebiPXwc2fL42fLdtMy+yvVs2mlhSf38BuI+fBtZ/lZvNn5F5+F0ut+HoNxHk9Glm+Vn82fkT8Mpdb8PQ93ER7SjRqzWLCGmSWR+bQ8twtA9YhrRizyArTf2LattlUm8vLSNO7uFRSS4s5rL1tPy0lKUw12KDhg6oHJW87WlUg6c4pplUr6tGW8pPP38Ca6LwR2uMlxc2Rho8NIoa7nCoyBzy7iuYuf6ZtoyzFySfavQ6Ky2vOvDVLK4nb/RyP2n+bf3LX/Llv+6Xh6G77bPqQ/R2P2n+bf3J+XLb90vD0Hts+pD9HY/af5t/cn5ctv3S8PQe2z6kP0dj9p/m39yfly3/dLw9B7bPqQ/R2P2n+bf3J+XLf90vD0Hts+pD9HI/af5j9yfly3/dLw9B7bPqR4k0fiaC4vcABUkltABmTuT8uW/7peHoPbZ9SKM0h08nlke2ySPggrRmAlsjwNznPG0Cd9BQCtM96vLPZ1C1jimtXxfM3Nzew56vwMdz6TOkkjZeD3zQ1DdY53xsQJ6wk3uArUtdXdlQqS4tadZaomo1qlvl0dOzk/vsLaZ0ZWb5aY84/yKu/DafWz1/1Dcftj4+p6+DKzfKz+bPyJ+G0+t+HoefmG4/bHx9R8GVm+Vn82fkT8Np9b8PQfmG4/bHx9R8GVm+Vn82fkT8Np9b8PQfmG4/bHx9R8GVm+Vn82fkT8Np9b8PQfmG4/bHx9R8GVm+Vn82fkT8Np9b8PQfmG4/bHx9R8GVm+Vn82fkT8Np9b8PQfmG4/bHx9T1Z+jSytdVz5nj2S5oHm1oP1rKOzqSeuWYz2/ctYSivg/myYWaztjY1jGhrWijWgUAC3klFYRSznKcnKTy2ZV6YhAEAQBAEAQHmR4aCSaACpJ4AcUPG0lllRXzbDaZ3yncTRgPBo3D8fElWtKnuxwcrc3HS1HP+O4xx2dTKJpSqHa0btXo8zXeq7Zf4HjyND5qOvS34Y5mxY3nQ1k3wej++wslVB2AQBAEAQBAV3006R+j2QWZh+MtNWmm8RDrn3qhvgXdizgss2rWnvS3nyKKjjU2SxM4iXmRkvrol0g9JsYieay2ejDXeWf3bvIFvizvUU1hlZc092WVwZOFga4QBAEAQBAEAQBAEAQBAEAQBARbTy8sEQhadqXrdzBv8zl4VW1a08y3uoq9qV9yn0a4y8vr6kKs8SskjmJzN+KJSJGtKZl1SywR7xNNG7ZrIg0naZsnvHA+WXJU93S3J5XBnZbHu+nobr4x0fy++w6y1S2CAIAgPMjw0Ek0AFSTuAG8oD8xaZX8bfbZZ88FcEQPCNuTfCubvFxWxFYRb0obkEjQhjQzZtRQ5io4rwxbO5oLfZsNoile6oc+SOcjJuDWllQOxpa13E5EcVhjKNZRdSm0+J+hwVGaB9QBAEAQBAEAQBAEAQBAEAQHl7w0Ek0AFSewBDxtJZZVN6W82id8h3E0aOxo3fv5lW9GG5FI5G8rurUc/47jLZ2rYRWTZvRtWZrSZlosTDJt3Ra9VKD6p2XeB48iorin0kMc+RY7Mu/Z66k+D0f32E1VId6EAQBAV1006R+j2QWdh+MtFWmnCMdc86hvN3Ys6ayzatae9LefIpCyRV7gBUk7gBmSe6imbLCTwss6N2BkrWv1rY48dMOJoleBvJNRqwTupnkos5NJ1XPg8I59y3lKZp5ZQ4wxh5e12QY7a1baHc4uaG08VipMgjVknlnRdAWRRNd1sGJ9eDpHGQjkX05LOPA3aCxAuzopv/wBJsgieayQUYa7yz1HeQLfd71hJYZqXNPdllcGTZYmuEAQBAEAQBAEAQBAEAQBARXT69dXEIWnal63cwb/M5ea2baGZb3UVu0q+5T3FxfkQezhWUTmZnSgUqNOZuxr1mvJGReGJjkK9R6iW6N2/WRYSdpmR8OB8suRVRd0tyeVwZ2+x7rpqG7L3o6Pu5P75o6y1S2CA8yPDQS4gACpJyAA3klAfmHS6/TeNukmzLOrE3jq2VwgDtdm6na4rYS3YltTj0dMj9gvGOR5FpfqoWj+zaH7Z9lzmitO36qbxDvZ4mg6rm/1PQ3LVJYCwtpGNg4DGJsQNDhzIzNfaR7p7PocaHJ0Ts2stDQ4VY2sjwdx1YJFRx2iB7y8S1Iqcd6SRKrRKXkuO8mqlLVLB1dCL/wDQrZHKTSN2xN9Bx63umjuR7UayjCrT34Y5n6KBrmFCVR9QBAEAQBAEAQBAEAQBAeZHhoJJoAKkngBvKHjeNWU9fF5m0zvlO4mjB2NG4fj4kq0pQ3YpHMXVV1ajl/HcfYCp0V8zoQuUiNaSNpj1kQSiZMaYMN0xyPXplFGS5rz1EzXE7J2X+B48jQ+FVrXFPpIY5lrs6v0FZSfB6Pu+nlksRUx2gQFcdNmkno9kFmYfjLTVppvEQ6596ob3gu7FnBZZs21Pell8ih4FOWZvzPZMKTsDuAeKNePe4+BqFG4pkFShGZwZLorazZ2GgL6NLj6p2g40Hs55KLGuCtcHvbpKLPDFZ2mOGpJ68jus+nCnqt7vvUijg36VFQ1AcsicxSoeovLok0h9Jseqeay2ejDXeWeo7yBb4tUc1hlbc092eVwZOVga4QBAEAQBAEAQBAEAQEO6SL51UIgaduXrdzBv/wBxy8MSnoRy89Ro31XdhuLn5FdQlb6KGaN+FykTNaSNyORZpkEomxrgASSAAKkk0AA3kngF65YWpgqTk8I5l3aW2Sd5ZHO3FwDgWV+iXAB3JRRuYSeEzbq7Lr047zj8zpSvUu8aapmhaJlg2bEIFgaD3vr4MJNXxbJ7SPVd5Ze6VV3EN2Wes6rZ9bfpYfFaehIZJA0FziAAKknIADMkqA3j8sab6RG322WfPBXBEDwjbXD4VzcR2uK2IrCLajDcjg5EZWRMZ2uXh4ZIIq26J/tRF/Nkb2/sA81C1+or5xxXMoepTfPYevAeXuXoOzoJpH6DbY5SaRu+Lm+g49b3TR3I9q8ksojrU9+GD9KtNcxuUBUn1AEAQBAEAQBAEAQHiaUMaXOIDWglxO4ACpJ5IeN41KMv6+DarRJMa0JowHgxuTR3ZZnvJW/BbqwUdefSScjDE9SpmpJG5FIs0yCUTbicSst4jdNshWld8utc7LBZn7LnUme3OtM3DI5ta0EntI7lpV6rm9yJd2NoqMelmteX31kfvDTAlzWQwQCzR7MccsMchc0cXucC7Ed5wkb+a13UfwLCNulq28vnlosGGx0MUsE0sMZaxxs9ccdC0HC0O6mWRpyotyEHpJPHYU9Wsk5QnFSeuvMy2idTORpQpmxotf8A6LamPcfi3bEn0SetyND4VWvVW8iytH0c88uZIum7ScWeyCzRu+MtORod0Q6x97JveC7sWnBanR28N6Weo/P7CpyyRnaV6ZGVrkB07AHa6M+qLNKeGRxPBp35sHNRP3jSqf8Azo0w9SG4esaA8ukTANaRy9PT9A9Dek3pdj1L3Vls9GGu9zPUd5At93vUE1hlXc092eVwZP1ga4QBAEAQBAEAQBAcTTRjjYpw2p2KkDIloILhu9kFZQ95EdZZgyjqSUBa2MHiXPLgO8NDQXebVs70uorujpLVvJ9EkzdzWzDtDmxvHiDsuz41HPessyj2kbhSn/r4o+GW2PFGtigHtucJXDwaBSvim9N8NDxU6ENW3LwOJfWj9tc6sdpfM07wXmMj3cWGngop059eTao16GNUkeLn0PtEJbO2VjJ2ODmMzINN4c4du6mYIJXkaMlqZVLunL9LWhtM0ejEus9CkJriERtEJhBru3Yi3uKdHrwDuFu4U1/DJBLaZyMREId8nV1P1tMj7lFPvTwaG5Sb1z3/AE+poyzTOFAxkZO9znh4Hg1vWPiQsXOT5EsaNJa5z4GpNI/c5ocR6zXNAPeWnNvgK81g5S5k6pQ4pjpXs0rLTZ9dXOxwhtfmtIcK03h1a+KjjzL209zBDAVIjcTMjXr0yMgehlk6Vkt1MBDmDC17HNeHnEJCCQC0Zbhn2rCUW3lGtUpzc1KJqzytrs7vGv10FfJZLtNhZxqY9avT08OkQGNz0PMlkdAUbzb5XNrgEDg88Np7MI8cieRUVQ07trdRf6iNAIAgCAIAgCAIAgPhCAgd79GcUjy6CUwgmpYW42j6IqCB3VKmjWa4mpO0T914NVvRbT/Ff8X86y6fsI/Yv9vA9/Bif81/xfzp0/Yeew/7eB9HRl/qv+L+de+0dh57B/t4H34Mz/mj+q/nT2jsH4f/ALeH1Ph6Mj/mj+q/nXntHYe+wL93gY3dF1f8Uf1X86dP2Hqssc/AxSdFBP8Ai/8Ah/qLHpuwkVrjmcK1aNxWGYDWa+VlCcTA2Np3jYqcR45mm7JUu0dqypS6Onx5vqOi2VsSNWPS1uHJcM9p80gl9OYGWvbDSS1wDWvZXfhcBx7DUZBVlHa1eEv1PKLypsmg1/bW6/vjk82ToSZK0SR246twq2sGdOwnWbxuOS6elXVSKnHgzmqtWdKbhNaoz/ASP88f1H9RSdIY+1vqPvwFD/On9R/UTpB7W+ofAX/rj+o/qJ0h77Z2H34DP9cf1H9Re9IPbOwfAZ/rj+o/qJ0g9s7D4egv/XH9R/UXnSD2zsPjOgoYhW2kt4gQUPI6wgeSdIzx3b6iytE9F4Luh1VnaczV73Zvee1x/AZBYN5Nac3N5Z214YBAEAQBAEAQBAEAQBAEAQBAEAQBAal625sET5HbmjIdp3AczQKKvVVKm5vkT21CVerGnHn9sqGaR0jnPcaucSSe85ri6lRzk5S4s7yEY04qMeCPJjWGT3eJp0e3p1rO4/Pj/ab+P+5X+x7jjRfevn995z23LXhXj3P5P5fwTdXpzgQBAEAQBAEAQBAEAQBAEAQBAEAQBAEAQBAEAQBAEBA9P7zxvbA05M2n/SIyHIfeue2xc5apLlqzptiW27B1pcXou7n99hA77vX0Rokcwvj3OwkBzTwNDkQfGuXHhV21v7Q9xPD7eDN+7uugW81leKIVbOkaUn4uKNrfn4nE+RFFdU9iU0v1ybfZp6lJPbdXP6IrHb9onGid/GVkdpY0sc1241oS3fQ+s05jzHBVdWErK4wnnGv/AEu7erG9t3vLGdH9PviXdYrU2WNsjeq4Ajnw8RuXWU6iqQU48GcdWpSpTcJcUZ1mRhAEAQBAEAQBAEAQBAEAQBAEAQBAEAQBAEAQBAal6W4QRPkduaMh2ncBzNFFXqqlTc3yJ7ahKvVjTjzKYt93maR82skbM6pDg9+EOO4mOuEivCi5B3jb/Wk03ros/wA8e46+paxS/ttppYWrx2acDjS3tabTGY4rKGytB1zpm/Fsc2tWs34yaZeI8VsRtqFCe/OpmL91R4vv6itnc1q0d2MNVxzwXd1lcvvV0kjTM0SNBPxbQIwa/QAz7+5dGrdQg1TeH18fMonXc5JzWV1cPIseC9oHMhlhJjETmwywkkFjX7ADmnseWnF3OHaFzkraqpShU13k2n1ta6PtWdO46Klc08QnDTDSa6k9Ne5417y1ej+86YrO4/Pj/ab+Pmt/Y9zlOk+9fMg23bcK8e5/L0/gmqvTnQgCAIAgCAIAgCAIAgCAIAgCAIAgCAIAgCAIAgIHp9eeJ7YGnJm0/wCkRkOQNfeXPbYuctUly1Z02xLbdg60uL0Xdz++wjsLFz0mW8mbTGqJsgZRVusbLNbnMmZijZLtNFRVhNRSlPVIXdUqsq9qpU3iTXj/ANOSnCNKvuzWifh/ws23XBY7ewSt9cf2kRwlwBGTgRQmoHWFRRcxSvLmzl0b5cnrju+jwdDK1t7qO+ufNfP6ncs87oZGSM6zCCO+nA+Iy5qGhWdOamuRZzpxq03TlwaLZsVqbLG2RvVcARz4Lt6dRVIKceDOGrUpUpuEuKM6zIwgCAIAgCAIAgCAIAgCAIAgCAIAgCAIAgCA1L1twgifI7c0ZDtO4DmaBRV6qpU3N8ie2oSr1Y048/tlUF7nuc9xq5xJJ7zmuIq1HOTk+LO43YwioR4I2o2rWkyGTMksgY0ucaNaCXE8ABUlYxi5NRXFkMpJJtlGW4zXhaJ5WNJo10hHssYMh40AFOJXc0lTsqMKcn1LvbOWnv3NSU0u34Eu6IZSWWlldkGNwHe4PBP2W+SqNvxSlTlz1+XqWexpPE13fMnUzFRRZ0EGSro/vPrWdx7Xx/tN/HzXS7Hucp0n3r5lJtu24V49z+Xp/BNVenOhAEAQBAEAQBAEAQBAEAQBAEAQBAEAQBAEBA9PrzxSNgacmbT/AKRGQ5A197uXPbYuctUly1Z02xLbdg68uL0Xdz8fIjkLVz0mW82bbAoWQNkO6T731dnEDK45zSg34Bv8zQd+audi22/WdWXCPn9Cq2nW3ae4uMjo6EaOiyWejx8bJQy92WTPAA+ZK1tpXrua2Y+7Hh6/ElsrboaevF8SOdFsOCa2R+yWj/a6QKy25Lfp0pdefJGrspbs6ke75k+laqCLL2LNeC0OikbIzrNNR+7wIy5rboVXTmprkSzpxq03TlwaLasNqbLG2RnVcARz4eI3Lt6dRVIKceDOFrUpUpuEuKM6zIwgCAIAgCAIAgCAIAgCAIAgCAIAgCAIDUvW3NgifI71RkO08BzNFFXrKlTc3yJ7ahKvVjTjz+2VI6Yve57jVziST3k1K4qrNzk5PizulBQiox4I2oitaRDIztco2iJorGa0emX2wb2RPwjwhBcftg+YXTxh7Nsx9cl56eRQSfT3yXJfL6lo4ly2C9wVv0fWoC8LYz2y9wP0Zd32/qXS7Wp5tKUurC/lfQptnS//AKakevPn9Swnlc8kXyRpzKaJPAlvR7enWs7j8+P9ofj5rotj3HGi+9fMotuWvCvHufy9P4Jur05wIAgCAIAgCAIAgCAIAgCAIAgCAIAgCAh/SQ52qiA6uM18Q3L9pU+2W+jj1ZL7YKj0s2+OPnr8iBsK5tnTtGzHIo2iKUTHedrdHDI9gq5rHFoy3gGnJZUaSnUjGXBtGtXzGnKUeKTK96LbKTPJK4HJlATXMvdvrx6p810O26i6KNNdfl/0odj0nKpKb6vP/hZolXM7p0W6VDobbCy8gdwe6Rp94OI+0Auu2jS3rJrqS+XyOWsZ4u12tltPkXJqJ1aia8j1IkTRRsXE5wtMOHfrG/fn9VVt2jkq8N3rRDeKLt573DDLgXZHBBAEAQBAEAQBAEAQBAEAQBAEAQBAEAQGred3snjMcgyPZvBG4jvUVajGtBwlwJre4nQqKpDiir75ujUTavHirxw0+qq5a5tOhqbmcnZ2l509LpN3HxMAsXzvq/iovZ+0l6bsEl3hwLXEOB3gtqDyqvVQcXlPBjKpGSw4n2Ow4QA0gAbgG0A5VXjoZeWwqkUsJHr0Q+19X8V57N2nvSrqNNlxRiUzAASkULqGpGXCtK7Iz35KZqo6fRuX6eohUaSqdKo/q6zaNjPtfV/FRez9pN0y6jFPZsIrWvL+K8lR3VxM41d54wTvRHRxkQbO52N5GzlQNrzNT3roLCwhS/uN5fkcztPaU6uaKWFz7SVK0KUIAgCAIAgCAIAgCA//2Q=="/>
          <p:cNvSpPr>
            <a:spLocks noChangeAspect="1" noChangeArrowheads="1"/>
          </p:cNvSpPr>
          <p:nvPr/>
        </p:nvSpPr>
        <p:spPr bwMode="auto">
          <a:xfrm>
            <a:off x="181504" y="-162519"/>
            <a:ext cx="355600" cy="3429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00895" tIns="50447" rIns="100895" bIns="50447" numCol="1" anchor="t" anchorCtr="0" compatLnSpc="1">
            <a:prstTxWarp prst="textNoShape">
              <a:avLst/>
            </a:prstTxWarp>
          </a:bodyPr>
          <a:lstStyle/>
          <a:p>
            <a:endParaRPr lang="tr-TR"/>
          </a:p>
        </p:txBody>
      </p:sp>
      <p:pic>
        <p:nvPicPr>
          <p:cNvPr id="17" name="11 Resim" descr="ataunilogogif.gif"/>
          <p:cNvPicPr>
            <a:picLocks noChangeAspect="1"/>
          </p:cNvPicPr>
          <p:nvPr/>
        </p:nvPicPr>
        <p:blipFill>
          <a:blip r:embed="rId4" cstate="print"/>
          <a:srcRect/>
          <a:stretch>
            <a:fillRect/>
          </a:stretch>
        </p:blipFill>
        <p:spPr bwMode="auto">
          <a:xfrm>
            <a:off x="21818599" y="180382"/>
            <a:ext cx="3346612" cy="3060206"/>
          </a:xfrm>
          <a:prstGeom prst="rect">
            <a:avLst/>
          </a:prstGeom>
          <a:noFill/>
          <a:ln w="9525">
            <a:noFill/>
            <a:miter lim="800000"/>
            <a:headEnd/>
            <a:tailEnd/>
          </a:ln>
        </p:spPr>
      </p:pic>
      <p:sp>
        <p:nvSpPr>
          <p:cNvPr id="18" name="17 Dikdörtgen"/>
          <p:cNvSpPr/>
          <p:nvPr/>
        </p:nvSpPr>
        <p:spPr>
          <a:xfrm>
            <a:off x="13561596" y="4848450"/>
            <a:ext cx="11005048" cy="18229919"/>
          </a:xfrm>
          <a:prstGeom prst="rect">
            <a:avLst/>
          </a:prstGeom>
        </p:spPr>
        <p:txBody>
          <a:bodyPr wrap="square" lIns="100895" tIns="50447" rIns="100895" bIns="50447">
            <a:spAutoFit/>
          </a:bodyPr>
          <a:lstStyle/>
          <a:p>
            <a:endParaRPr lang="tr-TR" sz="3000" b="1" dirty="0"/>
          </a:p>
          <a:p>
            <a:pPr marL="595911" indent="-595911" algn="just">
              <a:buFont typeface="Arial" pitchFamily="34" charset="0"/>
              <a:buChar char="•"/>
            </a:pPr>
            <a:r>
              <a:rPr lang="tr-TR" sz="3200" dirty="0"/>
              <a:t>Birinci sınıfta düzenli olarak spor yapanların 6 (% 27,3)’</a:t>
            </a:r>
            <a:r>
              <a:rPr lang="tr-TR" sz="3200" dirty="0" err="1"/>
              <a:t>sı</a:t>
            </a:r>
            <a:r>
              <a:rPr lang="tr-TR" sz="3200" dirty="0"/>
              <a:t> 71 ile 80 arası not alarak birinci sınıfı geçmiştir. Birinci sınıfta düzenli olarak spor yapmayanlarda ise 8 (% 28,6)’i 71 ile 80 arası not alarak birinci sınıfı geçmiştir. </a:t>
            </a:r>
          </a:p>
          <a:p>
            <a:pPr marL="595911" indent="-595911" algn="just">
              <a:buFont typeface="Arial" pitchFamily="34" charset="0"/>
              <a:buChar char="•"/>
            </a:pPr>
            <a:r>
              <a:rPr lang="tr-TR" sz="3000" dirty="0" smtClean="0"/>
              <a:t>Birinci </a:t>
            </a:r>
            <a:r>
              <a:rPr lang="tr-TR" sz="3000" dirty="0"/>
              <a:t>sınıfta düzenli olarak spor yapanların 2 (% 9,1’) si 81 ile 90 arası not alarak birinci sınıfı geçmiştir. Birinci sınıfta düzenli olarak spor yapmayanlarda ise 5 (% 17,9)’i 81 ile 90 arası not alarak birinci sınıfı geçmiştir. </a:t>
            </a:r>
          </a:p>
          <a:p>
            <a:pPr marL="595911" indent="-595911" algn="just">
              <a:buFont typeface="Arial" pitchFamily="34" charset="0"/>
              <a:buChar char="•"/>
            </a:pPr>
            <a:r>
              <a:rPr lang="tr-TR" sz="3000" dirty="0"/>
              <a:t>Birinci sınıfta düzenli olarak spor yapanlardan hiç kimse (% 0) 91 ile 100 arası not alamamışken birinci sınıfta düzenli olarak spor yapmayanlardan 2 (% 7,1)’si 91 ile 100 arası not alarak sınıfı geçmiştir</a:t>
            </a:r>
            <a:r>
              <a:rPr lang="tr-TR" sz="3000" dirty="0" smtClean="0"/>
              <a:t>.</a:t>
            </a:r>
          </a:p>
          <a:p>
            <a:pPr marL="595911" indent="-595911" algn="just">
              <a:buFont typeface="Arial" pitchFamily="34" charset="0"/>
              <a:buChar char="•"/>
            </a:pPr>
            <a:endParaRPr lang="tr-TR" sz="3000" dirty="0"/>
          </a:p>
          <a:p>
            <a:r>
              <a:rPr lang="tr-TR" sz="3000" b="1" dirty="0" smtClean="0"/>
              <a:t>TARTIŞMA</a:t>
            </a:r>
            <a:r>
              <a:rPr lang="tr-TR" sz="3000" b="1" dirty="0"/>
              <a:t>:</a:t>
            </a:r>
            <a:r>
              <a:rPr lang="tr-TR" sz="3000" dirty="0"/>
              <a:t> Genel araştırmalar sporun başarıyı pozitif etkilediği yönündedir: Amerika Birleşik Devletleri, Kanada ve Güney Afrika’da yapılan 14 farklı araştırmada, fiziksel aktivite ile  okul başarısı arasında olumlu bir ilişki olduğu ortaya konulmuştur. Ayrıca beden eğitimi dersine ilişkin yapılan bir çalışmada yaşı küçük çocukların yaşı büyük olanlara göre daha olumlu tutum gösterdiği, tutumun yaş düzeyinin bir fonksiyonu olarak azaldığı bulunmuştur.</a:t>
            </a:r>
            <a:r>
              <a:rPr lang="tr-TR" sz="3000" baseline="30000" dirty="0"/>
              <a:t>1</a:t>
            </a:r>
            <a:r>
              <a:rPr lang="tr-TR" sz="3000" dirty="0"/>
              <a:t> Okul başarısının artmasının nedeni olarak da egzersizin beyne kan ve oksijen akışını arttırarak konsantrasyonu güçlendirdiğini kabul edilmektedir. Buna göre düzenli olarak yapılan fiziksel aktiviteler, stresi azaltırken öğrencilerin dersleri konusunda daha disiplinli davranmasına da katkıda bulunur.  </a:t>
            </a:r>
          </a:p>
          <a:p>
            <a:pPr algn="just"/>
            <a:r>
              <a:rPr lang="tr-TR" sz="3000" dirty="0"/>
              <a:t> Bizim çalışmamızın sonucunda; spor yapanlarla yapmayanlar arasında ciddi bir fark tespit edilemedi. Bunun nedeni: örneklemin küçük olması, sadece tıp fakültesi öğrencilerine uygulanması ve başarı değerlendirmesinde sadece not ortalamasının ele alınmış olmasıdır.</a:t>
            </a:r>
            <a:r>
              <a:rPr lang="tr-TR" sz="3000" b="1" dirty="0"/>
              <a:t>  </a:t>
            </a:r>
            <a:r>
              <a:rPr lang="tr-TR" sz="3000" dirty="0"/>
              <a:t>Ayrıca spor yapmanın ilk  ve orta öğretim öğrencileri arasında okul başarısını daha fazla etkilediği, yüksek öğrenim öğrencileri arasında başarı üzerinde aynı şekilde etki yapmadığı öngörülebilir. </a:t>
            </a:r>
          </a:p>
          <a:p>
            <a:pPr algn="just"/>
            <a:endParaRPr lang="tr-TR" sz="3000" b="1" dirty="0"/>
          </a:p>
          <a:p>
            <a:pPr algn="just"/>
            <a:r>
              <a:rPr lang="tr-TR" sz="3000" b="1" dirty="0"/>
              <a:t>SONUÇ: </a:t>
            </a:r>
            <a:r>
              <a:rPr lang="tr-TR" sz="3000" dirty="0"/>
              <a:t>Araştırmalarımızdan elde edilen bulgularda sporun başarıya belirgin bir etkisi gözlenemedi. Bu konuda daha geniş bir örneklemde yapılacak araştırmalar daha objektif sonuçlar elde etmek için yararlı olabilir.</a:t>
            </a:r>
          </a:p>
        </p:txBody>
      </p:sp>
      <p:sp>
        <p:nvSpPr>
          <p:cNvPr id="4" name="Metin kutusu 3"/>
          <p:cNvSpPr txBox="1"/>
          <p:nvPr/>
        </p:nvSpPr>
        <p:spPr>
          <a:xfrm>
            <a:off x="1296319" y="30544622"/>
            <a:ext cx="24112121" cy="840543"/>
          </a:xfrm>
          <a:prstGeom prst="rect">
            <a:avLst/>
          </a:prstGeom>
          <a:noFill/>
        </p:spPr>
        <p:txBody>
          <a:bodyPr wrap="square" lIns="100895" tIns="50447" rIns="100895" bIns="50447" rtlCol="0">
            <a:spAutoFit/>
          </a:bodyPr>
          <a:lstStyle/>
          <a:p>
            <a:r>
              <a:rPr lang="tr-TR" sz="2400" dirty="0" smtClean="0"/>
              <a:t>   </a:t>
            </a:r>
            <a:r>
              <a:rPr lang="tr-TR" sz="2400" b="1" dirty="0" smtClean="0"/>
              <a:t>KAYNAKLAR</a:t>
            </a:r>
            <a:endParaRPr lang="tr-TR" sz="2400" b="1" dirty="0"/>
          </a:p>
          <a:p>
            <a:r>
              <a:rPr lang="tr-TR" sz="2400" dirty="0" smtClean="0"/>
              <a:t>  </a:t>
            </a:r>
            <a:r>
              <a:rPr lang="tr-TR" sz="2300" dirty="0" smtClean="0"/>
              <a:t>1. </a:t>
            </a:r>
            <a:r>
              <a:rPr lang="en-US" sz="2300" dirty="0" err="1" smtClean="0"/>
              <a:t>Wersch</a:t>
            </a:r>
            <a:r>
              <a:rPr lang="en-US" sz="2300" dirty="0" smtClean="0"/>
              <a:t> AV, </a:t>
            </a:r>
            <a:r>
              <a:rPr lang="en-US" sz="2300" dirty="0" err="1" smtClean="0"/>
              <a:t>Trew</a:t>
            </a:r>
            <a:r>
              <a:rPr lang="en-US" sz="2300" dirty="0" smtClean="0"/>
              <a:t> K, Turner I. (1992) Post-primary school pupils ınterests in physical</a:t>
            </a:r>
            <a:r>
              <a:rPr lang="tr-TR" sz="2300" dirty="0" smtClean="0"/>
              <a:t> </a:t>
            </a:r>
            <a:r>
              <a:rPr lang="en-US" sz="2300" dirty="0" smtClean="0"/>
              <a:t>education, age and gender differences. British Journal of Educational Psychology, </a:t>
            </a:r>
            <a:r>
              <a:rPr lang="tr-TR" sz="2300" dirty="0" smtClean="0"/>
              <a:t> </a:t>
            </a:r>
            <a:r>
              <a:rPr lang="en-US" sz="2300" dirty="0" smtClean="0"/>
              <a:t>62: 56–72.</a:t>
            </a:r>
            <a:endParaRPr lang="en-US" sz="2300" dirty="0"/>
          </a:p>
        </p:txBody>
      </p:sp>
      <p:sp>
        <p:nvSpPr>
          <p:cNvPr id="7" name="Metin kutusu 6"/>
          <p:cNvSpPr txBox="1"/>
          <p:nvPr/>
        </p:nvSpPr>
        <p:spPr>
          <a:xfrm>
            <a:off x="4506009" y="465242"/>
            <a:ext cx="16153191" cy="1886983"/>
          </a:xfrm>
          <a:prstGeom prst="rect">
            <a:avLst/>
          </a:prstGeom>
          <a:noFill/>
        </p:spPr>
        <p:txBody>
          <a:bodyPr wrap="none" lIns="100895" tIns="50447" rIns="100895" bIns="50447" rtlCol="0">
            <a:spAutoFit/>
          </a:bodyPr>
          <a:lstStyle/>
          <a:p>
            <a:pPr algn="ctr"/>
            <a:r>
              <a:rPr lang="tr-TR" sz="5500" b="1" dirty="0">
                <a:latin typeface="Times New Roman" pitchFamily="18" charset="0"/>
                <a:cs typeface="Times New Roman" pitchFamily="18" charset="0"/>
              </a:rPr>
              <a:t>SPORUN OKUL BAŞARISI ÜZERİNDEKİ ETKİSİ</a:t>
            </a:r>
            <a:r>
              <a:rPr lang="tr-TR" sz="6100" b="1" dirty="0">
                <a:latin typeface="Times New Roman" pitchFamily="18" charset="0"/>
                <a:cs typeface="Times New Roman" pitchFamily="18" charset="0"/>
              </a:rPr>
              <a:t/>
            </a:r>
            <a:br>
              <a:rPr lang="tr-TR" sz="6100" b="1" dirty="0">
                <a:latin typeface="Times New Roman" pitchFamily="18" charset="0"/>
                <a:cs typeface="Times New Roman" pitchFamily="18" charset="0"/>
              </a:rPr>
            </a:br>
            <a:endParaRPr lang="en-US" sz="6100" dirty="0"/>
          </a:p>
        </p:txBody>
      </p:sp>
      <p:sp>
        <p:nvSpPr>
          <p:cNvPr id="8" name="Metin kutusu 7"/>
          <p:cNvSpPr txBox="1"/>
          <p:nvPr/>
        </p:nvSpPr>
        <p:spPr>
          <a:xfrm>
            <a:off x="4676834" y="1442885"/>
            <a:ext cx="19028289" cy="1179097"/>
          </a:xfrm>
          <a:prstGeom prst="rect">
            <a:avLst/>
          </a:prstGeom>
          <a:noFill/>
        </p:spPr>
        <p:txBody>
          <a:bodyPr wrap="square" lIns="100895" tIns="50447" rIns="100895" bIns="50447" rtlCol="0">
            <a:spAutoFit/>
          </a:bodyPr>
          <a:lstStyle/>
          <a:p>
            <a:r>
              <a:rPr lang="tr-TR" sz="3500" dirty="0">
                <a:cs typeface="Times New Roman" pitchFamily="18" charset="0"/>
              </a:rPr>
              <a:t>Aynur DAŞDAN</a:t>
            </a:r>
            <a:r>
              <a:rPr lang="tr-TR" sz="3500" baseline="30000" dirty="0"/>
              <a:t>1</a:t>
            </a:r>
            <a:r>
              <a:rPr lang="tr-TR" sz="3500" dirty="0">
                <a:cs typeface="Times New Roman" pitchFamily="18" charset="0"/>
              </a:rPr>
              <a:t>, Semra DEMİRTAŞ</a:t>
            </a:r>
            <a:r>
              <a:rPr lang="tr-TR" sz="3500" baseline="30000" dirty="0"/>
              <a:t>1</a:t>
            </a:r>
            <a:r>
              <a:rPr lang="tr-TR" sz="3500" dirty="0">
                <a:cs typeface="Times New Roman" pitchFamily="18" charset="0"/>
              </a:rPr>
              <a:t>, Mehmet Emin TAŞCİ</a:t>
            </a:r>
            <a:r>
              <a:rPr lang="tr-TR" sz="3500" baseline="30000" dirty="0"/>
              <a:t>1, </a:t>
            </a:r>
            <a:r>
              <a:rPr lang="tr-TR" sz="3500" dirty="0"/>
              <a:t> </a:t>
            </a:r>
            <a:r>
              <a:rPr lang="tr-TR" sz="3500" dirty="0" err="1"/>
              <a:t>Nagihan</a:t>
            </a:r>
            <a:r>
              <a:rPr lang="tr-TR" sz="3500" dirty="0"/>
              <a:t> KOCABAŞ</a:t>
            </a:r>
            <a:r>
              <a:rPr lang="tr-TR" sz="3500" baseline="30000" dirty="0"/>
              <a:t>2</a:t>
            </a:r>
            <a:r>
              <a:rPr lang="tr-TR" sz="3500" dirty="0"/>
              <a:t>,</a:t>
            </a:r>
          </a:p>
          <a:p>
            <a:r>
              <a:rPr lang="tr-TR" sz="3500" dirty="0"/>
              <a:t>Onur </a:t>
            </a:r>
            <a:r>
              <a:rPr lang="tr-TR" sz="3500" dirty="0" smtClean="0"/>
              <a:t>HOTAMAN</a:t>
            </a:r>
            <a:r>
              <a:rPr lang="tr-TR" sz="3500" baseline="30000" dirty="0" smtClean="0"/>
              <a:t>2,</a:t>
            </a:r>
            <a:r>
              <a:rPr lang="tr-TR" sz="3500" dirty="0" smtClean="0"/>
              <a:t>,</a:t>
            </a:r>
            <a:r>
              <a:rPr lang="tr-TR" sz="3500" smtClean="0"/>
              <a:t>Mervenur GÜLTEKİN</a:t>
            </a:r>
            <a:r>
              <a:rPr lang="tr-TR" sz="3500" baseline="30000" smtClean="0"/>
              <a:t>2,</a:t>
            </a:r>
            <a:r>
              <a:rPr lang="tr-TR" sz="3500" smtClean="0"/>
              <a:t> </a:t>
            </a:r>
            <a:r>
              <a:rPr lang="tr-TR" sz="3500" dirty="0" smtClean="0"/>
              <a:t>Ayşen KUVVET</a:t>
            </a:r>
            <a:r>
              <a:rPr lang="tr-TR" sz="3500" baseline="30000" dirty="0" smtClean="0"/>
              <a:t>2, , </a:t>
            </a:r>
            <a:r>
              <a:rPr lang="tr-TR" sz="3500" dirty="0"/>
              <a:t>Yrd. Doç. Dr. </a:t>
            </a:r>
            <a:r>
              <a:rPr lang="tr-TR" sz="3500" dirty="0" err="1"/>
              <a:t>Memet</a:t>
            </a:r>
            <a:r>
              <a:rPr lang="tr-TR" sz="3500" dirty="0"/>
              <a:t> IŞIK³</a:t>
            </a:r>
            <a:endParaRPr lang="en-US" sz="3500" dirty="0"/>
          </a:p>
        </p:txBody>
      </p:sp>
      <p:cxnSp>
        <p:nvCxnSpPr>
          <p:cNvPr id="12" name="Düz Bağlayıcı 11"/>
          <p:cNvCxnSpPr/>
          <p:nvPr/>
        </p:nvCxnSpPr>
        <p:spPr>
          <a:xfrm>
            <a:off x="0" y="3274050"/>
            <a:ext cx="25165210" cy="0"/>
          </a:xfrm>
          <a:prstGeom prst="line">
            <a:avLst/>
          </a:prstGeom>
        </p:spPr>
        <p:style>
          <a:lnRef idx="3">
            <a:schemeClr val="accent3"/>
          </a:lnRef>
          <a:fillRef idx="0">
            <a:schemeClr val="accent3"/>
          </a:fillRef>
          <a:effectRef idx="2">
            <a:schemeClr val="accent3"/>
          </a:effectRef>
          <a:fontRef idx="minor">
            <a:schemeClr val="tx1"/>
          </a:fontRef>
        </p:style>
      </p:cxnSp>
      <p:pic>
        <p:nvPicPr>
          <p:cNvPr id="29" name="10 Resim" descr="tipfaklogo.gif"/>
          <p:cNvPicPr>
            <a:picLocks noChangeAspect="1"/>
          </p:cNvPicPr>
          <p:nvPr/>
        </p:nvPicPr>
        <p:blipFill>
          <a:blip r:embed="rId5" cstate="print"/>
          <a:srcRect/>
          <a:stretch>
            <a:fillRect/>
          </a:stretch>
        </p:blipFill>
        <p:spPr bwMode="auto">
          <a:xfrm>
            <a:off x="48155" y="180382"/>
            <a:ext cx="3468340" cy="3082605"/>
          </a:xfrm>
          <a:prstGeom prst="rect">
            <a:avLst/>
          </a:prstGeom>
          <a:noFill/>
          <a:ln w="9525">
            <a:noFill/>
            <a:miter lim="800000"/>
            <a:headEnd/>
            <a:tailEnd/>
          </a:ln>
        </p:spPr>
      </p:pic>
      <p:cxnSp>
        <p:nvCxnSpPr>
          <p:cNvPr id="30" name="Düz Bağlayıcı 29"/>
          <p:cNvCxnSpPr/>
          <p:nvPr/>
        </p:nvCxnSpPr>
        <p:spPr>
          <a:xfrm>
            <a:off x="13525853" y="5472833"/>
            <a:ext cx="0" cy="25050581"/>
          </a:xfrm>
          <a:prstGeom prst="line">
            <a:avLst/>
          </a:prstGeom>
        </p:spPr>
        <p:style>
          <a:lnRef idx="2">
            <a:schemeClr val="accent3"/>
          </a:lnRef>
          <a:fillRef idx="0">
            <a:schemeClr val="accent3"/>
          </a:fillRef>
          <a:effectRef idx="1">
            <a:schemeClr val="accent3"/>
          </a:effectRef>
          <a:fontRef idx="minor">
            <a:schemeClr val="tx1"/>
          </a:fontRef>
        </p:style>
      </p:cxnSp>
      <p:pic>
        <p:nvPicPr>
          <p:cNvPr id="35" name="Picture 4" descr="http://web.deu.edu.tr/sbt/images/xbedenogret.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21267" y="23871097"/>
            <a:ext cx="5342853" cy="4986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7922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304</TotalTime>
  <Words>353</Words>
  <Application>Microsoft Office PowerPoint</Application>
  <PresentationFormat>Özel</PresentationFormat>
  <Paragraphs>49</Paragraphs>
  <Slides>1</Slides>
  <Notes>1</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Akış</vt:lpstr>
      <vt:lpstr> 1: Atatürk Üniversitesi Tıp Fakültesi 1. Sınıf Öğrencileri, 2: Atatürk Üniversitesi Tıp Fakültesi 2. Sınıf Öğrencileri, 3: Atatürk Üniversitesi Tıp Fakültesi Aile Hekimliği ABD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dc:creator>
  <cp:lastModifiedBy>Dr. Memet Işık</cp:lastModifiedBy>
  <cp:revision>46</cp:revision>
  <cp:lastPrinted>2013-03-06T10:25:00Z</cp:lastPrinted>
  <dcterms:created xsi:type="dcterms:W3CDTF">2013-02-25T17:36:37Z</dcterms:created>
  <dcterms:modified xsi:type="dcterms:W3CDTF">2013-03-07T11:18:54Z</dcterms:modified>
</cp:coreProperties>
</file>