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
  </p:notesMasterIdLst>
  <p:sldIdLst>
    <p:sldId id="256" r:id="rId2"/>
  </p:sldIdLst>
  <p:sldSz cx="21602700" cy="28803600"/>
  <p:notesSz cx="6858000" cy="9945688"/>
  <p:defaultTextStyle>
    <a:defPPr>
      <a:defRPr lang="tr-TR"/>
    </a:defPPr>
    <a:lvl1pPr marL="0" algn="l" defTabSz="2880360" rtl="0" eaLnBrk="1" latinLnBrk="0" hangingPunct="1">
      <a:defRPr sz="5700" kern="1200">
        <a:solidFill>
          <a:schemeClr val="tx1"/>
        </a:solidFill>
        <a:latin typeface="+mn-lt"/>
        <a:ea typeface="+mn-ea"/>
        <a:cs typeface="+mn-cs"/>
      </a:defRPr>
    </a:lvl1pPr>
    <a:lvl2pPr marL="1440180" algn="l" defTabSz="2880360" rtl="0" eaLnBrk="1" latinLnBrk="0" hangingPunct="1">
      <a:defRPr sz="5700" kern="1200">
        <a:solidFill>
          <a:schemeClr val="tx1"/>
        </a:solidFill>
        <a:latin typeface="+mn-lt"/>
        <a:ea typeface="+mn-ea"/>
        <a:cs typeface="+mn-cs"/>
      </a:defRPr>
    </a:lvl2pPr>
    <a:lvl3pPr marL="2880360" algn="l" defTabSz="2880360" rtl="0" eaLnBrk="1" latinLnBrk="0" hangingPunct="1">
      <a:defRPr sz="5700" kern="1200">
        <a:solidFill>
          <a:schemeClr val="tx1"/>
        </a:solidFill>
        <a:latin typeface="+mn-lt"/>
        <a:ea typeface="+mn-ea"/>
        <a:cs typeface="+mn-cs"/>
      </a:defRPr>
    </a:lvl3pPr>
    <a:lvl4pPr marL="4320540" algn="l" defTabSz="2880360" rtl="0" eaLnBrk="1" latinLnBrk="0" hangingPunct="1">
      <a:defRPr sz="5700" kern="1200">
        <a:solidFill>
          <a:schemeClr val="tx1"/>
        </a:solidFill>
        <a:latin typeface="+mn-lt"/>
        <a:ea typeface="+mn-ea"/>
        <a:cs typeface="+mn-cs"/>
      </a:defRPr>
    </a:lvl4pPr>
    <a:lvl5pPr marL="5760720" algn="l" defTabSz="2880360" rtl="0" eaLnBrk="1" latinLnBrk="0" hangingPunct="1">
      <a:defRPr sz="5700" kern="1200">
        <a:solidFill>
          <a:schemeClr val="tx1"/>
        </a:solidFill>
        <a:latin typeface="+mn-lt"/>
        <a:ea typeface="+mn-ea"/>
        <a:cs typeface="+mn-cs"/>
      </a:defRPr>
    </a:lvl5pPr>
    <a:lvl6pPr marL="7200900" algn="l" defTabSz="2880360" rtl="0" eaLnBrk="1" latinLnBrk="0" hangingPunct="1">
      <a:defRPr sz="5700" kern="1200">
        <a:solidFill>
          <a:schemeClr val="tx1"/>
        </a:solidFill>
        <a:latin typeface="+mn-lt"/>
        <a:ea typeface="+mn-ea"/>
        <a:cs typeface="+mn-cs"/>
      </a:defRPr>
    </a:lvl6pPr>
    <a:lvl7pPr marL="8641080" algn="l" defTabSz="2880360" rtl="0" eaLnBrk="1" latinLnBrk="0" hangingPunct="1">
      <a:defRPr sz="5700" kern="1200">
        <a:solidFill>
          <a:schemeClr val="tx1"/>
        </a:solidFill>
        <a:latin typeface="+mn-lt"/>
        <a:ea typeface="+mn-ea"/>
        <a:cs typeface="+mn-cs"/>
      </a:defRPr>
    </a:lvl7pPr>
    <a:lvl8pPr marL="10081260" algn="l" defTabSz="2880360" rtl="0" eaLnBrk="1" latinLnBrk="0" hangingPunct="1">
      <a:defRPr sz="5700" kern="1200">
        <a:solidFill>
          <a:schemeClr val="tx1"/>
        </a:solidFill>
        <a:latin typeface="+mn-lt"/>
        <a:ea typeface="+mn-ea"/>
        <a:cs typeface="+mn-cs"/>
      </a:defRPr>
    </a:lvl8pPr>
    <a:lvl9pPr marL="11521440" algn="l" defTabSz="2880360" rtl="0" eaLnBrk="1" latinLnBrk="0" hangingPunct="1">
      <a:defRPr sz="5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156" autoAdjust="0"/>
    <p:restoredTop sz="94624" autoAdjust="0"/>
  </p:normalViewPr>
  <p:slideViewPr>
    <p:cSldViewPr>
      <p:cViewPr>
        <p:scale>
          <a:sx n="40" d="100"/>
          <a:sy n="40" d="100"/>
        </p:scale>
        <p:origin x="-1254" y="-72"/>
      </p:cViewPr>
      <p:guideLst>
        <p:guide orient="horz" pos="9072"/>
        <p:guide pos="68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tr-TR"/>
          </a:p>
        </p:txBody>
      </p:sp>
      <p:sp>
        <p:nvSpPr>
          <p:cNvPr id="4" name="3 Slayt Görüntüsü Yer Tutucusu"/>
          <p:cNvSpPr>
            <a:spLocks noGrp="1" noRot="1" noChangeAspect="1"/>
          </p:cNvSpPr>
          <p:nvPr>
            <p:ph type="sldImg" idx="2"/>
          </p:nvPr>
        </p:nvSpPr>
        <p:spPr>
          <a:xfrm>
            <a:off x="2030413" y="746125"/>
            <a:ext cx="2797175" cy="3729038"/>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DDCFBF05-2B03-4828-BEFD-709893806CB8}" type="slidenum">
              <a:rPr lang="tr-TR" smtClean="0"/>
              <a:pPr/>
              <a:t>‹#›</a:t>
            </a:fld>
            <a:endParaRPr lang="tr-TR"/>
          </a:p>
        </p:txBody>
      </p:sp>
      <p:sp>
        <p:nvSpPr>
          <p:cNvPr id="8" name="7 Veri Yer Tutucusu"/>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EE843D84-B456-4A83-854D-A930BFE4700F}" type="datetimeFigureOut">
              <a:rPr lang="tr-TR" smtClean="0"/>
              <a:pPr/>
              <a:t>06.03.2013</a:t>
            </a:fld>
            <a:endParaRPr lang="tr-TR"/>
          </a:p>
        </p:txBody>
      </p:sp>
    </p:spTree>
    <p:extLst>
      <p:ext uri="{BB962C8B-B14F-4D97-AF65-F5344CB8AC3E}">
        <p14:creationId xmlns:p14="http://schemas.microsoft.com/office/powerpoint/2010/main" val="2459282316"/>
      </p:ext>
    </p:extLst>
  </p:cSld>
  <p:clrMap bg1="lt1" tx1="dk1" bg2="lt2" tx2="dk2" accent1="accent1" accent2="accent2" accent3="accent3" accent4="accent4" accent5="accent5" accent6="accent6" hlink="hlink" folHlink="folHlink"/>
  <p:notesStyle>
    <a:lvl1pPr marL="0" algn="l" defTabSz="2880360" rtl="0" eaLnBrk="1" latinLnBrk="0" hangingPunct="1">
      <a:defRPr sz="3800" kern="1200">
        <a:solidFill>
          <a:schemeClr val="tx1"/>
        </a:solidFill>
        <a:latin typeface="+mn-lt"/>
        <a:ea typeface="+mn-ea"/>
        <a:cs typeface="+mn-cs"/>
      </a:defRPr>
    </a:lvl1pPr>
    <a:lvl2pPr marL="1440180" algn="l" defTabSz="2880360" rtl="0" eaLnBrk="1" latinLnBrk="0" hangingPunct="1">
      <a:defRPr sz="3800" kern="1200">
        <a:solidFill>
          <a:schemeClr val="tx1"/>
        </a:solidFill>
        <a:latin typeface="+mn-lt"/>
        <a:ea typeface="+mn-ea"/>
        <a:cs typeface="+mn-cs"/>
      </a:defRPr>
    </a:lvl2pPr>
    <a:lvl3pPr marL="2880360" algn="l" defTabSz="2880360" rtl="0" eaLnBrk="1" latinLnBrk="0" hangingPunct="1">
      <a:defRPr sz="3800" kern="1200">
        <a:solidFill>
          <a:schemeClr val="tx1"/>
        </a:solidFill>
        <a:latin typeface="+mn-lt"/>
        <a:ea typeface="+mn-ea"/>
        <a:cs typeface="+mn-cs"/>
      </a:defRPr>
    </a:lvl3pPr>
    <a:lvl4pPr marL="4320540" algn="l" defTabSz="2880360" rtl="0" eaLnBrk="1" latinLnBrk="0" hangingPunct="1">
      <a:defRPr sz="3800" kern="1200">
        <a:solidFill>
          <a:schemeClr val="tx1"/>
        </a:solidFill>
        <a:latin typeface="+mn-lt"/>
        <a:ea typeface="+mn-ea"/>
        <a:cs typeface="+mn-cs"/>
      </a:defRPr>
    </a:lvl4pPr>
    <a:lvl5pPr marL="5760720" algn="l" defTabSz="2880360" rtl="0" eaLnBrk="1" latinLnBrk="0" hangingPunct="1">
      <a:defRPr sz="3800" kern="1200">
        <a:solidFill>
          <a:schemeClr val="tx1"/>
        </a:solidFill>
        <a:latin typeface="+mn-lt"/>
        <a:ea typeface="+mn-ea"/>
        <a:cs typeface="+mn-cs"/>
      </a:defRPr>
    </a:lvl5pPr>
    <a:lvl6pPr marL="7200900" algn="l" defTabSz="2880360" rtl="0" eaLnBrk="1" latinLnBrk="0" hangingPunct="1">
      <a:defRPr sz="3800" kern="1200">
        <a:solidFill>
          <a:schemeClr val="tx1"/>
        </a:solidFill>
        <a:latin typeface="+mn-lt"/>
        <a:ea typeface="+mn-ea"/>
        <a:cs typeface="+mn-cs"/>
      </a:defRPr>
    </a:lvl6pPr>
    <a:lvl7pPr marL="8641080" algn="l" defTabSz="2880360" rtl="0" eaLnBrk="1" latinLnBrk="0" hangingPunct="1">
      <a:defRPr sz="3800" kern="1200">
        <a:solidFill>
          <a:schemeClr val="tx1"/>
        </a:solidFill>
        <a:latin typeface="+mn-lt"/>
        <a:ea typeface="+mn-ea"/>
        <a:cs typeface="+mn-cs"/>
      </a:defRPr>
    </a:lvl7pPr>
    <a:lvl8pPr marL="10081260" algn="l" defTabSz="2880360" rtl="0" eaLnBrk="1" latinLnBrk="0" hangingPunct="1">
      <a:defRPr sz="3800" kern="1200">
        <a:solidFill>
          <a:schemeClr val="tx1"/>
        </a:solidFill>
        <a:latin typeface="+mn-lt"/>
        <a:ea typeface="+mn-ea"/>
        <a:cs typeface="+mn-cs"/>
      </a:defRPr>
    </a:lvl8pPr>
    <a:lvl9pPr marL="11521440" algn="l" defTabSz="2880360" rtl="0" eaLnBrk="1" latinLnBrk="0" hangingPunct="1">
      <a:defRPr sz="3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030413" y="746125"/>
            <a:ext cx="2797175" cy="3729038"/>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DDCFBF05-2B03-4828-BEFD-709893806CB8}"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620211" y="8947789"/>
            <a:ext cx="18362295" cy="617410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3240405" y="16322042"/>
            <a:ext cx="15121890" cy="7360921"/>
          </a:xfrm>
        </p:spPr>
        <p:txBody>
          <a:bodyPr/>
          <a:lstStyle>
            <a:lvl1pPr marL="0" indent="0" algn="ctr">
              <a:buNone/>
              <a:defRPr>
                <a:solidFill>
                  <a:schemeClr val="tx1">
                    <a:tint val="75000"/>
                  </a:schemeClr>
                </a:solidFill>
              </a:defRPr>
            </a:lvl1pPr>
            <a:lvl2pPr marL="1440180" indent="0" algn="ctr">
              <a:buNone/>
              <a:defRPr>
                <a:solidFill>
                  <a:schemeClr val="tx1">
                    <a:tint val="75000"/>
                  </a:schemeClr>
                </a:solidFill>
              </a:defRPr>
            </a:lvl2pPr>
            <a:lvl3pPr marL="2880360" indent="0" algn="ctr">
              <a:buNone/>
              <a:defRPr>
                <a:solidFill>
                  <a:schemeClr val="tx1">
                    <a:tint val="75000"/>
                  </a:schemeClr>
                </a:solidFill>
              </a:defRPr>
            </a:lvl3pPr>
            <a:lvl4pPr marL="4320540" indent="0" algn="ctr">
              <a:buNone/>
              <a:defRPr>
                <a:solidFill>
                  <a:schemeClr val="tx1">
                    <a:tint val="75000"/>
                  </a:schemeClr>
                </a:solidFill>
              </a:defRPr>
            </a:lvl4pPr>
            <a:lvl5pPr marL="5760720" indent="0" algn="ctr">
              <a:buNone/>
              <a:defRPr>
                <a:solidFill>
                  <a:schemeClr val="tx1">
                    <a:tint val="75000"/>
                  </a:schemeClr>
                </a:solidFill>
              </a:defRPr>
            </a:lvl5pPr>
            <a:lvl6pPr marL="7200900" indent="0" algn="ctr">
              <a:buNone/>
              <a:defRPr>
                <a:solidFill>
                  <a:schemeClr val="tx1">
                    <a:tint val="75000"/>
                  </a:schemeClr>
                </a:solidFill>
              </a:defRPr>
            </a:lvl6pPr>
            <a:lvl7pPr marL="8641080" indent="0" algn="ctr">
              <a:buNone/>
              <a:defRPr>
                <a:solidFill>
                  <a:schemeClr val="tx1">
                    <a:tint val="75000"/>
                  </a:schemeClr>
                </a:solidFill>
              </a:defRPr>
            </a:lvl7pPr>
            <a:lvl8pPr marL="10081260" indent="0" algn="ctr">
              <a:buNone/>
              <a:defRPr>
                <a:solidFill>
                  <a:schemeClr val="tx1">
                    <a:tint val="75000"/>
                  </a:schemeClr>
                </a:solidFill>
              </a:defRPr>
            </a:lvl8pPr>
            <a:lvl9pPr marL="1152144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5661957" y="1153486"/>
            <a:ext cx="4860608" cy="2457640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80135" y="1153486"/>
            <a:ext cx="14221778" cy="2457640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706472" y="18508984"/>
            <a:ext cx="18362295" cy="5720717"/>
          </a:xfrm>
        </p:spPr>
        <p:txBody>
          <a:bodyPr anchor="t"/>
          <a:lstStyle>
            <a:lvl1pPr algn="l">
              <a:defRPr sz="126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706472" y="12208202"/>
            <a:ext cx="18362295" cy="6300785"/>
          </a:xfrm>
        </p:spPr>
        <p:txBody>
          <a:bodyPr anchor="b"/>
          <a:lstStyle>
            <a:lvl1pPr marL="0" indent="0">
              <a:buNone/>
              <a:defRPr sz="6300">
                <a:solidFill>
                  <a:schemeClr val="tx1">
                    <a:tint val="75000"/>
                  </a:schemeClr>
                </a:solidFill>
              </a:defRPr>
            </a:lvl1pPr>
            <a:lvl2pPr marL="1440180" indent="0">
              <a:buNone/>
              <a:defRPr sz="5700">
                <a:solidFill>
                  <a:schemeClr val="tx1">
                    <a:tint val="75000"/>
                  </a:schemeClr>
                </a:solidFill>
              </a:defRPr>
            </a:lvl2pPr>
            <a:lvl3pPr marL="2880360" indent="0">
              <a:buNone/>
              <a:defRPr sz="5000">
                <a:solidFill>
                  <a:schemeClr val="tx1">
                    <a:tint val="75000"/>
                  </a:schemeClr>
                </a:solidFill>
              </a:defRPr>
            </a:lvl3pPr>
            <a:lvl4pPr marL="4320540" indent="0">
              <a:buNone/>
              <a:defRPr sz="4400">
                <a:solidFill>
                  <a:schemeClr val="tx1">
                    <a:tint val="75000"/>
                  </a:schemeClr>
                </a:solidFill>
              </a:defRPr>
            </a:lvl4pPr>
            <a:lvl5pPr marL="5760720" indent="0">
              <a:buNone/>
              <a:defRPr sz="4400">
                <a:solidFill>
                  <a:schemeClr val="tx1">
                    <a:tint val="75000"/>
                  </a:schemeClr>
                </a:solidFill>
              </a:defRPr>
            </a:lvl5pPr>
            <a:lvl6pPr marL="7200900" indent="0">
              <a:buNone/>
              <a:defRPr sz="4400">
                <a:solidFill>
                  <a:schemeClr val="tx1">
                    <a:tint val="75000"/>
                  </a:schemeClr>
                </a:solidFill>
              </a:defRPr>
            </a:lvl6pPr>
            <a:lvl7pPr marL="8641080" indent="0">
              <a:buNone/>
              <a:defRPr sz="4400">
                <a:solidFill>
                  <a:schemeClr val="tx1">
                    <a:tint val="75000"/>
                  </a:schemeClr>
                </a:solidFill>
              </a:defRPr>
            </a:lvl7pPr>
            <a:lvl8pPr marL="10081260" indent="0">
              <a:buNone/>
              <a:defRPr sz="4400">
                <a:solidFill>
                  <a:schemeClr val="tx1">
                    <a:tint val="75000"/>
                  </a:schemeClr>
                </a:solidFill>
              </a:defRPr>
            </a:lvl8pPr>
            <a:lvl9pPr marL="11521440" indent="0">
              <a:buNone/>
              <a:defRPr sz="4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80143" y="6720846"/>
            <a:ext cx="9541193" cy="19009045"/>
          </a:xfrm>
        </p:spPr>
        <p:txBody>
          <a:bodyPr/>
          <a:lstStyle>
            <a:lvl1pPr>
              <a:defRPr sz="8800"/>
            </a:lvl1pPr>
            <a:lvl2pPr>
              <a:defRPr sz="7600"/>
            </a:lvl2pPr>
            <a:lvl3pPr>
              <a:defRPr sz="6300"/>
            </a:lvl3pPr>
            <a:lvl4pPr>
              <a:defRPr sz="5700"/>
            </a:lvl4pPr>
            <a:lvl5pPr>
              <a:defRPr sz="5700"/>
            </a:lvl5pPr>
            <a:lvl6pPr>
              <a:defRPr sz="5700"/>
            </a:lvl6pPr>
            <a:lvl7pPr>
              <a:defRPr sz="5700"/>
            </a:lvl7pPr>
            <a:lvl8pPr>
              <a:defRPr sz="5700"/>
            </a:lvl8pPr>
            <a:lvl9pPr>
              <a:defRPr sz="57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0981380" y="6720846"/>
            <a:ext cx="9541193" cy="19009045"/>
          </a:xfrm>
        </p:spPr>
        <p:txBody>
          <a:bodyPr/>
          <a:lstStyle>
            <a:lvl1pPr>
              <a:defRPr sz="8800"/>
            </a:lvl1pPr>
            <a:lvl2pPr>
              <a:defRPr sz="7600"/>
            </a:lvl2pPr>
            <a:lvl3pPr>
              <a:defRPr sz="6300"/>
            </a:lvl3pPr>
            <a:lvl4pPr>
              <a:defRPr sz="5700"/>
            </a:lvl4pPr>
            <a:lvl5pPr>
              <a:defRPr sz="5700"/>
            </a:lvl5pPr>
            <a:lvl6pPr>
              <a:defRPr sz="5700"/>
            </a:lvl6pPr>
            <a:lvl7pPr>
              <a:defRPr sz="5700"/>
            </a:lvl7pPr>
            <a:lvl8pPr>
              <a:defRPr sz="5700"/>
            </a:lvl8pPr>
            <a:lvl9pPr>
              <a:defRPr sz="57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080135" y="6447477"/>
            <a:ext cx="9544944" cy="2687001"/>
          </a:xfrm>
        </p:spPr>
        <p:txBody>
          <a:bodyPr anchor="b"/>
          <a:lstStyle>
            <a:lvl1pPr marL="0" indent="0">
              <a:buNone/>
              <a:defRPr sz="7600" b="1"/>
            </a:lvl1pPr>
            <a:lvl2pPr marL="1440180" indent="0">
              <a:buNone/>
              <a:defRPr sz="6300" b="1"/>
            </a:lvl2pPr>
            <a:lvl3pPr marL="2880360" indent="0">
              <a:buNone/>
              <a:defRPr sz="5700" b="1"/>
            </a:lvl3pPr>
            <a:lvl4pPr marL="4320540" indent="0">
              <a:buNone/>
              <a:defRPr sz="5000" b="1"/>
            </a:lvl4pPr>
            <a:lvl5pPr marL="5760720" indent="0">
              <a:buNone/>
              <a:defRPr sz="5000" b="1"/>
            </a:lvl5pPr>
            <a:lvl6pPr marL="7200900" indent="0">
              <a:buNone/>
              <a:defRPr sz="5000" b="1"/>
            </a:lvl6pPr>
            <a:lvl7pPr marL="8641080" indent="0">
              <a:buNone/>
              <a:defRPr sz="5000" b="1"/>
            </a:lvl7pPr>
            <a:lvl8pPr marL="10081260" indent="0">
              <a:buNone/>
              <a:defRPr sz="5000" b="1"/>
            </a:lvl8pPr>
            <a:lvl9pPr marL="11521440" indent="0">
              <a:buNone/>
              <a:defRPr sz="5000" b="1"/>
            </a:lvl9pPr>
          </a:lstStyle>
          <a:p>
            <a:pPr lvl="0"/>
            <a:r>
              <a:rPr lang="tr-TR" smtClean="0"/>
              <a:t>Asıl metin stillerini düzenlemek için tıklatın</a:t>
            </a:r>
          </a:p>
        </p:txBody>
      </p:sp>
      <p:sp>
        <p:nvSpPr>
          <p:cNvPr id="4" name="3 İçerik Yer Tutucusu"/>
          <p:cNvSpPr>
            <a:spLocks noGrp="1"/>
          </p:cNvSpPr>
          <p:nvPr>
            <p:ph sz="half" idx="2"/>
          </p:nvPr>
        </p:nvSpPr>
        <p:spPr>
          <a:xfrm>
            <a:off x="1080135" y="9134474"/>
            <a:ext cx="9544944" cy="16595410"/>
          </a:xfrm>
        </p:spPr>
        <p:txBody>
          <a:bodyPr/>
          <a:lstStyle>
            <a:lvl1pPr>
              <a:defRPr sz="7600"/>
            </a:lvl1pPr>
            <a:lvl2pPr>
              <a:defRPr sz="6300"/>
            </a:lvl2pPr>
            <a:lvl3pPr>
              <a:defRPr sz="5700"/>
            </a:lvl3pPr>
            <a:lvl4pPr>
              <a:defRPr sz="5000"/>
            </a:lvl4pPr>
            <a:lvl5pPr>
              <a:defRPr sz="5000"/>
            </a:lvl5pPr>
            <a:lvl6pPr>
              <a:defRPr sz="5000"/>
            </a:lvl6pPr>
            <a:lvl7pPr>
              <a:defRPr sz="5000"/>
            </a:lvl7pPr>
            <a:lvl8pPr>
              <a:defRPr sz="5000"/>
            </a:lvl8pPr>
            <a:lvl9pPr>
              <a:defRPr sz="5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0973881" y="6447477"/>
            <a:ext cx="9548693" cy="2687001"/>
          </a:xfrm>
        </p:spPr>
        <p:txBody>
          <a:bodyPr anchor="b"/>
          <a:lstStyle>
            <a:lvl1pPr marL="0" indent="0">
              <a:buNone/>
              <a:defRPr sz="7600" b="1"/>
            </a:lvl1pPr>
            <a:lvl2pPr marL="1440180" indent="0">
              <a:buNone/>
              <a:defRPr sz="6300" b="1"/>
            </a:lvl2pPr>
            <a:lvl3pPr marL="2880360" indent="0">
              <a:buNone/>
              <a:defRPr sz="5700" b="1"/>
            </a:lvl3pPr>
            <a:lvl4pPr marL="4320540" indent="0">
              <a:buNone/>
              <a:defRPr sz="5000" b="1"/>
            </a:lvl4pPr>
            <a:lvl5pPr marL="5760720" indent="0">
              <a:buNone/>
              <a:defRPr sz="5000" b="1"/>
            </a:lvl5pPr>
            <a:lvl6pPr marL="7200900" indent="0">
              <a:buNone/>
              <a:defRPr sz="5000" b="1"/>
            </a:lvl6pPr>
            <a:lvl7pPr marL="8641080" indent="0">
              <a:buNone/>
              <a:defRPr sz="5000" b="1"/>
            </a:lvl7pPr>
            <a:lvl8pPr marL="10081260" indent="0">
              <a:buNone/>
              <a:defRPr sz="5000" b="1"/>
            </a:lvl8pPr>
            <a:lvl9pPr marL="11521440" indent="0">
              <a:buNone/>
              <a:defRPr sz="50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0973881" y="9134474"/>
            <a:ext cx="9548693" cy="16595410"/>
          </a:xfrm>
        </p:spPr>
        <p:txBody>
          <a:bodyPr/>
          <a:lstStyle>
            <a:lvl1pPr>
              <a:defRPr sz="7600"/>
            </a:lvl1pPr>
            <a:lvl2pPr>
              <a:defRPr sz="6300"/>
            </a:lvl2pPr>
            <a:lvl3pPr>
              <a:defRPr sz="5700"/>
            </a:lvl3pPr>
            <a:lvl4pPr>
              <a:defRPr sz="5000"/>
            </a:lvl4pPr>
            <a:lvl5pPr>
              <a:defRPr sz="5000"/>
            </a:lvl5pPr>
            <a:lvl6pPr>
              <a:defRPr sz="5000"/>
            </a:lvl6pPr>
            <a:lvl7pPr>
              <a:defRPr sz="5000"/>
            </a:lvl7pPr>
            <a:lvl8pPr>
              <a:defRPr sz="5000"/>
            </a:lvl8pPr>
            <a:lvl9pPr>
              <a:defRPr sz="5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080144" y="1146812"/>
            <a:ext cx="7107139" cy="4880610"/>
          </a:xfrm>
        </p:spPr>
        <p:txBody>
          <a:bodyPr anchor="b"/>
          <a:lstStyle>
            <a:lvl1pPr algn="l">
              <a:defRPr sz="6300" b="1"/>
            </a:lvl1pPr>
          </a:lstStyle>
          <a:p>
            <a:r>
              <a:rPr lang="tr-TR" smtClean="0"/>
              <a:t>Asıl başlık stili için tıklatın</a:t>
            </a:r>
            <a:endParaRPr lang="tr-TR"/>
          </a:p>
        </p:txBody>
      </p:sp>
      <p:sp>
        <p:nvSpPr>
          <p:cNvPr id="3" name="2 İçerik Yer Tutucusu"/>
          <p:cNvSpPr>
            <a:spLocks noGrp="1"/>
          </p:cNvSpPr>
          <p:nvPr>
            <p:ph idx="1"/>
          </p:nvPr>
        </p:nvSpPr>
        <p:spPr>
          <a:xfrm>
            <a:off x="8446064" y="1146815"/>
            <a:ext cx="12076509" cy="24583077"/>
          </a:xfrm>
        </p:spPr>
        <p:txBody>
          <a:bodyPr/>
          <a:lstStyle>
            <a:lvl1pPr>
              <a:defRPr sz="10100"/>
            </a:lvl1pPr>
            <a:lvl2pPr>
              <a:defRPr sz="8800"/>
            </a:lvl2pPr>
            <a:lvl3pPr>
              <a:defRPr sz="7600"/>
            </a:lvl3pPr>
            <a:lvl4pPr>
              <a:defRPr sz="6300"/>
            </a:lvl4pPr>
            <a:lvl5pPr>
              <a:defRPr sz="6300"/>
            </a:lvl5pPr>
            <a:lvl6pPr>
              <a:defRPr sz="6300"/>
            </a:lvl6pPr>
            <a:lvl7pPr>
              <a:defRPr sz="6300"/>
            </a:lvl7pPr>
            <a:lvl8pPr>
              <a:defRPr sz="6300"/>
            </a:lvl8pPr>
            <a:lvl9pPr>
              <a:defRPr sz="63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080144" y="6027423"/>
            <a:ext cx="7107139" cy="19702465"/>
          </a:xfrm>
        </p:spPr>
        <p:txBody>
          <a:bodyPr/>
          <a:lstStyle>
            <a:lvl1pPr marL="0" indent="0">
              <a:buNone/>
              <a:defRPr sz="4400"/>
            </a:lvl1pPr>
            <a:lvl2pPr marL="1440180" indent="0">
              <a:buNone/>
              <a:defRPr sz="3800"/>
            </a:lvl2pPr>
            <a:lvl3pPr marL="2880360" indent="0">
              <a:buNone/>
              <a:defRPr sz="3200"/>
            </a:lvl3pPr>
            <a:lvl4pPr marL="4320540" indent="0">
              <a:buNone/>
              <a:defRPr sz="2800"/>
            </a:lvl4pPr>
            <a:lvl5pPr marL="5760720" indent="0">
              <a:buNone/>
              <a:defRPr sz="2800"/>
            </a:lvl5pPr>
            <a:lvl6pPr marL="7200900" indent="0">
              <a:buNone/>
              <a:defRPr sz="2800"/>
            </a:lvl6pPr>
            <a:lvl7pPr marL="8641080" indent="0">
              <a:buNone/>
              <a:defRPr sz="2800"/>
            </a:lvl7pPr>
            <a:lvl8pPr marL="10081260" indent="0">
              <a:buNone/>
              <a:defRPr sz="2800"/>
            </a:lvl8pPr>
            <a:lvl9pPr marL="11521440" indent="0">
              <a:buNone/>
              <a:defRPr sz="28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234280" y="20162525"/>
            <a:ext cx="12961620" cy="2380301"/>
          </a:xfrm>
        </p:spPr>
        <p:txBody>
          <a:bodyPr anchor="b"/>
          <a:lstStyle>
            <a:lvl1pPr algn="l">
              <a:defRPr sz="6300" b="1"/>
            </a:lvl1pPr>
          </a:lstStyle>
          <a:p>
            <a:r>
              <a:rPr lang="tr-TR" smtClean="0"/>
              <a:t>Asıl başlık stili için tıklatın</a:t>
            </a:r>
            <a:endParaRPr lang="tr-TR"/>
          </a:p>
        </p:txBody>
      </p:sp>
      <p:sp>
        <p:nvSpPr>
          <p:cNvPr id="3" name="2 Resim Yer Tutucusu"/>
          <p:cNvSpPr>
            <a:spLocks noGrp="1"/>
          </p:cNvSpPr>
          <p:nvPr>
            <p:ph type="pic" idx="1"/>
          </p:nvPr>
        </p:nvSpPr>
        <p:spPr>
          <a:xfrm>
            <a:off x="4234280" y="2573656"/>
            <a:ext cx="12961620" cy="17282160"/>
          </a:xfrm>
        </p:spPr>
        <p:txBody>
          <a:bodyPr/>
          <a:lstStyle>
            <a:lvl1pPr marL="0" indent="0">
              <a:buNone/>
              <a:defRPr sz="10100"/>
            </a:lvl1pPr>
            <a:lvl2pPr marL="1440180" indent="0">
              <a:buNone/>
              <a:defRPr sz="8800"/>
            </a:lvl2pPr>
            <a:lvl3pPr marL="2880360" indent="0">
              <a:buNone/>
              <a:defRPr sz="7600"/>
            </a:lvl3pPr>
            <a:lvl4pPr marL="4320540" indent="0">
              <a:buNone/>
              <a:defRPr sz="6300"/>
            </a:lvl4pPr>
            <a:lvl5pPr marL="5760720" indent="0">
              <a:buNone/>
              <a:defRPr sz="6300"/>
            </a:lvl5pPr>
            <a:lvl6pPr marL="7200900" indent="0">
              <a:buNone/>
              <a:defRPr sz="6300"/>
            </a:lvl6pPr>
            <a:lvl7pPr marL="8641080" indent="0">
              <a:buNone/>
              <a:defRPr sz="6300"/>
            </a:lvl7pPr>
            <a:lvl8pPr marL="10081260" indent="0">
              <a:buNone/>
              <a:defRPr sz="6300"/>
            </a:lvl8pPr>
            <a:lvl9pPr marL="11521440" indent="0">
              <a:buNone/>
              <a:defRPr sz="6300"/>
            </a:lvl9pPr>
          </a:lstStyle>
          <a:p>
            <a:endParaRPr lang="tr-TR"/>
          </a:p>
        </p:txBody>
      </p:sp>
      <p:sp>
        <p:nvSpPr>
          <p:cNvPr id="4" name="3 Metin Yer Tutucusu"/>
          <p:cNvSpPr>
            <a:spLocks noGrp="1"/>
          </p:cNvSpPr>
          <p:nvPr>
            <p:ph type="body" sz="half" idx="2"/>
          </p:nvPr>
        </p:nvSpPr>
        <p:spPr>
          <a:xfrm>
            <a:off x="4234280" y="22542822"/>
            <a:ext cx="12961620" cy="3380421"/>
          </a:xfrm>
        </p:spPr>
        <p:txBody>
          <a:bodyPr/>
          <a:lstStyle>
            <a:lvl1pPr marL="0" indent="0">
              <a:buNone/>
              <a:defRPr sz="4400"/>
            </a:lvl1pPr>
            <a:lvl2pPr marL="1440180" indent="0">
              <a:buNone/>
              <a:defRPr sz="3800"/>
            </a:lvl2pPr>
            <a:lvl3pPr marL="2880360" indent="0">
              <a:buNone/>
              <a:defRPr sz="3200"/>
            </a:lvl3pPr>
            <a:lvl4pPr marL="4320540" indent="0">
              <a:buNone/>
              <a:defRPr sz="2800"/>
            </a:lvl4pPr>
            <a:lvl5pPr marL="5760720" indent="0">
              <a:buNone/>
              <a:defRPr sz="2800"/>
            </a:lvl5pPr>
            <a:lvl6pPr marL="7200900" indent="0">
              <a:buNone/>
              <a:defRPr sz="2800"/>
            </a:lvl6pPr>
            <a:lvl7pPr marL="8641080" indent="0">
              <a:buNone/>
              <a:defRPr sz="2800"/>
            </a:lvl7pPr>
            <a:lvl8pPr marL="10081260" indent="0">
              <a:buNone/>
              <a:defRPr sz="2800"/>
            </a:lvl8pPr>
            <a:lvl9pPr marL="11521440" indent="0">
              <a:buNone/>
              <a:defRPr sz="28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06.03.2013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080135" y="1153482"/>
            <a:ext cx="19442430" cy="4800601"/>
          </a:xfrm>
          <a:prstGeom prst="rect">
            <a:avLst/>
          </a:prstGeom>
        </p:spPr>
        <p:txBody>
          <a:bodyPr vert="horz" lIns="288036" tIns="144018" rIns="288036" bIns="144018"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1080135" y="6720846"/>
            <a:ext cx="19442430" cy="19009045"/>
          </a:xfrm>
          <a:prstGeom prst="rect">
            <a:avLst/>
          </a:prstGeom>
        </p:spPr>
        <p:txBody>
          <a:bodyPr vert="horz" lIns="288036" tIns="144018" rIns="288036" bIns="144018"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1080135" y="26696675"/>
            <a:ext cx="5040630" cy="1533525"/>
          </a:xfrm>
          <a:prstGeom prst="rect">
            <a:avLst/>
          </a:prstGeom>
        </p:spPr>
        <p:txBody>
          <a:bodyPr vert="horz" lIns="288036" tIns="144018" rIns="288036" bIns="144018" rtlCol="0" anchor="ctr"/>
          <a:lstStyle>
            <a:lvl1pPr algn="l">
              <a:defRPr sz="3800">
                <a:solidFill>
                  <a:schemeClr val="tx1">
                    <a:tint val="75000"/>
                  </a:schemeClr>
                </a:solidFill>
              </a:defRPr>
            </a:lvl1pPr>
          </a:lstStyle>
          <a:p>
            <a:fld id="{D9F75050-0E15-4C5B-92B0-66D068882F1F}" type="datetimeFigureOut">
              <a:rPr lang="tr-TR" smtClean="0"/>
              <a:pPr/>
              <a:t>06.03.2013</a:t>
            </a:fld>
            <a:endParaRPr lang="tr-TR"/>
          </a:p>
        </p:txBody>
      </p:sp>
      <p:sp>
        <p:nvSpPr>
          <p:cNvPr id="5" name="4 Altbilgi Yer Tutucusu"/>
          <p:cNvSpPr>
            <a:spLocks noGrp="1"/>
          </p:cNvSpPr>
          <p:nvPr>
            <p:ph type="ftr" sz="quarter" idx="3"/>
          </p:nvPr>
        </p:nvSpPr>
        <p:spPr>
          <a:xfrm>
            <a:off x="7380931" y="26696675"/>
            <a:ext cx="6840855" cy="1533525"/>
          </a:xfrm>
          <a:prstGeom prst="rect">
            <a:avLst/>
          </a:prstGeom>
        </p:spPr>
        <p:txBody>
          <a:bodyPr vert="horz" lIns="288036" tIns="144018" rIns="288036" bIns="144018" rtlCol="0" anchor="ctr"/>
          <a:lstStyle>
            <a:lvl1pPr algn="ctr">
              <a:defRPr sz="38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15481935" y="26696675"/>
            <a:ext cx="5040630" cy="1533525"/>
          </a:xfrm>
          <a:prstGeom prst="rect">
            <a:avLst/>
          </a:prstGeom>
        </p:spPr>
        <p:txBody>
          <a:bodyPr vert="horz" lIns="288036" tIns="144018" rIns="288036" bIns="144018" rtlCol="0" anchor="ctr"/>
          <a:lstStyle>
            <a:lvl1pPr algn="r">
              <a:defRPr sz="38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2880360" rtl="0" eaLnBrk="1" latinLnBrk="0" hangingPunct="1">
        <a:spcBef>
          <a:spcPct val="0"/>
        </a:spcBef>
        <a:buNone/>
        <a:defRPr sz="13900" kern="1200">
          <a:solidFill>
            <a:schemeClr val="tx1"/>
          </a:solidFill>
          <a:latin typeface="+mj-lt"/>
          <a:ea typeface="+mj-ea"/>
          <a:cs typeface="+mj-cs"/>
        </a:defRPr>
      </a:lvl1pPr>
    </p:titleStyle>
    <p:bodyStyle>
      <a:lvl1pPr marL="1080135" indent="-1080135" algn="l" defTabSz="2880360" rtl="0" eaLnBrk="1" latinLnBrk="0" hangingPunct="1">
        <a:spcBef>
          <a:spcPct val="20000"/>
        </a:spcBef>
        <a:buFont typeface="Arial" pitchFamily="34" charset="0"/>
        <a:buChar char="•"/>
        <a:defRPr sz="10100" kern="1200">
          <a:solidFill>
            <a:schemeClr val="tx1"/>
          </a:solidFill>
          <a:latin typeface="+mn-lt"/>
          <a:ea typeface="+mn-ea"/>
          <a:cs typeface="+mn-cs"/>
        </a:defRPr>
      </a:lvl1pPr>
      <a:lvl2pPr marL="2340293" indent="-900113" algn="l" defTabSz="2880360" rtl="0" eaLnBrk="1" latinLnBrk="0" hangingPunct="1">
        <a:spcBef>
          <a:spcPct val="20000"/>
        </a:spcBef>
        <a:buFont typeface="Arial" pitchFamily="34" charset="0"/>
        <a:buChar char="–"/>
        <a:defRPr sz="8800" kern="1200">
          <a:solidFill>
            <a:schemeClr val="tx1"/>
          </a:solidFill>
          <a:latin typeface="+mn-lt"/>
          <a:ea typeface="+mn-ea"/>
          <a:cs typeface="+mn-cs"/>
        </a:defRPr>
      </a:lvl2pPr>
      <a:lvl3pPr marL="3600450" indent="-720090" algn="l" defTabSz="2880360" rtl="0" eaLnBrk="1" latinLnBrk="0" hangingPunct="1">
        <a:spcBef>
          <a:spcPct val="20000"/>
        </a:spcBef>
        <a:buFont typeface="Arial" pitchFamily="34" charset="0"/>
        <a:buChar char="•"/>
        <a:defRPr sz="7600" kern="1200">
          <a:solidFill>
            <a:schemeClr val="tx1"/>
          </a:solidFill>
          <a:latin typeface="+mn-lt"/>
          <a:ea typeface="+mn-ea"/>
          <a:cs typeface="+mn-cs"/>
        </a:defRPr>
      </a:lvl3pPr>
      <a:lvl4pPr marL="5040630" indent="-720090" algn="l" defTabSz="2880360" rtl="0" eaLnBrk="1" latinLnBrk="0" hangingPunct="1">
        <a:spcBef>
          <a:spcPct val="20000"/>
        </a:spcBef>
        <a:buFont typeface="Arial" pitchFamily="34" charset="0"/>
        <a:buChar char="–"/>
        <a:defRPr sz="6300" kern="1200">
          <a:solidFill>
            <a:schemeClr val="tx1"/>
          </a:solidFill>
          <a:latin typeface="+mn-lt"/>
          <a:ea typeface="+mn-ea"/>
          <a:cs typeface="+mn-cs"/>
        </a:defRPr>
      </a:lvl4pPr>
      <a:lvl5pPr marL="6480810" indent="-720090" algn="l" defTabSz="2880360" rtl="0" eaLnBrk="1" latinLnBrk="0" hangingPunct="1">
        <a:spcBef>
          <a:spcPct val="20000"/>
        </a:spcBef>
        <a:buFont typeface="Arial" pitchFamily="34" charset="0"/>
        <a:buChar char="»"/>
        <a:defRPr sz="6300" kern="1200">
          <a:solidFill>
            <a:schemeClr val="tx1"/>
          </a:solidFill>
          <a:latin typeface="+mn-lt"/>
          <a:ea typeface="+mn-ea"/>
          <a:cs typeface="+mn-cs"/>
        </a:defRPr>
      </a:lvl5pPr>
      <a:lvl6pPr marL="7920990" indent="-720090" algn="l" defTabSz="2880360" rtl="0" eaLnBrk="1" latinLnBrk="0" hangingPunct="1">
        <a:spcBef>
          <a:spcPct val="20000"/>
        </a:spcBef>
        <a:buFont typeface="Arial" pitchFamily="34" charset="0"/>
        <a:buChar char="•"/>
        <a:defRPr sz="6300" kern="1200">
          <a:solidFill>
            <a:schemeClr val="tx1"/>
          </a:solidFill>
          <a:latin typeface="+mn-lt"/>
          <a:ea typeface="+mn-ea"/>
          <a:cs typeface="+mn-cs"/>
        </a:defRPr>
      </a:lvl6pPr>
      <a:lvl7pPr marL="9361170" indent="-720090" algn="l" defTabSz="2880360" rtl="0" eaLnBrk="1" latinLnBrk="0" hangingPunct="1">
        <a:spcBef>
          <a:spcPct val="20000"/>
        </a:spcBef>
        <a:buFont typeface="Arial" pitchFamily="34" charset="0"/>
        <a:buChar char="•"/>
        <a:defRPr sz="6300" kern="1200">
          <a:solidFill>
            <a:schemeClr val="tx1"/>
          </a:solidFill>
          <a:latin typeface="+mn-lt"/>
          <a:ea typeface="+mn-ea"/>
          <a:cs typeface="+mn-cs"/>
        </a:defRPr>
      </a:lvl7pPr>
      <a:lvl8pPr marL="10801350" indent="-720090" algn="l" defTabSz="2880360" rtl="0" eaLnBrk="1" latinLnBrk="0" hangingPunct="1">
        <a:spcBef>
          <a:spcPct val="20000"/>
        </a:spcBef>
        <a:buFont typeface="Arial" pitchFamily="34" charset="0"/>
        <a:buChar char="•"/>
        <a:defRPr sz="6300" kern="1200">
          <a:solidFill>
            <a:schemeClr val="tx1"/>
          </a:solidFill>
          <a:latin typeface="+mn-lt"/>
          <a:ea typeface="+mn-ea"/>
          <a:cs typeface="+mn-cs"/>
        </a:defRPr>
      </a:lvl8pPr>
      <a:lvl9pPr marL="12241530" indent="-720090" algn="l" defTabSz="2880360" rtl="0" eaLnBrk="1" latinLnBrk="0" hangingPunct="1">
        <a:spcBef>
          <a:spcPct val="20000"/>
        </a:spcBef>
        <a:buFont typeface="Arial" pitchFamily="34" charset="0"/>
        <a:buChar char="•"/>
        <a:defRPr sz="6300" kern="1200">
          <a:solidFill>
            <a:schemeClr val="tx1"/>
          </a:solidFill>
          <a:latin typeface="+mn-lt"/>
          <a:ea typeface="+mn-ea"/>
          <a:cs typeface="+mn-cs"/>
        </a:defRPr>
      </a:lvl9pPr>
    </p:bodyStyle>
    <p:otherStyle>
      <a:defPPr>
        <a:defRPr lang="tr-TR"/>
      </a:defPPr>
      <a:lvl1pPr marL="0" algn="l" defTabSz="2880360" rtl="0" eaLnBrk="1" latinLnBrk="0" hangingPunct="1">
        <a:defRPr sz="5700" kern="1200">
          <a:solidFill>
            <a:schemeClr val="tx1"/>
          </a:solidFill>
          <a:latin typeface="+mn-lt"/>
          <a:ea typeface="+mn-ea"/>
          <a:cs typeface="+mn-cs"/>
        </a:defRPr>
      </a:lvl1pPr>
      <a:lvl2pPr marL="1440180" algn="l" defTabSz="2880360" rtl="0" eaLnBrk="1" latinLnBrk="0" hangingPunct="1">
        <a:defRPr sz="5700" kern="1200">
          <a:solidFill>
            <a:schemeClr val="tx1"/>
          </a:solidFill>
          <a:latin typeface="+mn-lt"/>
          <a:ea typeface="+mn-ea"/>
          <a:cs typeface="+mn-cs"/>
        </a:defRPr>
      </a:lvl2pPr>
      <a:lvl3pPr marL="2880360" algn="l" defTabSz="2880360" rtl="0" eaLnBrk="1" latinLnBrk="0" hangingPunct="1">
        <a:defRPr sz="5700" kern="1200">
          <a:solidFill>
            <a:schemeClr val="tx1"/>
          </a:solidFill>
          <a:latin typeface="+mn-lt"/>
          <a:ea typeface="+mn-ea"/>
          <a:cs typeface="+mn-cs"/>
        </a:defRPr>
      </a:lvl3pPr>
      <a:lvl4pPr marL="4320540" algn="l" defTabSz="2880360" rtl="0" eaLnBrk="1" latinLnBrk="0" hangingPunct="1">
        <a:defRPr sz="5700" kern="1200">
          <a:solidFill>
            <a:schemeClr val="tx1"/>
          </a:solidFill>
          <a:latin typeface="+mn-lt"/>
          <a:ea typeface="+mn-ea"/>
          <a:cs typeface="+mn-cs"/>
        </a:defRPr>
      </a:lvl4pPr>
      <a:lvl5pPr marL="5760720" algn="l" defTabSz="2880360" rtl="0" eaLnBrk="1" latinLnBrk="0" hangingPunct="1">
        <a:defRPr sz="5700" kern="1200">
          <a:solidFill>
            <a:schemeClr val="tx1"/>
          </a:solidFill>
          <a:latin typeface="+mn-lt"/>
          <a:ea typeface="+mn-ea"/>
          <a:cs typeface="+mn-cs"/>
        </a:defRPr>
      </a:lvl5pPr>
      <a:lvl6pPr marL="7200900" algn="l" defTabSz="2880360" rtl="0" eaLnBrk="1" latinLnBrk="0" hangingPunct="1">
        <a:defRPr sz="5700" kern="1200">
          <a:solidFill>
            <a:schemeClr val="tx1"/>
          </a:solidFill>
          <a:latin typeface="+mn-lt"/>
          <a:ea typeface="+mn-ea"/>
          <a:cs typeface="+mn-cs"/>
        </a:defRPr>
      </a:lvl6pPr>
      <a:lvl7pPr marL="8641080" algn="l" defTabSz="2880360" rtl="0" eaLnBrk="1" latinLnBrk="0" hangingPunct="1">
        <a:defRPr sz="5700" kern="1200">
          <a:solidFill>
            <a:schemeClr val="tx1"/>
          </a:solidFill>
          <a:latin typeface="+mn-lt"/>
          <a:ea typeface="+mn-ea"/>
          <a:cs typeface="+mn-cs"/>
        </a:defRPr>
      </a:lvl7pPr>
      <a:lvl8pPr marL="10081260" algn="l" defTabSz="2880360" rtl="0" eaLnBrk="1" latinLnBrk="0" hangingPunct="1">
        <a:defRPr sz="5700" kern="1200">
          <a:solidFill>
            <a:schemeClr val="tx1"/>
          </a:solidFill>
          <a:latin typeface="+mn-lt"/>
          <a:ea typeface="+mn-ea"/>
          <a:cs typeface="+mn-cs"/>
        </a:defRPr>
      </a:lvl8pPr>
      <a:lvl9pPr marL="11521440" algn="l" defTabSz="2880360" rtl="0" eaLnBrk="1" latinLnBrk="0" hangingPunct="1">
        <a:defRPr sz="5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576786" y="4093547"/>
            <a:ext cx="10585176" cy="246529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effectLst/>
                <a:ea typeface="Calibri" pitchFamily="34" charset="0"/>
                <a:cs typeface="Times New Roman" pitchFamily="18" charset="0"/>
              </a:rPr>
              <a:t>Amaç: </a:t>
            </a:r>
            <a:r>
              <a:rPr lang="tr-TR" sz="2800" dirty="0" smtClean="0">
                <a:ea typeface="Calibri" pitchFamily="34" charset="0"/>
                <a:cs typeface="Times New Roman" pitchFamily="18" charset="0"/>
              </a:rPr>
              <a:t>Çalışmanın amacı y</a:t>
            </a:r>
            <a:r>
              <a:rPr kumimoji="0" lang="tr-TR" sz="2800" i="0" u="none" strike="noStrike" cap="none" normalizeH="0" baseline="0" dirty="0" smtClean="0">
                <a:ln>
                  <a:noFill/>
                </a:ln>
                <a:effectLst/>
                <a:ea typeface="Calibri" pitchFamily="34" charset="0"/>
                <a:cs typeface="Times New Roman" pitchFamily="18" charset="0"/>
              </a:rPr>
              <a:t>eni doğan bebeklerin yoğun bakıma alınması üzerinde anne yaşının, doğum haftasının, annenin sigara kullanma durumunun, cinsiyetin etkilerinin araştırılması </a:t>
            </a:r>
            <a:r>
              <a:rPr kumimoji="0" lang="tr-TR" sz="2800" i="0" u="none" strike="noStrike" cap="none" normalizeH="0" baseline="0" dirty="0" smtClean="0">
                <a:ln>
                  <a:noFill/>
                </a:ln>
                <a:effectLst/>
                <a:ea typeface="Calibri" pitchFamily="34" charset="0"/>
                <a:cs typeface="Times New Roman" pitchFamily="18" charset="0"/>
              </a:rPr>
              <a:t>ve bebeklerin </a:t>
            </a:r>
            <a:r>
              <a:rPr kumimoji="0" lang="tr-TR" sz="2800" i="0" u="none" strike="noStrike" cap="none" normalizeH="0" baseline="0" dirty="0" smtClean="0">
                <a:ln>
                  <a:noFill/>
                </a:ln>
                <a:effectLst/>
                <a:ea typeface="Calibri" pitchFamily="34" charset="0"/>
                <a:cs typeface="Times New Roman" pitchFamily="18" charset="0"/>
              </a:rPr>
              <a:t>yoğun bakıma alınmasına neden olan hastalıkların belirlenmesi.</a:t>
            </a:r>
          </a:p>
          <a:p>
            <a:pPr lvl="0" defTabSz="914400" fontAlgn="base">
              <a:spcBef>
                <a:spcPct val="0"/>
              </a:spcBef>
              <a:spcAft>
                <a:spcPct val="0"/>
              </a:spcAft>
            </a:pPr>
            <a:endParaRPr lang="tr-TR" sz="2800" b="1" dirty="0" smtClean="0"/>
          </a:p>
          <a:p>
            <a:pPr defTabSz="914400" fontAlgn="base">
              <a:spcBef>
                <a:spcPct val="0"/>
              </a:spcBef>
              <a:spcAft>
                <a:spcPct val="0"/>
              </a:spcAft>
            </a:pPr>
            <a:r>
              <a:rPr lang="tr-TR" sz="2800" b="1" dirty="0" smtClean="0"/>
              <a:t>Yöntem</a:t>
            </a:r>
            <a:r>
              <a:rPr lang="tr-TR" sz="2800" b="1" dirty="0"/>
              <a:t>: </a:t>
            </a:r>
            <a:r>
              <a:rPr lang="tr-TR" sz="2800" dirty="0"/>
              <a:t>Araştırma retrospektif, vaka kontrollü, gözlemsel bir </a:t>
            </a:r>
            <a:r>
              <a:rPr lang="tr-TR" sz="2800" dirty="0" smtClean="0"/>
              <a:t>araştırma olarak planlandı. 2011 Yılı içinde Erzurum </a:t>
            </a:r>
            <a:r>
              <a:rPr lang="tr-TR" sz="2800" dirty="0"/>
              <a:t>Araştırma Hastanesi yeni doğan </a:t>
            </a:r>
            <a:r>
              <a:rPr lang="tr-TR" sz="2800" dirty="0" smtClean="0"/>
              <a:t>yoğun bakım ünitesinden </a:t>
            </a:r>
            <a:r>
              <a:rPr lang="tr-TR" sz="2800" dirty="0" smtClean="0"/>
              <a:t>63 ve </a:t>
            </a:r>
            <a:r>
              <a:rPr lang="tr-TR" sz="2800" dirty="0"/>
              <a:t>kadın doğum </a:t>
            </a:r>
            <a:r>
              <a:rPr lang="tr-TR" sz="2800" dirty="0" smtClean="0"/>
              <a:t>ünitesinden </a:t>
            </a:r>
            <a:r>
              <a:rPr lang="tr-TR" sz="2800" dirty="0" smtClean="0"/>
              <a:t>60 bebeğin </a:t>
            </a:r>
            <a:r>
              <a:rPr lang="tr-TR" sz="2800" dirty="0"/>
              <a:t>bilgilerine </a:t>
            </a:r>
            <a:r>
              <a:rPr lang="tr-TR" sz="2800" dirty="0" smtClean="0"/>
              <a:t>ulaşılarak </a:t>
            </a:r>
            <a:r>
              <a:rPr lang="tr-TR" sz="2800" dirty="0"/>
              <a:t>vaka ve kontrol grubu </a:t>
            </a:r>
            <a:r>
              <a:rPr lang="tr-TR" sz="2800" dirty="0" smtClean="0"/>
              <a:t>oluşturuldu. Değişken </a:t>
            </a:r>
            <a:r>
              <a:rPr lang="tr-TR" sz="2800" dirty="0"/>
              <a:t>olarak anne yaşı, bebeğin doğum haftası, annenin sigara kullanma durumu, bebeğin cinsiyeti, yatış sebebi, yoğun bakıma alınma durumu incelendi</a:t>
            </a:r>
            <a:r>
              <a:rPr lang="tr-TR" sz="2800" i="1" dirty="0"/>
              <a:t>. </a:t>
            </a:r>
            <a:r>
              <a:rPr lang="tr-TR" sz="2800" dirty="0"/>
              <a:t>Veriler SPSS programına girildi.</a:t>
            </a:r>
            <a:r>
              <a:rPr lang="tr-TR" sz="2800" i="1" dirty="0"/>
              <a:t> </a:t>
            </a:r>
            <a:r>
              <a:rPr lang="tr-TR" sz="2800" i="1" dirty="0" smtClean="0"/>
              <a:t> </a:t>
            </a:r>
            <a:r>
              <a:rPr lang="tr-TR" sz="2800" dirty="0" smtClean="0"/>
              <a:t>Hipotez </a:t>
            </a:r>
            <a:r>
              <a:rPr lang="tr-TR" sz="2800" dirty="0"/>
              <a:t>testi olarak ki </a:t>
            </a:r>
            <a:r>
              <a:rPr lang="tr-TR" sz="2800" dirty="0" smtClean="0"/>
              <a:t>kare, </a:t>
            </a:r>
            <a:r>
              <a:rPr lang="tr-TR" sz="2800" dirty="0"/>
              <a:t>bağımsız </a:t>
            </a:r>
            <a:r>
              <a:rPr lang="tr-TR" sz="2800" dirty="0" smtClean="0"/>
              <a:t>gruplarda t testi, korelasyon </a:t>
            </a:r>
            <a:r>
              <a:rPr lang="tr-TR" sz="2800" dirty="0"/>
              <a:t>ve </a:t>
            </a:r>
            <a:r>
              <a:rPr lang="tr-TR" sz="2800" dirty="0" smtClean="0"/>
              <a:t>Mann-</a:t>
            </a:r>
            <a:r>
              <a:rPr lang="tr-TR" sz="2800" dirty="0" err="1" smtClean="0"/>
              <a:t>Whitney</a:t>
            </a:r>
            <a:r>
              <a:rPr lang="tr-TR" sz="2800" dirty="0" smtClean="0"/>
              <a:t> </a:t>
            </a:r>
            <a:r>
              <a:rPr lang="tr-TR" sz="2800" dirty="0"/>
              <a:t>u  </a:t>
            </a:r>
            <a:r>
              <a:rPr lang="tr-TR" sz="2800" dirty="0" smtClean="0"/>
              <a:t>uygulandı</a:t>
            </a:r>
            <a:r>
              <a:rPr lang="tr-TR" sz="2800" baseline="30000" dirty="0" smtClean="0"/>
              <a:t>1</a:t>
            </a:r>
            <a:r>
              <a:rPr lang="tr-TR" sz="2800" dirty="0" smtClean="0"/>
              <a:t>. </a:t>
            </a:r>
          </a:p>
          <a:p>
            <a:pPr defTabSz="914400" fontAlgn="base">
              <a:spcBef>
                <a:spcPct val="0"/>
              </a:spcBef>
              <a:spcAft>
                <a:spcPct val="0"/>
              </a:spcAft>
            </a:pPr>
            <a:endParaRPr lang="tr-TR" sz="2800" b="1" dirty="0">
              <a:solidFill>
                <a:srgbClr val="000000"/>
              </a:solidFill>
              <a:ea typeface="Calibri" pitchFamily="34" charset="0"/>
              <a:cs typeface="Times New Roman" pitchFamily="18" charset="0"/>
            </a:endParaRPr>
          </a:p>
          <a:p>
            <a:pPr defTabSz="914400" fontAlgn="base">
              <a:spcBef>
                <a:spcPct val="0"/>
              </a:spcBef>
              <a:spcAft>
                <a:spcPct val="0"/>
              </a:spcAft>
            </a:pPr>
            <a:r>
              <a:rPr lang="tr-TR" sz="2800" b="1" dirty="0" smtClean="0">
                <a:solidFill>
                  <a:srgbClr val="000000"/>
                </a:solidFill>
                <a:ea typeface="Calibri" pitchFamily="34" charset="0"/>
                <a:cs typeface="Times New Roman" pitchFamily="18" charset="0"/>
              </a:rPr>
              <a:t>Bulgular</a:t>
            </a:r>
            <a:r>
              <a:rPr lang="tr-TR" sz="2800" b="1" dirty="0">
                <a:solidFill>
                  <a:srgbClr val="000000"/>
                </a:solidFill>
                <a:ea typeface="Calibri" pitchFamily="34" charset="0"/>
                <a:cs typeface="Times New Roman" pitchFamily="18" charset="0"/>
              </a:rPr>
              <a:t>: </a:t>
            </a:r>
            <a:r>
              <a:rPr lang="tr-TR" sz="2800" dirty="0">
                <a:solidFill>
                  <a:srgbClr val="000000"/>
                </a:solidFill>
                <a:ea typeface="Calibri" pitchFamily="34" charset="0"/>
                <a:cs typeface="Times New Roman" pitchFamily="18" charset="0"/>
              </a:rPr>
              <a:t>Çalışmaya alınan bebeklerin </a:t>
            </a:r>
            <a:r>
              <a:rPr lang="tr-TR" sz="2800" dirty="0" smtClean="0">
                <a:solidFill>
                  <a:srgbClr val="000000"/>
                </a:solidFill>
                <a:ea typeface="Calibri" pitchFamily="34" charset="0"/>
                <a:cs typeface="Times New Roman" pitchFamily="18" charset="0"/>
              </a:rPr>
              <a:t>otuz ikisi </a:t>
            </a:r>
            <a:r>
              <a:rPr lang="tr-TR" sz="2800" dirty="0">
                <a:solidFill>
                  <a:srgbClr val="000000"/>
                </a:solidFill>
                <a:ea typeface="Calibri" pitchFamily="34" charset="0"/>
                <a:cs typeface="Times New Roman" pitchFamily="18" charset="0"/>
              </a:rPr>
              <a:t>(%24.3) 28-31 haftada, </a:t>
            </a:r>
            <a:r>
              <a:rPr lang="tr-TR" sz="2800" dirty="0" smtClean="0">
                <a:solidFill>
                  <a:srgbClr val="000000"/>
                </a:solidFill>
                <a:ea typeface="Calibri" pitchFamily="34" charset="0"/>
                <a:cs typeface="Times New Roman" pitchFamily="18" charset="0"/>
              </a:rPr>
              <a:t>yirmi biri </a:t>
            </a:r>
            <a:r>
              <a:rPr lang="tr-TR" sz="2800" dirty="0">
                <a:solidFill>
                  <a:srgbClr val="000000"/>
                </a:solidFill>
                <a:ea typeface="Calibri" pitchFamily="34" charset="0"/>
                <a:cs typeface="Times New Roman" pitchFamily="18" charset="0"/>
              </a:rPr>
              <a:t>(%15.9) 32-34 haftada, </a:t>
            </a:r>
            <a:r>
              <a:rPr lang="tr-TR" sz="2800" dirty="0" smtClean="0">
                <a:solidFill>
                  <a:srgbClr val="000000"/>
                </a:solidFill>
                <a:ea typeface="Calibri" pitchFamily="34" charset="0"/>
                <a:cs typeface="Times New Roman" pitchFamily="18" charset="0"/>
              </a:rPr>
              <a:t>otuz yedisi </a:t>
            </a:r>
            <a:r>
              <a:rPr lang="tr-TR" sz="2800" dirty="0">
                <a:solidFill>
                  <a:srgbClr val="000000"/>
                </a:solidFill>
                <a:ea typeface="Calibri" pitchFamily="34" charset="0"/>
                <a:cs typeface="Times New Roman" pitchFamily="18" charset="0"/>
              </a:rPr>
              <a:t>(%28) 35-37 haftada ve </a:t>
            </a:r>
            <a:r>
              <a:rPr lang="tr-TR" sz="2800" dirty="0" smtClean="0">
                <a:solidFill>
                  <a:srgbClr val="000000"/>
                </a:solidFill>
                <a:ea typeface="Calibri" pitchFamily="34" charset="0"/>
                <a:cs typeface="Times New Roman" pitchFamily="18" charset="0"/>
              </a:rPr>
              <a:t>otuz üçü </a:t>
            </a:r>
            <a:r>
              <a:rPr lang="tr-TR" sz="2800" dirty="0">
                <a:solidFill>
                  <a:srgbClr val="000000"/>
                </a:solidFill>
                <a:ea typeface="Calibri" pitchFamily="34" charset="0"/>
                <a:cs typeface="Times New Roman" pitchFamily="18" charset="0"/>
              </a:rPr>
              <a:t>(%25)  de 38 haftanın üzerindeydi. Postnatal yaş ortalaması 4.4 ± 2.6 gündü. </a:t>
            </a:r>
            <a:r>
              <a:rPr lang="tr-TR" sz="2800" dirty="0" smtClean="0">
                <a:solidFill>
                  <a:srgbClr val="000000"/>
                </a:solidFill>
                <a:ea typeface="Calibri" pitchFamily="34" charset="0"/>
                <a:cs typeface="Times New Roman" pitchFamily="18" charset="0"/>
              </a:rPr>
              <a:t>Yapılan elektrokardiyografik incelemelerde </a:t>
            </a:r>
            <a:r>
              <a:rPr lang="tr-TR" sz="2800" dirty="0">
                <a:solidFill>
                  <a:srgbClr val="000000"/>
                </a:solidFill>
                <a:ea typeface="Calibri" pitchFamily="34" charset="0"/>
                <a:cs typeface="Times New Roman" pitchFamily="18" charset="0"/>
              </a:rPr>
              <a:t>hastaların </a:t>
            </a:r>
            <a:r>
              <a:rPr lang="tr-TR" sz="2800" dirty="0" smtClean="0">
                <a:solidFill>
                  <a:srgbClr val="000000"/>
                </a:solidFill>
                <a:ea typeface="Calibri" pitchFamily="34" charset="0"/>
                <a:cs typeface="Times New Roman" pitchFamily="18" charset="0"/>
              </a:rPr>
              <a:t>kırk dokuzunda </a:t>
            </a:r>
            <a:r>
              <a:rPr lang="tr-TR" sz="2800" dirty="0">
                <a:solidFill>
                  <a:srgbClr val="000000"/>
                </a:solidFill>
                <a:ea typeface="Calibri" pitchFamily="34" charset="0"/>
                <a:cs typeface="Times New Roman" pitchFamily="18" charset="0"/>
              </a:rPr>
              <a:t>(%37.12) patoloji saptandı. Hastaların </a:t>
            </a:r>
            <a:r>
              <a:rPr lang="tr-TR" sz="2800" dirty="0" smtClean="0">
                <a:solidFill>
                  <a:srgbClr val="000000"/>
                </a:solidFill>
                <a:ea typeface="Calibri" pitchFamily="34" charset="0"/>
                <a:cs typeface="Times New Roman" pitchFamily="18" charset="0"/>
              </a:rPr>
              <a:t>yirmisinde </a:t>
            </a:r>
            <a:r>
              <a:rPr lang="tr-TR" sz="2800" dirty="0">
                <a:solidFill>
                  <a:srgbClr val="000000"/>
                </a:solidFill>
                <a:ea typeface="Calibri" pitchFamily="34" charset="0"/>
                <a:cs typeface="Times New Roman" pitchFamily="18" charset="0"/>
              </a:rPr>
              <a:t>(tüm hastaların %15.15’i) </a:t>
            </a:r>
            <a:r>
              <a:rPr lang="tr-TR" sz="2800" dirty="0" smtClean="0">
                <a:solidFill>
                  <a:srgbClr val="000000"/>
                </a:solidFill>
                <a:ea typeface="Calibri" pitchFamily="34" charset="0"/>
                <a:cs typeface="Times New Roman" pitchFamily="18" charset="0"/>
              </a:rPr>
              <a:t>üfürüm, on üçünde </a:t>
            </a:r>
            <a:r>
              <a:rPr lang="tr-TR" sz="2800" dirty="0">
                <a:solidFill>
                  <a:srgbClr val="000000"/>
                </a:solidFill>
                <a:ea typeface="Calibri" pitchFamily="34" charset="0"/>
                <a:cs typeface="Times New Roman" pitchFamily="18" charset="0"/>
              </a:rPr>
              <a:t>(tüm hastaların %9.84’i) siyanoz vardı. </a:t>
            </a:r>
            <a:r>
              <a:rPr lang="tr-TR" sz="2800" dirty="0" smtClean="0">
                <a:solidFill>
                  <a:srgbClr val="000000"/>
                </a:solidFill>
                <a:ea typeface="Calibri" pitchFamily="34" charset="0"/>
                <a:cs typeface="Times New Roman" pitchFamily="18" charset="0"/>
              </a:rPr>
              <a:t>Yirmi dokuz </a:t>
            </a:r>
            <a:r>
              <a:rPr lang="tr-TR" sz="2800" dirty="0">
                <a:solidFill>
                  <a:srgbClr val="000000"/>
                </a:solidFill>
                <a:ea typeface="Calibri" pitchFamily="34" charset="0"/>
                <a:cs typeface="Times New Roman" pitchFamily="18" charset="0"/>
              </a:rPr>
              <a:t>hastada (tüm hastaların %21.96’i)  herhangi bir kardiyak belirti ve bulgu yoktu. Ekokardiyografik incelemelerinde saptanan patolojiler </a:t>
            </a:r>
            <a:r>
              <a:rPr lang="tr-TR" sz="2800" dirty="0" smtClean="0">
                <a:solidFill>
                  <a:srgbClr val="000000"/>
                </a:solidFill>
                <a:ea typeface="Calibri" pitchFamily="34" charset="0"/>
                <a:cs typeface="Times New Roman" pitchFamily="18" charset="0"/>
              </a:rPr>
              <a:t>patent ductus arteriosus (PDA) </a:t>
            </a:r>
            <a:r>
              <a:rPr lang="tr-TR" sz="2800" dirty="0">
                <a:solidFill>
                  <a:srgbClr val="000000"/>
                </a:solidFill>
                <a:ea typeface="Calibri" pitchFamily="34" charset="0"/>
                <a:cs typeface="Times New Roman" pitchFamily="18" charset="0"/>
              </a:rPr>
              <a:t>34 (%25.8), ventriküler septal defekt (VSD) 18 (%13.6), atriyal septal defekt (ASD) 6 (%4.5), hipertrofik kardiyomiyopati </a:t>
            </a:r>
            <a:r>
              <a:rPr lang="tr-TR" sz="2800" dirty="0" smtClean="0">
                <a:solidFill>
                  <a:srgbClr val="000000"/>
                </a:solidFill>
                <a:ea typeface="Calibri" pitchFamily="34" charset="0"/>
                <a:cs typeface="Times New Roman" pitchFamily="18" charset="0"/>
              </a:rPr>
              <a:t>(HCM) 2 </a:t>
            </a:r>
            <a:r>
              <a:rPr lang="tr-TR" sz="2800" dirty="0">
                <a:solidFill>
                  <a:srgbClr val="000000"/>
                </a:solidFill>
                <a:ea typeface="Calibri" pitchFamily="34" charset="0"/>
                <a:cs typeface="Times New Roman" pitchFamily="18" charset="0"/>
              </a:rPr>
              <a:t>(%1.5), aort koarktasyonu 1 (%0.75) ve kompleks kardiyak patoloji 2 (%1.5) idi. Hastaların </a:t>
            </a:r>
            <a:r>
              <a:rPr lang="tr-TR" sz="2800" dirty="0" smtClean="0">
                <a:solidFill>
                  <a:srgbClr val="000000"/>
                </a:solidFill>
                <a:ea typeface="Calibri" pitchFamily="34" charset="0"/>
                <a:cs typeface="Times New Roman" pitchFamily="18" charset="0"/>
              </a:rPr>
              <a:t>on dördünde </a:t>
            </a:r>
            <a:r>
              <a:rPr lang="tr-TR" sz="2800" dirty="0">
                <a:solidFill>
                  <a:srgbClr val="000000"/>
                </a:solidFill>
                <a:ea typeface="Calibri" pitchFamily="34" charset="0"/>
                <a:cs typeface="Times New Roman" pitchFamily="18" charset="0"/>
              </a:rPr>
              <a:t>de aynı anda birden fazla kardiyak patoloji </a:t>
            </a:r>
            <a:r>
              <a:rPr lang="tr-TR" sz="2800" dirty="0" smtClean="0">
                <a:solidFill>
                  <a:srgbClr val="000000"/>
                </a:solidFill>
                <a:ea typeface="Calibri" pitchFamily="34" charset="0"/>
                <a:cs typeface="Times New Roman" pitchFamily="18" charset="0"/>
              </a:rPr>
              <a:t>vardı.</a:t>
            </a: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a:cs typeface="Arial" pitchFamily="34" charset="0"/>
            </a:endParaRPr>
          </a:p>
          <a:p>
            <a:pPr defTabSz="914400" fontAlgn="base">
              <a:spcBef>
                <a:spcPct val="0"/>
              </a:spcBef>
              <a:spcAft>
                <a:spcPct val="0"/>
              </a:spcAft>
            </a:pPr>
            <a:r>
              <a:rPr lang="tr-TR" sz="2800" b="1" dirty="0" err="1" smtClean="0">
                <a:cs typeface="Arial" pitchFamily="34" charset="0"/>
              </a:rPr>
              <a:t>Tartışma:</a:t>
            </a:r>
            <a:r>
              <a:rPr lang="tr-TR" sz="2800" dirty="0" err="1" smtClean="0">
                <a:ea typeface="Times New Roman" pitchFamily="18" charset="0"/>
                <a:cs typeface="Times New Roman" pitchFamily="18" charset="0"/>
              </a:rPr>
              <a:t>C</a:t>
            </a:r>
            <a:r>
              <a:rPr lang="tr-TR" sz="2800" dirty="0" err="1" smtClean="0" bmk="">
                <a:ea typeface="Times New Roman" pitchFamily="18" charset="0"/>
                <a:cs typeface="Times New Roman" pitchFamily="18" charset="0"/>
              </a:rPr>
              <a:t>anlı</a:t>
            </a:r>
            <a:r>
              <a:rPr lang="tr-TR" sz="2800" dirty="0" smtClean="0" bmk="">
                <a:ea typeface="Times New Roman" pitchFamily="18" charset="0"/>
                <a:cs typeface="Times New Roman" pitchFamily="18" charset="0"/>
              </a:rPr>
              <a:t> </a:t>
            </a:r>
            <a:r>
              <a:rPr lang="tr-TR" sz="2800" dirty="0" bmk="">
                <a:ea typeface="Times New Roman" pitchFamily="18" charset="0"/>
                <a:cs typeface="Times New Roman" pitchFamily="18" charset="0"/>
              </a:rPr>
              <a:t>yeni doğanlar arasında rutin fizik muayene ile saptanan doğumsal kalp hastalıkları sıklığının %0,75 olduğu tahmin edilirken, bu oran ayrıntılı </a:t>
            </a:r>
            <a:r>
              <a:rPr lang="tr-TR" sz="2800" dirty="0" err="1" bmk="">
                <a:ea typeface="Times New Roman" pitchFamily="18" charset="0"/>
                <a:cs typeface="Times New Roman" pitchFamily="18" charset="0"/>
              </a:rPr>
              <a:t>ekokardiyografik</a:t>
            </a:r>
            <a:r>
              <a:rPr lang="tr-TR" sz="2800" dirty="0" bmk="">
                <a:ea typeface="Times New Roman" pitchFamily="18" charset="0"/>
                <a:cs typeface="Times New Roman" pitchFamily="18" charset="0"/>
              </a:rPr>
              <a:t> inceleme yapılan yeni doğanlarda 4-10 kat daha fazladır. Bu farkın en büyük sebebi klinik önemi olmayan küçük </a:t>
            </a:r>
            <a:r>
              <a:rPr lang="tr-TR" sz="2800" dirty="0" err="1" bmk="">
                <a:ea typeface="Times New Roman" pitchFamily="18" charset="0"/>
                <a:cs typeface="Times New Roman" pitchFamily="18" charset="0"/>
              </a:rPr>
              <a:t>ventriküler</a:t>
            </a:r>
            <a:r>
              <a:rPr lang="tr-TR" sz="2800" dirty="0" bmk="">
                <a:ea typeface="Times New Roman" pitchFamily="18" charset="0"/>
                <a:cs typeface="Times New Roman" pitchFamily="18" charset="0"/>
              </a:rPr>
              <a:t> </a:t>
            </a:r>
            <a:r>
              <a:rPr lang="tr-TR" sz="2800" dirty="0" err="1" bmk="">
                <a:ea typeface="Times New Roman" pitchFamily="18" charset="0"/>
                <a:cs typeface="Times New Roman" pitchFamily="18" charset="0"/>
              </a:rPr>
              <a:t>septal</a:t>
            </a:r>
            <a:r>
              <a:rPr lang="tr-TR" sz="2800" dirty="0" bmk="">
                <a:ea typeface="Times New Roman" pitchFamily="18" charset="0"/>
                <a:cs typeface="Times New Roman" pitchFamily="18" charset="0"/>
              </a:rPr>
              <a:t> </a:t>
            </a:r>
            <a:r>
              <a:rPr lang="tr-TR" sz="2800" dirty="0" err="1" bmk="">
                <a:ea typeface="Times New Roman" pitchFamily="18" charset="0"/>
                <a:cs typeface="Times New Roman" pitchFamily="18" charset="0"/>
              </a:rPr>
              <a:t>defektlerdir</a:t>
            </a:r>
            <a:r>
              <a:rPr lang="tr-TR" sz="2800" dirty="0">
                <a:ea typeface="Times New Roman" pitchFamily="18" charset="0"/>
                <a:cs typeface="Times New Roman" pitchFamily="18" charset="0"/>
              </a:rPr>
              <a:t>. Küçük VSD’ </a:t>
            </a:r>
            <a:r>
              <a:rPr lang="tr-TR" sz="2800" dirty="0" err="1">
                <a:ea typeface="Times New Roman" pitchFamily="18" charset="0"/>
                <a:cs typeface="Times New Roman" pitchFamily="18" charset="0"/>
              </a:rPr>
              <a:t>ler</a:t>
            </a:r>
            <a:r>
              <a:rPr lang="tr-TR" sz="2800" dirty="0">
                <a:ea typeface="Times New Roman" pitchFamily="18" charset="0"/>
                <a:cs typeface="Times New Roman" pitchFamily="18" charset="0"/>
              </a:rPr>
              <a:t> </a:t>
            </a:r>
            <a:r>
              <a:rPr lang="tr-TR" sz="2800" dirty="0" err="1">
                <a:ea typeface="Times New Roman" pitchFamily="18" charset="0"/>
                <a:cs typeface="Times New Roman" pitchFamily="18" charset="0"/>
              </a:rPr>
              <a:t>ASD’lerden</a:t>
            </a:r>
            <a:r>
              <a:rPr lang="tr-TR" sz="2800" dirty="0">
                <a:ea typeface="Times New Roman" pitchFamily="18" charset="0"/>
                <a:cs typeface="Times New Roman" pitchFamily="18" charset="0"/>
              </a:rPr>
              <a:t> farklı olarak belirgin üfürüm oluşturduğundan dolayı erken dönemde rutin muayenede fark edilir. Küçük VSD’ </a:t>
            </a:r>
            <a:r>
              <a:rPr lang="tr-TR" sz="2800" dirty="0" err="1">
                <a:ea typeface="Times New Roman" pitchFamily="18" charset="0"/>
                <a:cs typeface="Times New Roman" pitchFamily="18" charset="0"/>
              </a:rPr>
              <a:t>lerin</a:t>
            </a:r>
            <a:r>
              <a:rPr lang="tr-TR" sz="2800" dirty="0">
                <a:ea typeface="Times New Roman" pitchFamily="18" charset="0"/>
                <a:cs typeface="Times New Roman" pitchFamily="18" charset="0"/>
              </a:rPr>
              <a:t> çoğu ilk iki yıl içinde kendiliğinden kapanır. Orta genişlikte ve geniş VSD’ </a:t>
            </a:r>
            <a:r>
              <a:rPr lang="tr-TR" sz="2800" dirty="0" err="1">
                <a:ea typeface="Times New Roman" pitchFamily="18" charset="0"/>
                <a:cs typeface="Times New Roman" pitchFamily="18" charset="0"/>
              </a:rPr>
              <a:t>lerde</a:t>
            </a:r>
            <a:r>
              <a:rPr lang="tr-TR" sz="2800" dirty="0">
                <a:ea typeface="Times New Roman" pitchFamily="18" charset="0"/>
                <a:cs typeface="Times New Roman" pitchFamily="18" charset="0"/>
              </a:rPr>
              <a:t> daha nadir olmakla birlikte kendiliğinden kapanması da mümkündür</a:t>
            </a:r>
            <a:r>
              <a:rPr lang="tr-TR" sz="2800" baseline="30000" dirty="0"/>
              <a:t>2</a:t>
            </a:r>
            <a:r>
              <a:rPr lang="tr-TR" sz="2800" dirty="0"/>
              <a:t>.</a:t>
            </a: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a:p>
            <a:pPr defTabSz="914400" fontAlgn="base">
              <a:spcBef>
                <a:spcPct val="0"/>
              </a:spcBef>
              <a:spcAft>
                <a:spcPct val="0"/>
              </a:spcAft>
            </a:pPr>
            <a:endParaRPr lang="tr-TR" sz="2800" b="1" dirty="0" smtClean="0">
              <a:cs typeface="Arial" pitchFamily="34" charset="0"/>
            </a:endParaRPr>
          </a:p>
        </p:txBody>
      </p:sp>
      <p:pic>
        <p:nvPicPr>
          <p:cNvPr id="6" name="11 Resim" descr="ataunilogogif.gif"/>
          <p:cNvPicPr>
            <a:picLocks noChangeAspect="1"/>
          </p:cNvPicPr>
          <p:nvPr/>
        </p:nvPicPr>
        <p:blipFill>
          <a:blip r:embed="rId3" cstate="print"/>
          <a:srcRect/>
          <a:stretch>
            <a:fillRect/>
          </a:stretch>
        </p:blipFill>
        <p:spPr bwMode="auto">
          <a:xfrm>
            <a:off x="216175" y="394657"/>
            <a:ext cx="2155492" cy="1935935"/>
          </a:xfrm>
          <a:prstGeom prst="rect">
            <a:avLst/>
          </a:prstGeom>
          <a:noFill/>
          <a:ln w="9525">
            <a:noFill/>
            <a:miter lim="800000"/>
            <a:headEnd/>
            <a:tailEnd/>
          </a:ln>
        </p:spPr>
      </p:pic>
      <p:pic>
        <p:nvPicPr>
          <p:cNvPr id="7" name="10 Resim" descr="tipfaklogo.gif"/>
          <p:cNvPicPr>
            <a:picLocks noChangeAspect="1"/>
          </p:cNvPicPr>
          <p:nvPr/>
        </p:nvPicPr>
        <p:blipFill>
          <a:blip r:embed="rId4" cstate="print"/>
          <a:srcRect/>
          <a:stretch>
            <a:fillRect/>
          </a:stretch>
        </p:blipFill>
        <p:spPr bwMode="auto">
          <a:xfrm>
            <a:off x="19242718" y="421686"/>
            <a:ext cx="2143139" cy="2098793"/>
          </a:xfrm>
          <a:prstGeom prst="rect">
            <a:avLst/>
          </a:prstGeom>
          <a:noFill/>
          <a:ln w="9525">
            <a:noFill/>
            <a:miter lim="800000"/>
            <a:headEnd/>
            <a:tailEnd/>
          </a:ln>
        </p:spPr>
      </p:pic>
      <p:sp>
        <p:nvSpPr>
          <p:cNvPr id="1027" name="Rectangle 3"/>
          <p:cNvSpPr>
            <a:spLocks noChangeArrowheads="1"/>
          </p:cNvSpPr>
          <p:nvPr/>
        </p:nvSpPr>
        <p:spPr bwMode="auto">
          <a:xfrm>
            <a:off x="2800294" y="288232"/>
            <a:ext cx="1540971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5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YENİ DOĞAN BEBEKLERİN</a:t>
            </a:r>
            <a:r>
              <a:rPr kumimoji="0" lang="tr-TR" sz="5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tr-TR" sz="5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YOĞUN BAKIMA                   ALINMASINDA ETKİLİ OLAN FAKT</a:t>
            </a:r>
            <a:r>
              <a:rPr kumimoji="0" lang="tr-TR" sz="5400" b="1"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5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RLER</a:t>
            </a:r>
            <a:endParaRPr kumimoji="0" lang="tr-TR"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8 Dikdörtgen"/>
          <p:cNvSpPr/>
          <p:nvPr/>
        </p:nvSpPr>
        <p:spPr>
          <a:xfrm>
            <a:off x="2016374" y="2330592"/>
            <a:ext cx="16553672" cy="1292662"/>
          </a:xfrm>
          <a:prstGeom prst="rect">
            <a:avLst/>
          </a:prstGeom>
        </p:spPr>
        <p:txBody>
          <a:bodyPr wrap="square">
            <a:spAutoFit/>
          </a:bodyPr>
          <a:lstStyle/>
          <a:p>
            <a:pPr algn="ctr"/>
            <a:r>
              <a:rPr lang="tr-TR" sz="2800" dirty="0" smtClean="0">
                <a:cs typeface="Times New Roman" pitchFamily="18" charset="0"/>
              </a:rPr>
              <a:t>Aslıhan BÜLBÜL</a:t>
            </a:r>
            <a:r>
              <a:rPr lang="tr-TR" sz="2800" baseline="30000" dirty="0" smtClean="0"/>
              <a:t>1</a:t>
            </a:r>
            <a:r>
              <a:rPr lang="tr-TR" sz="2800" dirty="0" smtClean="0">
                <a:cs typeface="Times New Roman" pitchFamily="18" charset="0"/>
              </a:rPr>
              <a:t>, Seda SEVİNÇ</a:t>
            </a:r>
            <a:r>
              <a:rPr lang="tr-TR" sz="2800" baseline="30000" dirty="0" smtClean="0"/>
              <a:t>1</a:t>
            </a:r>
            <a:r>
              <a:rPr lang="tr-TR" sz="2800" dirty="0" smtClean="0">
                <a:cs typeface="Times New Roman" pitchFamily="18" charset="0"/>
              </a:rPr>
              <a:t>, Seda TAKIM</a:t>
            </a:r>
            <a:r>
              <a:rPr lang="tr-TR" sz="2800" baseline="30000" dirty="0" smtClean="0"/>
              <a:t>1</a:t>
            </a:r>
            <a:r>
              <a:rPr lang="tr-TR" sz="2800" dirty="0" smtClean="0">
                <a:cs typeface="Times New Roman" pitchFamily="18" charset="0"/>
              </a:rPr>
              <a:t>,</a:t>
            </a:r>
            <a:r>
              <a:rPr lang="tr-TR" sz="2800" dirty="0" smtClean="0"/>
              <a:t> Sedanur ÇELİK</a:t>
            </a:r>
            <a:r>
              <a:rPr lang="tr-TR" sz="2800" baseline="30000" dirty="0" smtClean="0"/>
              <a:t>2</a:t>
            </a:r>
            <a:r>
              <a:rPr lang="tr-TR" sz="2800" dirty="0" smtClean="0"/>
              <a:t>, Sevil AYDOĞDU</a:t>
            </a:r>
            <a:r>
              <a:rPr lang="tr-TR" sz="2800" baseline="30000" dirty="0" smtClean="0"/>
              <a:t>2</a:t>
            </a:r>
            <a:r>
              <a:rPr lang="tr-TR" sz="2800" dirty="0" smtClean="0"/>
              <a:t>, Şennur SOLMAZ</a:t>
            </a:r>
            <a:r>
              <a:rPr lang="tr-TR" sz="2800" baseline="30000" dirty="0" smtClean="0"/>
              <a:t>2</a:t>
            </a:r>
            <a:r>
              <a:rPr lang="tr-TR" sz="2800" dirty="0" smtClean="0"/>
              <a:t>, Mehmet Emin YILDIRIM</a:t>
            </a:r>
            <a:r>
              <a:rPr lang="tr-TR" sz="2800" baseline="30000" dirty="0" smtClean="0"/>
              <a:t>2</a:t>
            </a:r>
            <a:r>
              <a:rPr lang="tr-TR" sz="2800" dirty="0" smtClean="0"/>
              <a:t>, Mehmet Bahadır AKINCIOĞLU</a:t>
            </a:r>
            <a:r>
              <a:rPr lang="tr-TR" sz="2800" baseline="30000" dirty="0" smtClean="0"/>
              <a:t>2 </a:t>
            </a:r>
            <a:r>
              <a:rPr lang="tr-TR" sz="2800" dirty="0" smtClean="0">
                <a:latin typeface="Calibri" pitchFamily="34" charset="0"/>
                <a:cs typeface="Times New Roman" pitchFamily="18" charset="0"/>
              </a:rPr>
              <a:t>, Memet IŞIK</a:t>
            </a:r>
            <a:r>
              <a:rPr lang="tr-TR" sz="2800" baseline="30000" dirty="0" smtClean="0"/>
              <a:t>3</a:t>
            </a:r>
            <a:endParaRPr lang="tr-TR" sz="2800" dirty="0" smtClean="0">
              <a:latin typeface="Calibri" pitchFamily="34" charset="0"/>
            </a:endParaRPr>
          </a:p>
          <a:p>
            <a:r>
              <a:rPr lang="tr-TR" sz="2200" dirty="0" smtClean="0">
                <a:latin typeface="Calibri" pitchFamily="34" charset="0"/>
              </a:rPr>
              <a:t>1. Atatürk Üniversitesi Tıp Fakültesi 1. </a:t>
            </a:r>
            <a:r>
              <a:rPr lang="tr-TR" sz="2200" dirty="0" smtClean="0">
                <a:latin typeface="Calibri" pitchFamily="34" charset="0"/>
              </a:rPr>
              <a:t>sınıf öğrencileri,  </a:t>
            </a:r>
            <a:r>
              <a:rPr lang="tr-TR" sz="2200" dirty="0" smtClean="0">
                <a:latin typeface="Calibri" pitchFamily="34" charset="0"/>
              </a:rPr>
              <a:t>2. Atatürk Üniversitesi Tıp Fakültesi 2. Sınıf Öğrencileri, </a:t>
            </a:r>
            <a:r>
              <a:rPr lang="tr-TR" sz="2200" dirty="0" smtClean="0">
                <a:latin typeface="Calibri" pitchFamily="34" charset="0"/>
              </a:rPr>
              <a:t> 3</a:t>
            </a:r>
            <a:r>
              <a:rPr lang="tr-TR" sz="2200" dirty="0" smtClean="0">
                <a:latin typeface="Calibri" pitchFamily="34" charset="0"/>
              </a:rPr>
              <a:t>. Tıp Fakültesi Aile Hekimliği ABD</a:t>
            </a:r>
          </a:p>
        </p:txBody>
      </p:sp>
      <p:sp>
        <p:nvSpPr>
          <p:cNvPr id="2058" name="Rectangle 10"/>
          <p:cNvSpPr>
            <a:spLocks noChangeArrowheads="1"/>
          </p:cNvSpPr>
          <p:nvPr/>
        </p:nvSpPr>
        <p:spPr bwMode="auto">
          <a:xfrm>
            <a:off x="895563" y="26931192"/>
            <a:ext cx="878497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ea typeface="Calibri" pitchFamily="34" charset="0"/>
                <a:cs typeface="Times New Roman" pitchFamily="18" charset="0"/>
              </a:rPr>
              <a:t>Kaynaklar: </a:t>
            </a:r>
          </a:p>
          <a:p>
            <a:pPr marL="457200" indent="-457200" defTabSz="914400" eaLnBrk="0" fontAlgn="base" hangingPunct="0">
              <a:spcBef>
                <a:spcPct val="0"/>
              </a:spcBef>
              <a:spcAft>
                <a:spcPct val="0"/>
              </a:spcAft>
            </a:pPr>
            <a:r>
              <a:rPr kumimoji="0" lang="tr-TR" sz="2400" b="1" i="0" u="none" strike="noStrike" cap="none" normalizeH="0" baseline="0" dirty="0" smtClean="0">
                <a:ln>
                  <a:noFill/>
                </a:ln>
                <a:solidFill>
                  <a:schemeClr val="tx1"/>
                </a:solidFill>
                <a:effectLst/>
                <a:ea typeface="Calibri" pitchFamily="34" charset="0"/>
                <a:cs typeface="Times New Roman" pitchFamily="18" charset="0"/>
              </a:rPr>
              <a:t>1. </a:t>
            </a:r>
            <a:r>
              <a:rPr lang="tr-TR" sz="2400" dirty="0">
                <a:solidFill>
                  <a:prstClr val="black"/>
                </a:solidFill>
                <a:ea typeface="Calibri" pitchFamily="34" charset="0"/>
                <a:cs typeface="Times New Roman" pitchFamily="18" charset="0"/>
              </a:rPr>
              <a:t>Aktürk Z., Acemoğlu H., </a:t>
            </a:r>
            <a:r>
              <a:rPr lang="tr-TR" sz="2400" dirty="0" err="1">
                <a:solidFill>
                  <a:prstClr val="black"/>
                </a:solidFill>
                <a:ea typeface="Calibri" pitchFamily="34" charset="0"/>
                <a:cs typeface="Times New Roman" pitchFamily="18" charset="0"/>
              </a:rPr>
              <a:t>Biyoistatistik</a:t>
            </a:r>
            <a:r>
              <a:rPr lang="tr-TR" sz="2400" dirty="0">
                <a:solidFill>
                  <a:prstClr val="black"/>
                </a:solidFill>
                <a:ea typeface="Calibri" pitchFamily="34" charset="0"/>
                <a:cs typeface="Times New Roman" pitchFamily="18" charset="0"/>
              </a:rPr>
              <a:t> </a:t>
            </a:r>
            <a:endParaRPr lang="tr-TR" sz="2400" dirty="0">
              <a:solidFill>
                <a:prstClr val="black"/>
              </a:solidFill>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tabLst/>
            </a:pPr>
            <a:r>
              <a:rPr lang="tr-TR" sz="2400" b="1" dirty="0" smtClean="0">
                <a:cs typeface="Arial" pitchFamily="34" charset="0"/>
              </a:rPr>
              <a:t>2. </a:t>
            </a:r>
            <a:r>
              <a:rPr lang="tr-TR" sz="2400" dirty="0" smtClean="0">
                <a:cs typeface="Arial" pitchFamily="34" charset="0"/>
              </a:rPr>
              <a:t>Çocuk Cerrahisi ve Çocuk Ürolojisi, Doç. Dr. Abdurrahman </a:t>
            </a:r>
            <a:r>
              <a:rPr lang="tr-TR" sz="2400" dirty="0" smtClean="0">
                <a:cs typeface="Arial" pitchFamily="34" charset="0"/>
              </a:rPr>
              <a:t>Önen</a:t>
            </a:r>
          </a:p>
          <a:p>
            <a:pPr marL="457200" lvl="0" indent="-457200" defTabSz="914400" eaLnBrk="0" fontAlgn="base" hangingPunct="0">
              <a:spcBef>
                <a:spcPct val="0"/>
              </a:spcBef>
              <a:spcAft>
                <a:spcPct val="0"/>
              </a:spcAft>
            </a:pPr>
            <a:r>
              <a:rPr lang="tr-TR" sz="2400" dirty="0">
                <a:cs typeface="Arial" pitchFamily="34" charset="0"/>
              </a:rPr>
              <a:t>3. http://www.kalpvedamar.com/dogumsal.html</a:t>
            </a:r>
          </a:p>
          <a:p>
            <a:pPr marL="457200" marR="0" lvl="0" indent="-457200" algn="l" defTabSz="914400" rtl="0" eaLnBrk="0" fontAlgn="base" latinLnBrk="0" hangingPunct="0">
              <a:lnSpc>
                <a:spcPct val="100000"/>
              </a:lnSpc>
              <a:spcBef>
                <a:spcPct val="0"/>
              </a:spcBef>
              <a:spcAft>
                <a:spcPct val="0"/>
              </a:spcAft>
              <a:buClrTx/>
              <a:buSzTx/>
              <a:tabLst/>
            </a:pPr>
            <a:endParaRPr kumimoji="0" lang="tr-TR" sz="2400" b="1" i="0" u="none" strike="noStrike" cap="none" normalizeH="0" baseline="0" dirty="0" smtClean="0">
              <a:ln>
                <a:noFill/>
              </a:ln>
              <a:solidFill>
                <a:schemeClr val="tx1"/>
              </a:solidFill>
              <a:effectLst/>
              <a:cs typeface="Arial" pitchFamily="34" charset="0"/>
            </a:endParaRPr>
          </a:p>
        </p:txBody>
      </p:sp>
      <p:pic>
        <p:nvPicPr>
          <p:cNvPr id="22" name="21 Resim"/>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00294" y="16634048"/>
            <a:ext cx="5789088" cy="4439528"/>
          </a:xfrm>
          <a:prstGeom prst="rect">
            <a:avLst/>
          </a:prstGeom>
          <a:noFill/>
          <a:ln>
            <a:noFill/>
          </a:ln>
        </p:spPr>
      </p:pic>
      <p:sp>
        <p:nvSpPr>
          <p:cNvPr id="2060" name="Rectangle 12"/>
          <p:cNvSpPr>
            <a:spLocks noChangeArrowheads="1"/>
          </p:cNvSpPr>
          <p:nvPr/>
        </p:nvSpPr>
        <p:spPr bwMode="auto">
          <a:xfrm>
            <a:off x="2468788" y="21263762"/>
            <a:ext cx="6768580"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1" i="1"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200" b="1" i="1" u="none" strike="noStrike" cap="none" normalizeH="0" baseline="0" dirty="0" smtClean="0">
                <a:ln>
                  <a:noFill/>
                </a:ln>
                <a:solidFill>
                  <a:schemeClr val="tx1"/>
                </a:solidFill>
                <a:effectLst/>
                <a:ea typeface="Calibri" pitchFamily="34" charset="0"/>
                <a:cs typeface="Times New Roman" pitchFamily="18" charset="0"/>
              </a:rPr>
              <a:t>Grafik I: Bebek hastalıkların yoğun</a:t>
            </a:r>
            <a:r>
              <a:rPr kumimoji="0" lang="tr-TR" sz="2200" b="1" i="1" u="none" strike="noStrike" cap="none" normalizeH="0" dirty="0" smtClean="0">
                <a:ln>
                  <a:noFill/>
                </a:ln>
                <a:solidFill>
                  <a:schemeClr val="tx1"/>
                </a:solidFill>
                <a:effectLst/>
                <a:ea typeface="Calibri" pitchFamily="34" charset="0"/>
                <a:cs typeface="Times New Roman" pitchFamily="18" charset="0"/>
              </a:rPr>
              <a:t> bakıma yatırılma sebepleri</a:t>
            </a:r>
            <a:r>
              <a:rPr kumimoji="0" lang="tr-TR" sz="2200" b="1" i="1" u="none" strike="noStrike" cap="none" normalizeH="0" baseline="0" dirty="0" smtClean="0">
                <a:ln>
                  <a:noFill/>
                </a:ln>
                <a:solidFill>
                  <a:schemeClr val="tx1"/>
                </a:solidFill>
                <a:effectLst/>
                <a:ea typeface="Calibri" pitchFamily="34" charset="0"/>
                <a:cs typeface="Times New Roman" pitchFamily="18" charset="0"/>
              </a:rPr>
              <a:t> . En sık neden prematüre doğumdur.  </a:t>
            </a:r>
            <a:endParaRPr kumimoji="0" lang="tr-TR" sz="2200" b="1" i="1" u="none" strike="noStrike" cap="none" normalizeH="0" baseline="0" dirty="0" smtClean="0">
              <a:ln>
                <a:noFill/>
              </a:ln>
              <a:solidFill>
                <a:schemeClr val="tx1"/>
              </a:solidFill>
              <a:effectLst/>
              <a:cs typeface="Arial" pitchFamily="34" charset="0"/>
            </a:endParaRPr>
          </a:p>
        </p:txBody>
      </p:sp>
      <p:sp>
        <p:nvSpPr>
          <p:cNvPr id="14" name="13 Dikdörtgen"/>
          <p:cNvSpPr/>
          <p:nvPr/>
        </p:nvSpPr>
        <p:spPr>
          <a:xfrm>
            <a:off x="12158671" y="11737504"/>
            <a:ext cx="8353003" cy="10433625"/>
          </a:xfrm>
          <a:prstGeom prst="rect">
            <a:avLst/>
          </a:prstGeom>
        </p:spPr>
        <p:txBody>
          <a:bodyPr wrap="square">
            <a:spAutoFit/>
          </a:bodyPr>
          <a:lstStyle/>
          <a:p>
            <a:pPr defTabSz="914400" fontAlgn="base">
              <a:spcBef>
                <a:spcPct val="0"/>
              </a:spcBef>
              <a:spcAft>
                <a:spcPct val="0"/>
              </a:spcAft>
            </a:pPr>
            <a:r>
              <a:rPr lang="tr-TR" sz="2800" dirty="0" smtClean="0">
                <a:ea typeface="Times New Roman" pitchFamily="18" charset="0"/>
                <a:cs typeface="Times New Roman" pitchFamily="18" charset="0"/>
              </a:rPr>
              <a:t>Hasta </a:t>
            </a:r>
            <a:r>
              <a:rPr lang="tr-TR" sz="2800" dirty="0" smtClean="0">
                <a:ea typeface="Times New Roman" pitchFamily="18" charset="0"/>
                <a:cs typeface="Times New Roman" pitchFamily="18" charset="0"/>
              </a:rPr>
              <a:t>yenidoğanlarda yapılan araştırmalara göre doğumsal kalp hastalığı sıklığı %4,9 -6,6 arasında iken bizim araştırmamızdaki oran %37,12; patent ductus arteriosus  %7,1 iken araştırmamızda %25,8 idi. Doğumsal kalp hastalıkları içinde en sık görülen durum VSD'dir (%25-30). Bizim çalışmamızda da VSD doğumsal kalp hastalığı (%13,6) idi  Yapılan araştırmalarda siyanotik kalp hastalıkları yeni doğanlarda %30,4 olarak gözlenirken bizim araştırmamızdaki oran %9,84; atrial septal defect %10,7 iken araştırmamızda %4,5; aort koarktasyonu %3-6 iken araştırmamızda %0,75 dir</a:t>
            </a:r>
            <a:r>
              <a:rPr lang="tr-TR" sz="2800" baseline="30000" dirty="0" smtClean="0"/>
              <a:t>3</a:t>
            </a:r>
            <a:r>
              <a:rPr lang="tr-TR" sz="2800" dirty="0" smtClean="0"/>
              <a:t>.</a:t>
            </a:r>
            <a:r>
              <a:rPr lang="tr-TR" sz="2800" dirty="0" smtClean="0">
                <a:ea typeface="Times New Roman" pitchFamily="18" charset="0"/>
                <a:cs typeface="Times New Roman" pitchFamily="18" charset="0"/>
              </a:rPr>
              <a:t> Araştırmamız sonucunda elde ettiğimiz oranlar literatüre uygunluk göstermemektedir. Üniversite hastanemizin 3. basamak sağlık merkezi olması nedeniyle bölge hastanelerinden kardiyak hastalığı olan bebeklerin hastanemize sevk edilmeleri nedeniyle bizim hasta grubumuzdaki bu hastalıkların sıklığının daha yüksek çıkması beklenen bir sonuçtur. </a:t>
            </a:r>
            <a:endParaRPr lang="tr-TR" sz="2800" dirty="0" smtClean="0">
              <a:solidFill>
                <a:srgbClr val="FF0000"/>
              </a:solidFill>
              <a:ea typeface="Times New Roman" pitchFamily="18" charset="0"/>
              <a:cs typeface="Times New Roman" pitchFamily="18" charset="0"/>
            </a:endParaRPr>
          </a:p>
          <a:p>
            <a:pPr lvl="0" defTabSz="914400" fontAlgn="base">
              <a:spcBef>
                <a:spcPct val="0"/>
              </a:spcBef>
              <a:spcAft>
                <a:spcPct val="0"/>
              </a:spcAft>
            </a:pPr>
            <a:r>
              <a:rPr lang="tr-TR" sz="2800" dirty="0" smtClean="0">
                <a:ea typeface="Times New Roman" pitchFamily="18" charset="0"/>
                <a:cs typeface="Times New Roman" pitchFamily="18" charset="0"/>
              </a:rPr>
              <a:t> </a:t>
            </a:r>
            <a:endParaRPr lang="tr-TR" sz="2800" b="1" dirty="0" smtClean="0">
              <a:ea typeface="Calibri" pitchFamily="34" charset="0"/>
              <a:cs typeface="Times New Roman" pitchFamily="18" charset="0"/>
            </a:endParaRPr>
          </a:p>
          <a:p>
            <a:pPr defTabSz="914400" eaLnBrk="0" fontAlgn="base" hangingPunct="0">
              <a:spcBef>
                <a:spcPct val="0"/>
              </a:spcBef>
              <a:spcAft>
                <a:spcPct val="0"/>
              </a:spcAft>
            </a:pPr>
            <a:r>
              <a:rPr lang="tr-TR" sz="2800" b="1" dirty="0" smtClean="0">
                <a:ea typeface="Calibri" pitchFamily="34" charset="0"/>
                <a:cs typeface="Times New Roman" pitchFamily="18" charset="0"/>
              </a:rPr>
              <a:t>Sonuç: </a:t>
            </a:r>
            <a:r>
              <a:rPr lang="tr-TR" sz="2800" dirty="0" smtClean="0"/>
              <a:t>Bebeklerin yoğun bakıma alınmasında doğum haftasının etkisinin olmasına karşın; anne yaşı, bebeğin cinsiyeti, annenin sigara kullanmasının bir etkisi yoktur.</a:t>
            </a:r>
          </a:p>
          <a:p>
            <a:pPr lvl="0" defTabSz="914400" eaLnBrk="0" fontAlgn="base" hangingPunct="0">
              <a:spcBef>
                <a:spcPct val="0"/>
              </a:spcBef>
              <a:spcAft>
                <a:spcPct val="0"/>
              </a:spcAft>
            </a:pPr>
            <a:r>
              <a:rPr lang="tr-TR" sz="2800" dirty="0" smtClean="0"/>
              <a:t/>
            </a:r>
            <a:br>
              <a:rPr lang="tr-TR" sz="2800" dirty="0" smtClean="0"/>
            </a:br>
            <a:endParaRPr lang="tr-TR" sz="2800" dirty="0" smtClean="0">
              <a:cs typeface="Arial" pitchFamily="34" charset="0"/>
            </a:endParaRPr>
          </a:p>
        </p:txBody>
      </p:sp>
      <p:pic>
        <p:nvPicPr>
          <p:cNvPr id="2050" name="Picture 2" descr="http://www.kadikoysifa.com/images/nurgul/yenidogan_.jpg"/>
          <p:cNvPicPr>
            <a:picLocks noChangeAspect="1" noChangeArrowheads="1"/>
          </p:cNvPicPr>
          <p:nvPr/>
        </p:nvPicPr>
        <p:blipFill>
          <a:blip r:embed="rId6" cstate="print"/>
          <a:srcRect/>
          <a:stretch>
            <a:fillRect/>
          </a:stretch>
        </p:blipFill>
        <p:spPr bwMode="auto">
          <a:xfrm>
            <a:off x="12431798" y="4248672"/>
            <a:ext cx="7358114" cy="6965681"/>
          </a:xfrm>
          <a:prstGeom prst="rect">
            <a:avLst/>
          </a:prstGeom>
          <a:noFill/>
        </p:spPr>
      </p:pic>
      <p:cxnSp>
        <p:nvCxnSpPr>
          <p:cNvPr id="3" name="Düz Bağlayıcı 2"/>
          <p:cNvCxnSpPr/>
          <p:nvPr/>
        </p:nvCxnSpPr>
        <p:spPr>
          <a:xfrm>
            <a:off x="886096" y="26715168"/>
            <a:ext cx="20068382" cy="72008"/>
          </a:xfrm>
          <a:prstGeom prst="line">
            <a:avLst/>
          </a:prstGeom>
        </p:spPr>
        <p:style>
          <a:lnRef idx="1">
            <a:schemeClr val="accent1"/>
          </a:lnRef>
          <a:fillRef idx="0">
            <a:schemeClr val="accent1"/>
          </a:fillRef>
          <a:effectRef idx="0">
            <a:schemeClr val="accent1"/>
          </a:effectRef>
          <a:fontRef idx="minor">
            <a:schemeClr val="tx1"/>
          </a:fontRef>
        </p:style>
      </p:cxnSp>
      <p:pic>
        <p:nvPicPr>
          <p:cNvPr id="4" name="Resim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431798" y="21670944"/>
            <a:ext cx="7230033" cy="511777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519</TotalTime>
  <Words>654</Words>
  <Application>Microsoft Office PowerPoint</Application>
  <PresentationFormat>Özel</PresentationFormat>
  <Paragraphs>38</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Dr. Memet Işık</cp:lastModifiedBy>
  <cp:revision>69</cp:revision>
  <cp:lastPrinted>2013-03-06T09:42:29Z</cp:lastPrinted>
  <dcterms:modified xsi:type="dcterms:W3CDTF">2013-03-06T09:43:54Z</dcterms:modified>
</cp:coreProperties>
</file>