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4"/>
  </p:notesMasterIdLst>
  <p:sldIdLst>
    <p:sldId id="293" r:id="rId2"/>
    <p:sldId id="258" r:id="rId3"/>
    <p:sldId id="267" r:id="rId4"/>
    <p:sldId id="268" r:id="rId5"/>
    <p:sldId id="280" r:id="rId6"/>
    <p:sldId id="269" r:id="rId7"/>
    <p:sldId id="270" r:id="rId8"/>
    <p:sldId id="294" r:id="rId9"/>
    <p:sldId id="274" r:id="rId10"/>
    <p:sldId id="275" r:id="rId11"/>
    <p:sldId id="276" r:id="rId12"/>
    <p:sldId id="273" r:id="rId13"/>
    <p:sldId id="271" r:id="rId14"/>
    <p:sldId id="277" r:id="rId15"/>
    <p:sldId id="289" r:id="rId16"/>
    <p:sldId id="290" r:id="rId17"/>
    <p:sldId id="291" r:id="rId18"/>
    <p:sldId id="287" r:id="rId19"/>
    <p:sldId id="288" r:id="rId20"/>
    <p:sldId id="285" r:id="rId21"/>
    <p:sldId id="292" r:id="rId22"/>
    <p:sldId id="286" r:id="rId23"/>
  </p:sldIdLst>
  <p:sldSz cx="12601575" cy="795655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A8A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564" y="-84"/>
      </p:cViewPr>
      <p:guideLst>
        <p:guide orient="horz" pos="2506"/>
        <p:guide pos="3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D1152-DEF3-45A2-A791-280E6A156B51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685800"/>
            <a:ext cx="5429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D46A1-378D-4800-8368-35CA79CEDC6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3875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D46A1-378D-4800-8368-35CA79CEDC6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D46A1-378D-4800-8368-35CA79CEDC61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6388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118" y="707250"/>
            <a:ext cx="10711339" cy="4950742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1030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0236" y="5746397"/>
            <a:ext cx="8821103" cy="1414498"/>
          </a:xfrm>
        </p:spPr>
        <p:txBody>
          <a:bodyPr>
            <a:normAutofit/>
          </a:bodyPr>
          <a:lstStyle>
            <a:lvl1pPr marL="0" indent="0" algn="ctr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58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4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9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4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9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36142" y="318631"/>
            <a:ext cx="2835354" cy="6788853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0079" y="318631"/>
            <a:ext cx="8296037" cy="6788853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437" y="1591311"/>
            <a:ext cx="10711339" cy="2906351"/>
          </a:xfrm>
        </p:spPr>
        <p:txBody>
          <a:bodyPr anchor="b"/>
          <a:lstStyle>
            <a:lvl1pPr algn="ctr" defTabSz="117473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62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37" y="4720519"/>
            <a:ext cx="10711339" cy="1313199"/>
          </a:xfrm>
        </p:spPr>
        <p:txBody>
          <a:bodyPr anchor="t"/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36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473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20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494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6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4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15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989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6195775" y="4552915"/>
            <a:ext cx="116826" cy="9835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3" tIns="58736" rIns="117473" bIns="5873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471434" y="4552915"/>
            <a:ext cx="116826" cy="9835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3" tIns="58736" rIns="117473" bIns="5873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21428" y="4552915"/>
            <a:ext cx="116826" cy="9835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3" tIns="58736" rIns="117473" bIns="5873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5800" y="1856529"/>
            <a:ext cx="5565696" cy="5250955"/>
          </a:xfrm>
        </p:spPr>
        <p:txBody>
          <a:bodyPr/>
          <a:lstStyle>
            <a:lvl1pPr>
              <a:defRPr sz="3100"/>
            </a:lvl1pPr>
            <a:lvl2pPr>
              <a:defRPr sz="2100"/>
            </a:lvl2pPr>
            <a:lvl3pPr>
              <a:defRPr sz="21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4063" y="1856528"/>
            <a:ext cx="5569896" cy="5251323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9" y="1856528"/>
            <a:ext cx="5567884" cy="707249"/>
          </a:xfrm>
        </p:spPr>
        <p:txBody>
          <a:bodyPr anchor="b">
            <a:noAutofit/>
          </a:bodyPr>
          <a:lstStyle>
            <a:lvl1pPr marL="0" indent="0" algn="ctr">
              <a:buNone/>
              <a:defRPr sz="3100" b="0"/>
            </a:lvl1pPr>
            <a:lvl2pPr marL="587365" indent="0">
              <a:buNone/>
              <a:defRPr sz="2600" b="1"/>
            </a:lvl2pPr>
            <a:lvl3pPr marL="1174730" indent="0">
              <a:buNone/>
              <a:defRPr sz="2300" b="1"/>
            </a:lvl3pPr>
            <a:lvl4pPr marL="1762095" indent="0">
              <a:buNone/>
              <a:defRPr sz="2100" b="1"/>
            </a:lvl4pPr>
            <a:lvl5pPr marL="2349459" indent="0">
              <a:buNone/>
              <a:defRPr sz="2100" b="1"/>
            </a:lvl5pPr>
            <a:lvl6pPr marL="2936824" indent="0">
              <a:buNone/>
              <a:defRPr sz="2100" b="1"/>
            </a:lvl6pPr>
            <a:lvl7pPr marL="3524189" indent="0">
              <a:buNone/>
              <a:defRPr sz="2100" b="1"/>
            </a:lvl7pPr>
            <a:lvl8pPr marL="4111554" indent="0">
              <a:buNone/>
              <a:defRPr sz="2100" b="1"/>
            </a:lvl8pPr>
            <a:lvl9pPr marL="4698919" indent="0">
              <a:buNone/>
              <a:defRPr sz="21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5801" y="1856528"/>
            <a:ext cx="5570071" cy="707249"/>
          </a:xfrm>
        </p:spPr>
        <p:txBody>
          <a:bodyPr anchor="b">
            <a:noAutofit/>
          </a:bodyPr>
          <a:lstStyle>
            <a:lvl1pPr marL="0" indent="0" algn="ctr">
              <a:buNone/>
              <a:defRPr sz="3100" b="0"/>
            </a:lvl1pPr>
            <a:lvl2pPr marL="587365" indent="0">
              <a:buNone/>
              <a:defRPr sz="2600" b="1"/>
            </a:lvl2pPr>
            <a:lvl3pPr marL="1174730" indent="0">
              <a:buNone/>
              <a:defRPr sz="2300" b="1"/>
            </a:lvl3pPr>
            <a:lvl4pPr marL="1762095" indent="0">
              <a:buNone/>
              <a:defRPr sz="2100" b="1"/>
            </a:lvl4pPr>
            <a:lvl5pPr marL="2349459" indent="0">
              <a:buNone/>
              <a:defRPr sz="2100" b="1"/>
            </a:lvl5pPr>
            <a:lvl6pPr marL="2936824" indent="0">
              <a:buNone/>
              <a:defRPr sz="2100" b="1"/>
            </a:lvl6pPr>
            <a:lvl7pPr marL="3524189" indent="0">
              <a:buNone/>
              <a:defRPr sz="2100" b="1"/>
            </a:lvl7pPr>
            <a:lvl8pPr marL="4111554" indent="0">
              <a:buNone/>
              <a:defRPr sz="2100" b="1"/>
            </a:lvl8pPr>
            <a:lvl9pPr marL="4698919" indent="0">
              <a:buNone/>
              <a:defRPr sz="21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30079" y="2567313"/>
            <a:ext cx="5569896" cy="45405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439405" y="2567314"/>
            <a:ext cx="5569896" cy="4540022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0705" y="309421"/>
            <a:ext cx="4145831" cy="2431168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061" y="316789"/>
            <a:ext cx="6884924" cy="6790695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0705" y="2828996"/>
            <a:ext cx="4145831" cy="427848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100"/>
            </a:lvl1pPr>
            <a:lvl2pPr marL="587365" indent="0">
              <a:buNone/>
              <a:defRPr sz="1500"/>
            </a:lvl2pPr>
            <a:lvl3pPr marL="1174730" indent="0">
              <a:buNone/>
              <a:defRPr sz="1300"/>
            </a:lvl3pPr>
            <a:lvl4pPr marL="1762095" indent="0">
              <a:buNone/>
              <a:defRPr sz="1200"/>
            </a:lvl4pPr>
            <a:lvl5pPr marL="2349459" indent="0">
              <a:buNone/>
              <a:defRPr sz="1200"/>
            </a:lvl5pPr>
            <a:lvl6pPr marL="2936824" indent="0">
              <a:buNone/>
              <a:defRPr sz="1200"/>
            </a:lvl6pPr>
            <a:lvl7pPr marL="3524189" indent="0">
              <a:buNone/>
              <a:defRPr sz="1200"/>
            </a:lvl7pPr>
            <a:lvl8pPr marL="4111554" indent="0">
              <a:buNone/>
              <a:defRPr sz="1200"/>
            </a:lvl8pPr>
            <a:lvl9pPr marL="4698919" indent="0">
              <a:buNone/>
              <a:defRPr sz="12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666" y="265218"/>
            <a:ext cx="7871607" cy="1038772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78386" y="1326092"/>
            <a:ext cx="8344167" cy="5268452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4100"/>
            </a:lvl1pPr>
            <a:lvl2pPr marL="587365" indent="0">
              <a:buNone/>
              <a:defRPr sz="3600"/>
            </a:lvl2pPr>
            <a:lvl3pPr marL="1174730" indent="0">
              <a:buNone/>
              <a:defRPr sz="3100"/>
            </a:lvl3pPr>
            <a:lvl4pPr marL="1762095" indent="0">
              <a:buNone/>
              <a:defRPr sz="2600"/>
            </a:lvl4pPr>
            <a:lvl5pPr marL="2349459" indent="0">
              <a:buNone/>
              <a:defRPr sz="2600"/>
            </a:lvl5pPr>
            <a:lvl6pPr marL="2936824" indent="0">
              <a:buNone/>
              <a:defRPr sz="2600"/>
            </a:lvl6pPr>
            <a:lvl7pPr marL="3524189" indent="0">
              <a:buNone/>
              <a:defRPr sz="2600"/>
            </a:lvl7pPr>
            <a:lvl8pPr marL="4111554" indent="0">
              <a:buNone/>
              <a:defRPr sz="2600"/>
            </a:lvl8pPr>
            <a:lvl9pPr marL="4698919" indent="0">
              <a:buNone/>
              <a:defRPr sz="26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14666" y="6740966"/>
            <a:ext cx="7871607" cy="618843"/>
          </a:xfrm>
        </p:spPr>
        <p:txBody>
          <a:bodyPr>
            <a:normAutofit/>
          </a:bodyPr>
          <a:lstStyle>
            <a:lvl1pPr marL="0" indent="0" algn="ctr">
              <a:buNone/>
              <a:defRPr sz="2100"/>
            </a:lvl1pPr>
            <a:lvl2pPr marL="587365" indent="0">
              <a:buNone/>
              <a:defRPr sz="1500"/>
            </a:lvl2pPr>
            <a:lvl3pPr marL="1174730" indent="0">
              <a:buNone/>
              <a:defRPr sz="1300"/>
            </a:lvl3pPr>
            <a:lvl4pPr marL="1762095" indent="0">
              <a:buNone/>
              <a:defRPr sz="1200"/>
            </a:lvl4pPr>
            <a:lvl5pPr marL="2349459" indent="0">
              <a:buNone/>
              <a:defRPr sz="1200"/>
            </a:lvl5pPr>
            <a:lvl6pPr marL="2936824" indent="0">
              <a:buNone/>
              <a:defRPr sz="1200"/>
            </a:lvl6pPr>
            <a:lvl7pPr marL="3524189" indent="0">
              <a:buNone/>
              <a:defRPr sz="1200"/>
            </a:lvl7pPr>
            <a:lvl8pPr marL="4111554" indent="0">
              <a:buNone/>
              <a:defRPr sz="1200"/>
            </a:lvl8pPr>
            <a:lvl9pPr marL="4698919" indent="0">
              <a:buNone/>
              <a:defRPr sz="12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0079" y="0"/>
            <a:ext cx="11341418" cy="1856528"/>
          </a:xfrm>
          <a:prstGeom prst="rect">
            <a:avLst/>
          </a:prstGeom>
        </p:spPr>
        <p:txBody>
          <a:bodyPr vert="horz" lIns="117473" tIns="58736" rIns="117473" bIns="58736" rtlCol="0" anchor="b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079" y="1856529"/>
            <a:ext cx="11341418" cy="5250955"/>
          </a:xfrm>
          <a:prstGeom prst="rect">
            <a:avLst/>
          </a:prstGeom>
        </p:spPr>
        <p:txBody>
          <a:bodyPr vert="horz" lIns="117473" tIns="58736" rIns="117473" bIns="58736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69488" y="7374543"/>
            <a:ext cx="2874734" cy="423613"/>
          </a:xfrm>
          <a:prstGeom prst="rect">
            <a:avLst/>
          </a:prstGeom>
        </p:spPr>
        <p:txBody>
          <a:bodyPr vert="horz" lIns="117473" tIns="58736" rIns="58736" bIns="58736" rtlCol="0" anchor="ctr"/>
          <a:lstStyle>
            <a:lvl1pPr algn="r"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700CD32-5277-4793-B841-6C4D1E18171F}" type="datetimeFigureOut">
              <a:rPr lang="tr-TR" smtClean="0"/>
              <a:pPr/>
              <a:t>04.03.2013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412" y="7374543"/>
            <a:ext cx="3924866" cy="423613"/>
          </a:xfrm>
          <a:prstGeom prst="rect">
            <a:avLst/>
          </a:prstGeom>
        </p:spPr>
        <p:txBody>
          <a:bodyPr vert="horz" lIns="58736" tIns="58736" rIns="117473" bIns="58736" rtlCol="0" anchor="ctr"/>
          <a:lstStyle>
            <a:lvl1pPr algn="l"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73706" y="7374543"/>
            <a:ext cx="774472" cy="423613"/>
          </a:xfrm>
          <a:prstGeom prst="rect">
            <a:avLst/>
          </a:prstGeom>
        </p:spPr>
        <p:txBody>
          <a:bodyPr vert="horz" lIns="35242" tIns="58736" rIns="58736" bIns="58736" rtlCol="0" anchor="ctr"/>
          <a:lstStyle>
            <a:lvl1pPr algn="l">
              <a:defRPr sz="15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E22F07-478B-4264-BCF9-13D045BD08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11655851" y="7540489"/>
            <a:ext cx="116826" cy="9835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3" tIns="58736" rIns="117473" bIns="58736" rtlCol="0" anchor="ctr"/>
          <a:lstStyle/>
          <a:p>
            <a:pPr marL="0" algn="ctr" defTabSz="1174730" rtl="0" eaLnBrk="1" latinLnBrk="0" hangingPunct="1"/>
            <a:endParaRPr lang="en-US" sz="23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84317" y="7540489"/>
            <a:ext cx="116826" cy="9835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473" tIns="58736" rIns="117473" bIns="5873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1174730" rtl="0" eaLnBrk="1" latinLnBrk="0" hangingPunct="1">
        <a:lnSpc>
          <a:spcPts val="7451"/>
        </a:lnSpc>
        <a:spcBef>
          <a:spcPct val="0"/>
        </a:spcBef>
        <a:buNone/>
        <a:defRPr sz="6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440524" indent="-440524" algn="l" defTabSz="1174730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954468" indent="-367103" algn="l" defTabSz="1174730" rtl="0" eaLnBrk="1" latinLnBrk="0" hangingPunct="1">
        <a:spcBef>
          <a:spcPct val="20000"/>
        </a:spcBef>
        <a:buFont typeface="Courier New" pitchFamily="49" charset="0"/>
        <a:buChar char="o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468412" indent="-293682" algn="l" defTabSz="11747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2055777" indent="-293682" algn="l" defTabSz="1174730" rtl="0" eaLnBrk="1" latinLnBrk="0" hangingPunct="1">
        <a:spcBef>
          <a:spcPct val="20000"/>
        </a:spcBef>
        <a:buFont typeface="Courier New" pitchFamily="49" charset="0"/>
        <a:buChar char="o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643142" indent="-293682" algn="l" defTabSz="11747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3230507" indent="-293682" algn="l" defTabSz="1174730" rtl="0" eaLnBrk="1" latinLnBrk="0" hangingPunct="1">
        <a:spcBef>
          <a:spcPct val="20000"/>
        </a:spcBef>
        <a:buFont typeface="Courier New" pitchFamily="49" charset="0"/>
        <a:buChar char="o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3817871" indent="-293682" algn="l" defTabSz="11747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4405236" indent="-293682" algn="l" defTabSz="1174730" rtl="0" eaLnBrk="1" latinLnBrk="0" hangingPunct="1">
        <a:spcBef>
          <a:spcPct val="20000"/>
        </a:spcBef>
        <a:buFont typeface="Courier New" pitchFamily="49" charset="0"/>
        <a:buChar char="o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4992601" indent="-293682" algn="l" defTabSz="117473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365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4730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2095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9459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6824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4189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1554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98919" algn="l" defTabSz="11747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00061" y="334937"/>
            <a:ext cx="11401962" cy="3308948"/>
          </a:xfrm>
        </p:spPr>
        <p:txBody>
          <a:bodyPr>
            <a:noAutofit/>
          </a:bodyPr>
          <a:lstStyle/>
          <a:p>
            <a:pPr algn="just"/>
            <a:r>
              <a:rPr lang="tr-TR" sz="6000" b="1" dirty="0" smtClean="0">
                <a:solidFill>
                  <a:srgbClr val="7030A0"/>
                </a:solidFill>
              </a:rPr>
              <a:t>Kan basıncının Yaş, </a:t>
            </a:r>
            <a:r>
              <a:rPr lang="tr-TR" sz="6000" b="1" dirty="0">
                <a:solidFill>
                  <a:srgbClr val="7030A0"/>
                </a:solidFill>
              </a:rPr>
              <a:t>C</a:t>
            </a:r>
            <a:r>
              <a:rPr lang="tr-TR" sz="6000" b="1" dirty="0" smtClean="0">
                <a:solidFill>
                  <a:srgbClr val="7030A0"/>
                </a:solidFill>
              </a:rPr>
              <a:t>insiyet ve V</a:t>
            </a:r>
            <a:r>
              <a:rPr lang="tr-TR" sz="6000" b="1" dirty="0">
                <a:solidFill>
                  <a:srgbClr val="7030A0"/>
                </a:solidFill>
              </a:rPr>
              <a:t>ü</a:t>
            </a:r>
            <a:r>
              <a:rPr lang="tr-TR" sz="6000" b="1" dirty="0" smtClean="0">
                <a:solidFill>
                  <a:srgbClr val="7030A0"/>
                </a:solidFill>
              </a:rPr>
              <a:t>cut Kitle Endeksi ile ilişkisi                                                                                 </a:t>
            </a:r>
            <a:r>
              <a:rPr lang="tr-TR" sz="6000" b="1" dirty="0" smtClean="0">
                <a:solidFill>
                  <a:schemeClr val="tx1"/>
                </a:solidFill>
              </a:rPr>
              <a:t>	</a:t>
            </a:r>
            <a:endParaRPr lang="tr-TR" sz="6000" b="1" dirty="0">
              <a:solidFill>
                <a:schemeClr val="tx1"/>
              </a:solidFill>
            </a:endParaRPr>
          </a:p>
        </p:txBody>
      </p:sp>
      <p:pic>
        <p:nvPicPr>
          <p:cNvPr id="4" name="3 Resim" descr="080811_hipertansiy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1697" y="3049581"/>
            <a:ext cx="7929618" cy="43148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13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Boy aralığı 150-185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cm, ortalama boy 167 cm idi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395" y="2748519"/>
            <a:ext cx="596265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8391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Kilo aralığı 40-110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kg, ortalama ağırlık 77 kg idi.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856" y="2826147"/>
            <a:ext cx="596265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0622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630079" y="593900"/>
            <a:ext cx="11341418" cy="6567364"/>
          </a:xfrm>
        </p:spPr>
        <p:txBody>
          <a:bodyPr/>
          <a:lstStyle/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Analiz sonucuna göre ölçme sıklığının frekans bazında 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‘haftada bir’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seçeneğinin en fazla, </a:t>
            </a:r>
            <a:r>
              <a:rPr lang="tr-T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‘yılda bir’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seçeneğinin ise en az olduğu tespit edilmiştir.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31" y="4122247"/>
            <a:ext cx="11809312" cy="276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3770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57185" y="192061"/>
            <a:ext cx="11341418" cy="1357321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Değerlendirme</a:t>
            </a:r>
            <a:endParaRPr lang="tr-TR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64683" y="1674019"/>
            <a:ext cx="6606816" cy="5433467"/>
          </a:xfrm>
        </p:spPr>
        <p:txBody>
          <a:bodyPr>
            <a:normAutofit lnSpcReduction="10000"/>
          </a:bodyPr>
          <a:lstStyle/>
          <a:p>
            <a:r>
              <a:rPr lang="tr-TR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Sistolik</a:t>
            </a:r>
            <a:r>
              <a:rPr lang="tr-TR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kan basıncı (SKB) ile vücut kitle indeksi (VKİ) arasındaki ilişki nasıldır?                                                                 </a:t>
            </a:r>
          </a:p>
          <a:p>
            <a:pPr marL="0" indent="0">
              <a:buNone/>
            </a:pPr>
            <a:r>
              <a:rPr lang="tr-TR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r=0,169; p=0,197         </a:t>
            </a:r>
          </a:p>
          <a:p>
            <a:pPr marL="0" indent="0">
              <a:buNone/>
            </a:pPr>
            <a:r>
              <a:rPr lang="tr-T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SKB ile VKİ arasında anlamlı bir korelasyon saptanmamıştır.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39" y="2250083"/>
            <a:ext cx="4896544" cy="357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7684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68739" y="1169963"/>
            <a:ext cx="6156843" cy="5755011"/>
          </a:xfrm>
        </p:spPr>
        <p:txBody>
          <a:bodyPr>
            <a:normAutofit fontScale="25000" lnSpcReduction="20000"/>
          </a:bodyPr>
          <a:lstStyle/>
          <a:p>
            <a:r>
              <a:rPr lang="tr-TR" sz="5700" b="1" dirty="0" smtClean="0"/>
              <a:t> </a:t>
            </a:r>
            <a:endParaRPr lang="tr-TR" sz="16000" b="1" dirty="0" smtClean="0"/>
          </a:p>
          <a:p>
            <a:pPr marL="0" indent="0"/>
            <a:r>
              <a:rPr lang="tr-TR" sz="16000" b="1" dirty="0" smtClean="0">
                <a:solidFill>
                  <a:schemeClr val="tx1"/>
                </a:solidFill>
              </a:rPr>
              <a:t> </a:t>
            </a:r>
            <a:r>
              <a:rPr lang="tr-TR" sz="16000" b="1" dirty="0" err="1" smtClean="0">
                <a:solidFill>
                  <a:schemeClr val="tx1"/>
                </a:solidFill>
              </a:rPr>
              <a:t>Diyastolik</a:t>
            </a:r>
            <a:r>
              <a:rPr lang="tr-TR" sz="16000" b="1" dirty="0" smtClean="0">
                <a:solidFill>
                  <a:schemeClr val="tx1"/>
                </a:solidFill>
              </a:rPr>
              <a:t> kan basıncı (DKB)ile VKİ arasındaki ilişki nasıldır?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endParaRPr lang="tr-TR" sz="6400" dirty="0" smtClean="0"/>
          </a:p>
          <a:p>
            <a:endParaRPr lang="tr-TR" sz="6400" dirty="0" smtClean="0"/>
          </a:p>
          <a:p>
            <a:endParaRPr lang="tr-TR" sz="6400" dirty="0"/>
          </a:p>
          <a:p>
            <a:pPr marL="0" indent="0">
              <a:buNone/>
            </a:pPr>
            <a:r>
              <a:rPr lang="tr-TR" sz="16000" dirty="0"/>
              <a:t> </a:t>
            </a:r>
            <a:r>
              <a:rPr lang="tr-TR" sz="16000" dirty="0" smtClean="0">
                <a:solidFill>
                  <a:schemeClr val="tx1"/>
                </a:solidFill>
              </a:rPr>
              <a:t>r=0,240</a:t>
            </a:r>
            <a:r>
              <a:rPr lang="tr-TR" sz="16000" dirty="0">
                <a:solidFill>
                  <a:schemeClr val="tx1"/>
                </a:solidFill>
              </a:rPr>
              <a:t>; p=0,064 </a:t>
            </a:r>
            <a:endParaRPr lang="tr-TR" sz="16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16000" dirty="0" smtClean="0">
                <a:solidFill>
                  <a:schemeClr val="tx1"/>
                </a:solidFill>
              </a:rPr>
              <a:t>DKB </a:t>
            </a:r>
            <a:r>
              <a:rPr lang="tr-TR" sz="16000" dirty="0">
                <a:solidFill>
                  <a:schemeClr val="tx1"/>
                </a:solidFill>
              </a:rPr>
              <a:t>ile </a:t>
            </a:r>
            <a:r>
              <a:rPr lang="tr-TR" sz="16000" dirty="0" smtClean="0">
                <a:solidFill>
                  <a:schemeClr val="tx1"/>
                </a:solidFill>
              </a:rPr>
              <a:t>VKİ </a:t>
            </a:r>
            <a:r>
              <a:rPr lang="tr-TR" sz="16000" dirty="0">
                <a:solidFill>
                  <a:schemeClr val="tx1"/>
                </a:solidFill>
              </a:rPr>
              <a:t>arasında </a:t>
            </a:r>
            <a:r>
              <a:rPr lang="tr-TR" sz="16000" dirty="0" smtClean="0">
                <a:solidFill>
                  <a:schemeClr val="tx1"/>
                </a:solidFill>
              </a:rPr>
              <a:t>        anlamlı </a:t>
            </a:r>
            <a:r>
              <a:rPr lang="tr-TR" sz="16000" dirty="0">
                <a:solidFill>
                  <a:schemeClr val="tx1"/>
                </a:solidFill>
              </a:rPr>
              <a:t>bir korelasyon </a:t>
            </a:r>
            <a:r>
              <a:rPr lang="tr-TR" sz="16000" dirty="0" smtClean="0">
                <a:solidFill>
                  <a:schemeClr val="tx1"/>
                </a:solidFill>
              </a:rPr>
              <a:t>   saptanmamıştır</a:t>
            </a:r>
            <a:endParaRPr lang="tr-TR" sz="16000" dirty="0">
              <a:solidFill>
                <a:schemeClr val="tx1"/>
              </a:solidFill>
            </a:endParaRPr>
          </a:p>
          <a:p>
            <a:endParaRPr lang="tr-TR" sz="16000" dirty="0"/>
          </a:p>
          <a:p>
            <a:endParaRPr lang="tr-TR" sz="16000" dirty="0" smtClean="0"/>
          </a:p>
          <a:p>
            <a:pPr marL="0" indent="0">
              <a:buNone/>
            </a:pPr>
            <a:endParaRPr lang="tr-TR" sz="16000" dirty="0"/>
          </a:p>
          <a:p>
            <a:pPr marL="0" indent="0">
              <a:buNone/>
            </a:pPr>
            <a:endParaRPr lang="tr-TR" sz="16000" dirty="0" smtClean="0"/>
          </a:p>
          <a:p>
            <a:pPr marL="0" indent="0">
              <a:buNone/>
            </a:pPr>
            <a:r>
              <a:rPr lang="tr-TR" sz="16000" dirty="0" smtClean="0"/>
              <a:t>  </a:t>
            </a:r>
            <a:endParaRPr lang="tr-TR" sz="16000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71" y="2106067"/>
            <a:ext cx="494857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947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2"/>
          <p:cNvSpPr>
            <a:spLocks noGrp="1"/>
          </p:cNvSpPr>
          <p:nvPr>
            <p:ph idx="1"/>
          </p:nvPr>
        </p:nvSpPr>
        <p:spPr>
          <a:xfrm>
            <a:off x="5796731" y="1385992"/>
            <a:ext cx="6156843" cy="5689903"/>
          </a:xfrm>
        </p:spPr>
        <p:txBody>
          <a:bodyPr>
            <a:normAutofit fontScale="25000" lnSpcReduction="20000"/>
          </a:bodyPr>
          <a:lstStyle/>
          <a:p>
            <a:endParaRPr lang="tr-TR" sz="16000" b="1" dirty="0" smtClean="0"/>
          </a:p>
          <a:p>
            <a:r>
              <a:rPr lang="tr-TR" sz="16000" b="1" dirty="0" err="1" smtClean="0">
                <a:solidFill>
                  <a:schemeClr val="tx1"/>
                </a:solidFill>
              </a:rPr>
              <a:t>Sistolik</a:t>
            </a:r>
            <a:r>
              <a:rPr lang="tr-TR" sz="16000" b="1" dirty="0" smtClean="0">
                <a:solidFill>
                  <a:schemeClr val="tx1"/>
                </a:solidFill>
              </a:rPr>
              <a:t> kan basıncı (SKB) ile yaş arasındaki ilişki nasıldır?</a:t>
            </a:r>
          </a:p>
          <a:p>
            <a:pPr marL="0" indent="0">
              <a:buNone/>
            </a:pPr>
            <a:endParaRPr lang="tr-TR" sz="16000" dirty="0"/>
          </a:p>
          <a:p>
            <a:pPr marL="0" indent="0">
              <a:buNone/>
            </a:pPr>
            <a:r>
              <a:rPr lang="tr-TR" sz="16000" dirty="0" smtClean="0">
                <a:solidFill>
                  <a:schemeClr val="tx1"/>
                </a:solidFill>
              </a:rPr>
              <a:t>   r=0,428; </a:t>
            </a:r>
            <a:r>
              <a:rPr lang="tr-TR" sz="16000" dirty="0">
                <a:solidFill>
                  <a:schemeClr val="tx1"/>
                </a:solidFill>
              </a:rPr>
              <a:t>p=</a:t>
            </a:r>
            <a:r>
              <a:rPr lang="tr-TR" sz="16000" dirty="0" smtClean="0">
                <a:solidFill>
                  <a:schemeClr val="tx1"/>
                </a:solidFill>
              </a:rPr>
              <a:t>0,001 </a:t>
            </a:r>
          </a:p>
          <a:p>
            <a:pPr marL="0" indent="0">
              <a:buNone/>
            </a:pPr>
            <a:r>
              <a:rPr lang="tr-TR" sz="16000" dirty="0" err="1">
                <a:solidFill>
                  <a:schemeClr val="tx1"/>
                </a:solidFill>
              </a:rPr>
              <a:t>s</a:t>
            </a:r>
            <a:r>
              <a:rPr lang="tr-TR" sz="16000" dirty="0" err="1" smtClean="0">
                <a:solidFill>
                  <a:schemeClr val="tx1"/>
                </a:solidFill>
              </a:rPr>
              <a:t>kb</a:t>
            </a:r>
            <a:r>
              <a:rPr lang="tr-TR" sz="16000" dirty="0" smtClean="0">
                <a:solidFill>
                  <a:schemeClr val="tx1"/>
                </a:solidFill>
              </a:rPr>
              <a:t> </a:t>
            </a:r>
            <a:r>
              <a:rPr lang="tr-TR" sz="16000" dirty="0">
                <a:solidFill>
                  <a:schemeClr val="tx1"/>
                </a:solidFill>
              </a:rPr>
              <a:t>ile </a:t>
            </a:r>
            <a:r>
              <a:rPr lang="tr-TR" sz="16000" dirty="0" smtClean="0">
                <a:solidFill>
                  <a:schemeClr val="tx1"/>
                </a:solidFill>
              </a:rPr>
              <a:t>yaş arasında </a:t>
            </a:r>
            <a:r>
              <a:rPr lang="tr-TR" sz="16000" dirty="0">
                <a:solidFill>
                  <a:schemeClr val="tx1"/>
                </a:solidFill>
              </a:rPr>
              <a:t>anlamlı bir korelasyon </a:t>
            </a:r>
            <a:r>
              <a:rPr lang="tr-TR" sz="16000" dirty="0" smtClean="0">
                <a:solidFill>
                  <a:schemeClr val="tx1"/>
                </a:solidFill>
              </a:rPr>
              <a:t>saptanmıştır</a:t>
            </a:r>
            <a:endParaRPr lang="tr-TR" sz="16000" dirty="0">
              <a:solidFill>
                <a:schemeClr val="tx1"/>
              </a:solidFill>
            </a:endParaRPr>
          </a:p>
          <a:p>
            <a:endParaRPr lang="tr-TR" sz="8400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6171" y="2034059"/>
            <a:ext cx="4824536" cy="46085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161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796731" y="1097954"/>
            <a:ext cx="6156843" cy="5977941"/>
          </a:xfrm>
        </p:spPr>
        <p:txBody>
          <a:bodyPr>
            <a:normAutofit fontScale="25000" lnSpcReduction="20000"/>
          </a:bodyPr>
          <a:lstStyle/>
          <a:p>
            <a:endParaRPr lang="tr-TR" sz="16000" b="1" dirty="0" smtClean="0"/>
          </a:p>
          <a:p>
            <a:r>
              <a:rPr lang="tr-TR" sz="16000" b="1" dirty="0" err="1" smtClean="0">
                <a:solidFill>
                  <a:schemeClr val="tx1"/>
                </a:solidFill>
              </a:rPr>
              <a:t>Diastolik</a:t>
            </a:r>
            <a:r>
              <a:rPr lang="tr-TR" sz="16000" b="1" dirty="0" smtClean="0">
                <a:solidFill>
                  <a:schemeClr val="tx1"/>
                </a:solidFill>
              </a:rPr>
              <a:t> kan basıncı (DKB) ile yaş arasındaki ilişki nasıldır?</a:t>
            </a:r>
          </a:p>
          <a:p>
            <a:endParaRPr lang="tr-TR" sz="10000" dirty="0"/>
          </a:p>
          <a:p>
            <a:endParaRPr lang="tr-TR" sz="10000" dirty="0" smtClean="0"/>
          </a:p>
          <a:p>
            <a:pPr marL="0" indent="0">
              <a:buNone/>
            </a:pPr>
            <a:r>
              <a:rPr lang="tr-TR" sz="16000" dirty="0" smtClean="0">
                <a:solidFill>
                  <a:schemeClr val="tx1"/>
                </a:solidFill>
              </a:rPr>
              <a:t>   r=0,372; </a:t>
            </a:r>
            <a:r>
              <a:rPr lang="tr-TR" sz="16000" dirty="0">
                <a:solidFill>
                  <a:schemeClr val="tx1"/>
                </a:solidFill>
              </a:rPr>
              <a:t>p=</a:t>
            </a:r>
            <a:r>
              <a:rPr lang="tr-TR" sz="16000" dirty="0" smtClean="0">
                <a:solidFill>
                  <a:schemeClr val="tx1"/>
                </a:solidFill>
              </a:rPr>
              <a:t>0,003 </a:t>
            </a:r>
          </a:p>
          <a:p>
            <a:pPr marL="0" indent="0">
              <a:buNone/>
            </a:pPr>
            <a:r>
              <a:rPr lang="tr-TR" sz="16000" dirty="0" smtClean="0">
                <a:solidFill>
                  <a:schemeClr val="tx1"/>
                </a:solidFill>
              </a:rPr>
              <a:t>DKB </a:t>
            </a:r>
            <a:r>
              <a:rPr lang="tr-TR" sz="16000" dirty="0">
                <a:solidFill>
                  <a:schemeClr val="tx1"/>
                </a:solidFill>
              </a:rPr>
              <a:t>ile </a:t>
            </a:r>
            <a:r>
              <a:rPr lang="tr-TR" sz="16000" dirty="0" smtClean="0">
                <a:solidFill>
                  <a:schemeClr val="tx1"/>
                </a:solidFill>
              </a:rPr>
              <a:t>yaş arasında </a:t>
            </a:r>
            <a:r>
              <a:rPr lang="tr-TR" sz="16000" dirty="0">
                <a:solidFill>
                  <a:schemeClr val="tx1"/>
                </a:solidFill>
              </a:rPr>
              <a:t>anlamlı bir korelasyon </a:t>
            </a:r>
            <a:r>
              <a:rPr lang="tr-TR" sz="16000" dirty="0" smtClean="0">
                <a:solidFill>
                  <a:schemeClr val="tx1"/>
                </a:solidFill>
              </a:rPr>
              <a:t>saptanmıştır</a:t>
            </a:r>
            <a:endParaRPr lang="tr-TR" sz="16000" dirty="0">
              <a:solidFill>
                <a:schemeClr val="tx1"/>
              </a:solidFill>
            </a:endParaRPr>
          </a:p>
          <a:p>
            <a:endParaRPr lang="tr-TR" sz="7300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 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0146" y="1886433"/>
            <a:ext cx="5112569" cy="46121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711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5" name="TextBox 4"/>
          <p:cNvSpPr txBox="1"/>
          <p:nvPr/>
        </p:nvSpPr>
        <p:spPr>
          <a:xfrm>
            <a:off x="396130" y="6426547"/>
            <a:ext cx="12205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İlaç kullananların vücut kitle endeksleri 28,6; kullanmayanların ise 26, 8 idi. </a:t>
            </a:r>
            <a:r>
              <a:rPr lang="en-US" sz="2800" dirty="0" smtClean="0"/>
              <a:t>A</a:t>
            </a:r>
            <a:r>
              <a:rPr lang="tr-TR" sz="2800" dirty="0" err="1" smtClean="0"/>
              <a:t>radaki</a:t>
            </a:r>
            <a:r>
              <a:rPr lang="tr-TR" sz="2800" dirty="0" smtClean="0"/>
              <a:t> fark istatistiksel olarak anlamlı değildir (p=0,210).</a:t>
            </a:r>
            <a:endParaRPr lang="tr-TR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21657467"/>
              </p:ext>
            </p:extLst>
          </p:nvPr>
        </p:nvGraphicFramePr>
        <p:xfrm>
          <a:off x="1692273" y="3258195"/>
          <a:ext cx="9217028" cy="1866900"/>
        </p:xfrm>
        <a:graphic>
          <a:graphicData uri="http://schemas.openxmlformats.org/drawingml/2006/table">
            <a:tbl>
              <a:tblPr/>
              <a:tblGrid>
                <a:gridCol w="2304257"/>
                <a:gridCol w="2304257"/>
                <a:gridCol w="2304257"/>
                <a:gridCol w="2304257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S9İlaç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Sayı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Ortalama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</a:t>
                      </a:r>
                      <a:endParaRPr lang="tr-TR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26.8831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5.11816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28.6304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5.32282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279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468138" y="6426547"/>
            <a:ext cx="121334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Birinci derece akrabalarında hipertansiyon olan ve olmayanların </a:t>
            </a:r>
            <a:r>
              <a:rPr lang="tr-TR" sz="2800" dirty="0" err="1" smtClean="0"/>
              <a:t>sistolik</a:t>
            </a:r>
            <a:r>
              <a:rPr lang="tr-TR" sz="2800" dirty="0" smtClean="0"/>
              <a:t> ve </a:t>
            </a:r>
            <a:r>
              <a:rPr lang="tr-TR" sz="2800" dirty="0" err="1" smtClean="0"/>
              <a:t>diyastolik</a:t>
            </a:r>
            <a:r>
              <a:rPr lang="tr-TR" sz="2800" dirty="0" smtClean="0"/>
              <a:t> kan basınçları arasında anlamlı bir fark yoktu (Sırasıyla p=0,446 ve p=0, 942).</a:t>
            </a:r>
            <a:endParaRPr lang="tr-T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243" y="2610123"/>
            <a:ext cx="964907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88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5" name="TextBox 4"/>
          <p:cNvSpPr txBox="1"/>
          <p:nvPr/>
        </p:nvSpPr>
        <p:spPr>
          <a:xfrm>
            <a:off x="252114" y="6426547"/>
            <a:ext cx="12097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Kadın ve erkeklerin </a:t>
            </a:r>
            <a:r>
              <a:rPr lang="tr-TR" sz="2800" dirty="0" err="1" smtClean="0"/>
              <a:t>sistolik</a:t>
            </a:r>
            <a:r>
              <a:rPr lang="tr-TR" sz="2800" dirty="0" smtClean="0"/>
              <a:t> ve </a:t>
            </a:r>
            <a:r>
              <a:rPr lang="tr-TR" sz="2800" dirty="0" err="1" smtClean="0"/>
              <a:t>diyastolik</a:t>
            </a:r>
            <a:r>
              <a:rPr lang="tr-TR" sz="2800" dirty="0" smtClean="0"/>
              <a:t> kan basınçları arasında da anlamlı bir fark yoktu (Sırasıyla p=0,486 ve p=0,129).</a:t>
            </a:r>
            <a:endParaRPr lang="tr-TR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211" y="2682131"/>
            <a:ext cx="10009112" cy="273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1751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0080" y="377875"/>
            <a:ext cx="11341419" cy="7128792"/>
          </a:xfrm>
        </p:spPr>
        <p:txBody>
          <a:bodyPr>
            <a:normAutofit fontScale="70000" lnSpcReduction="20000"/>
          </a:bodyPr>
          <a:lstStyle/>
          <a:p>
            <a:r>
              <a:rPr lang="tr-TR" sz="6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Fikir</a:t>
            </a:r>
            <a:r>
              <a:rPr lang="tr-TR" sz="63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endParaRPr lang="tr-TR" sz="63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sz="5100" dirty="0" smtClean="0"/>
              <a:t>  </a:t>
            </a:r>
            <a:r>
              <a:rPr lang="tr-TR" sz="5100" dirty="0" smtClean="0">
                <a:solidFill>
                  <a:schemeClr val="tx1"/>
                </a:solidFill>
              </a:rPr>
              <a:t>Burhan Güler</a:t>
            </a:r>
          </a:p>
          <a:p>
            <a:r>
              <a:rPr lang="tr-TR" sz="5100" dirty="0" smtClean="0">
                <a:solidFill>
                  <a:schemeClr val="tx1"/>
                </a:solidFill>
              </a:rPr>
              <a:t>  Ümran </a:t>
            </a:r>
            <a:r>
              <a:rPr lang="tr-TR" sz="5100" dirty="0" err="1" smtClean="0">
                <a:solidFill>
                  <a:schemeClr val="tx1"/>
                </a:solidFill>
              </a:rPr>
              <a:t>Şelimen</a:t>
            </a:r>
            <a:endParaRPr lang="tr-TR" sz="5100" dirty="0" smtClean="0">
              <a:solidFill>
                <a:schemeClr val="tx1"/>
              </a:solidFill>
            </a:endParaRPr>
          </a:p>
          <a:p>
            <a:r>
              <a:rPr lang="tr-TR" sz="5100" dirty="0" smtClean="0">
                <a:solidFill>
                  <a:schemeClr val="tx1"/>
                </a:solidFill>
              </a:rPr>
              <a:t>  </a:t>
            </a:r>
            <a:r>
              <a:rPr lang="tr-TR" sz="5100" dirty="0" err="1" smtClean="0">
                <a:solidFill>
                  <a:schemeClr val="tx1"/>
                </a:solidFill>
              </a:rPr>
              <a:t>Yashar</a:t>
            </a:r>
            <a:r>
              <a:rPr lang="tr-TR" sz="5100" dirty="0" smtClean="0">
                <a:solidFill>
                  <a:schemeClr val="tx1"/>
                </a:solidFill>
              </a:rPr>
              <a:t> </a:t>
            </a:r>
            <a:r>
              <a:rPr lang="tr-TR" sz="5100" dirty="0" err="1" smtClean="0">
                <a:solidFill>
                  <a:schemeClr val="tx1"/>
                </a:solidFill>
              </a:rPr>
              <a:t>Binaliyev</a:t>
            </a:r>
            <a:endParaRPr lang="tr-TR" sz="5100" dirty="0" smtClean="0">
              <a:solidFill>
                <a:schemeClr val="tx1"/>
              </a:solidFill>
            </a:endParaRPr>
          </a:p>
          <a:p>
            <a:r>
              <a:rPr lang="tr-TR" sz="5100" dirty="0" smtClean="0">
                <a:solidFill>
                  <a:schemeClr val="tx1"/>
                </a:solidFill>
              </a:rPr>
              <a:t>  Salim </a:t>
            </a:r>
            <a:r>
              <a:rPr lang="tr-TR" sz="5100" dirty="0" err="1" smtClean="0">
                <a:solidFill>
                  <a:schemeClr val="tx1"/>
                </a:solidFill>
              </a:rPr>
              <a:t>Musaev</a:t>
            </a:r>
            <a:endParaRPr lang="tr-TR" sz="5100" dirty="0" smtClean="0">
              <a:solidFill>
                <a:schemeClr val="tx1"/>
              </a:solidFill>
            </a:endParaRPr>
          </a:p>
          <a:p>
            <a:r>
              <a:rPr lang="tr-TR" sz="5100" dirty="0" smtClean="0">
                <a:solidFill>
                  <a:schemeClr val="tx1"/>
                </a:solidFill>
              </a:rPr>
              <a:t>  </a:t>
            </a:r>
            <a:r>
              <a:rPr lang="tr-TR" sz="5100" dirty="0">
                <a:solidFill>
                  <a:schemeClr val="tx1"/>
                </a:solidFill>
              </a:rPr>
              <a:t>İsmail Atalay </a:t>
            </a:r>
            <a:r>
              <a:rPr lang="tr-TR" sz="5100" dirty="0" smtClean="0">
                <a:solidFill>
                  <a:schemeClr val="tx1"/>
                </a:solidFill>
              </a:rPr>
              <a:t>Öcal</a:t>
            </a:r>
          </a:p>
          <a:p>
            <a:r>
              <a:rPr lang="tr-TR" sz="6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Araştırmayı Yapan ve Sunanlar:</a:t>
            </a:r>
          </a:p>
          <a:p>
            <a:r>
              <a:rPr lang="tr-TR" sz="5400" b="1" dirty="0" smtClean="0"/>
              <a:t>  </a:t>
            </a:r>
            <a:r>
              <a:rPr lang="tr-TR" sz="5100" dirty="0">
                <a:solidFill>
                  <a:schemeClr val="tx1"/>
                </a:solidFill>
              </a:rPr>
              <a:t>Cihan Gizem YARAR</a:t>
            </a:r>
          </a:p>
          <a:p>
            <a:r>
              <a:rPr lang="tr-TR" sz="5100" dirty="0" smtClean="0">
                <a:solidFill>
                  <a:schemeClr val="tx1"/>
                </a:solidFill>
              </a:rPr>
              <a:t>  </a:t>
            </a:r>
            <a:r>
              <a:rPr lang="tr-TR" sz="5100" dirty="0" err="1" smtClean="0">
                <a:solidFill>
                  <a:schemeClr val="tx1"/>
                </a:solidFill>
              </a:rPr>
              <a:t>Cepbar</a:t>
            </a:r>
            <a:r>
              <a:rPr lang="tr-TR" sz="5100" dirty="0" smtClean="0">
                <a:solidFill>
                  <a:schemeClr val="tx1"/>
                </a:solidFill>
              </a:rPr>
              <a:t> GULLADIYEV</a:t>
            </a:r>
          </a:p>
          <a:p>
            <a:r>
              <a:rPr lang="tr-TR" sz="5100" dirty="0" smtClean="0">
                <a:solidFill>
                  <a:schemeClr val="tx1"/>
                </a:solidFill>
              </a:rPr>
              <a:t>  Müşerref HATİPOĞLU</a:t>
            </a:r>
          </a:p>
          <a:p>
            <a:r>
              <a:rPr lang="tr-TR" sz="6300" b="1" dirty="0" smtClean="0">
                <a:solidFill>
                  <a:schemeClr val="tx1"/>
                </a:solidFill>
              </a:rPr>
              <a:t>Danışman:</a:t>
            </a:r>
          </a:p>
          <a:p>
            <a:r>
              <a:rPr lang="tr-TR" sz="5100" dirty="0" smtClean="0"/>
              <a:t>  </a:t>
            </a:r>
            <a:r>
              <a:rPr lang="tr-TR" sz="5100" dirty="0" smtClean="0">
                <a:solidFill>
                  <a:schemeClr val="tx1"/>
                </a:solidFill>
              </a:rPr>
              <a:t>P</a:t>
            </a:r>
            <a:r>
              <a:rPr lang="de-DE" sz="5100" dirty="0" err="1" smtClean="0">
                <a:solidFill>
                  <a:schemeClr val="tx1"/>
                </a:solidFill>
              </a:rPr>
              <a:t>rof</a:t>
            </a:r>
            <a:r>
              <a:rPr lang="de-DE" sz="5100" dirty="0">
                <a:solidFill>
                  <a:schemeClr val="tx1"/>
                </a:solidFill>
              </a:rPr>
              <a:t>. Dr. Zekeriya Aktürk (</a:t>
            </a:r>
            <a:r>
              <a:rPr lang="de-DE" sz="5100" dirty="0" err="1">
                <a:solidFill>
                  <a:schemeClr val="tx1"/>
                </a:solidFill>
              </a:rPr>
              <a:t>Aile</a:t>
            </a:r>
            <a:r>
              <a:rPr lang="de-DE" sz="5100" dirty="0">
                <a:solidFill>
                  <a:schemeClr val="tx1"/>
                </a:solidFill>
              </a:rPr>
              <a:t> </a:t>
            </a:r>
            <a:r>
              <a:rPr lang="de-DE" sz="5100" dirty="0" err="1">
                <a:solidFill>
                  <a:schemeClr val="tx1"/>
                </a:solidFill>
              </a:rPr>
              <a:t>Hekimliği</a:t>
            </a:r>
            <a:r>
              <a:rPr lang="de-DE" sz="5100" dirty="0">
                <a:solidFill>
                  <a:schemeClr val="tx1"/>
                </a:solidFill>
              </a:rPr>
              <a:t> AD)</a:t>
            </a:r>
            <a:endParaRPr lang="tr-TR" sz="5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67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6000" dirty="0" smtClean="0">
                <a:solidFill>
                  <a:schemeClr val="tx1"/>
                </a:solidFill>
              </a:rPr>
              <a:t>Sonuç</a:t>
            </a:r>
            <a:endParaRPr lang="tr-TR" sz="6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Hipertansiyon tedavisinde amaç, hedef organ hasarı oluşturmadan kan basıncını kontrol etmektir. Yaşam tarzı değişikliğini (YTD) göz ardı ederek hipertansiyonda ilaç tedavisi ile sonuç elde etmede özellikle ülkemizde zorluklar </a:t>
            </a:r>
            <a:r>
              <a:rPr lang="tr-TR" dirty="0" smtClean="0">
                <a:solidFill>
                  <a:schemeClr val="tx1"/>
                </a:solidFill>
              </a:rPr>
              <a:t>yaşanmaktadır (3).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Her ne kadar araştırmamızda kan basıncı ile VKİ arasında anlamlı bir korelasyon saptanmamış olsa da literatür bilgilerine dayanarak şişmanlığın yüksek kan basıncı için bir risk oluşturduğunu biliyoruz.</a:t>
            </a:r>
          </a:p>
        </p:txBody>
      </p:sp>
    </p:spTree>
    <p:extLst>
      <p:ext uri="{BB962C8B-B14F-4D97-AF65-F5344CB8AC3E}">
        <p14:creationId xmlns="" xmlns:p14="http://schemas.microsoft.com/office/powerpoint/2010/main" val="229356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185" y="692127"/>
            <a:ext cx="11341418" cy="5250955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Araştırmamızda kilo ile kan basıncı arasında beklenen farkın bulunmaması katılımcıların önemli bir kısmının ilaç tedavisi altında olmalarından kaynaklanıyor olabilir.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Yüksek kan basıncı önemli bir sağlık sorunudur. Hastaların kan basınçları düzenli olarak takip edilmeli ve dengeli beslenme, tuz kısıtlaması, egzersiz gibi yaşam tarzı değişiklikleri teşvik edilmelidir.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6" name="5 Resim" descr="3307_ob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5813" y="4478341"/>
            <a:ext cx="4572032" cy="29289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508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dirty="0">
                <a:solidFill>
                  <a:schemeClr val="tx1"/>
                </a:solidFill>
              </a:rPr>
              <a:t>Kaynaklar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47" y="1978011"/>
            <a:ext cx="11341418" cy="525095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Korkmaz A, Öter Ş. Hipertansiyon </a:t>
            </a:r>
            <a:r>
              <a:rPr lang="tr-TR" dirty="0">
                <a:solidFill>
                  <a:schemeClr val="tx1"/>
                </a:solidFill>
              </a:rPr>
              <a:t>Tedavisinde Egzersiz Ve Diyetin Rolü. </a:t>
            </a:r>
            <a:r>
              <a:rPr lang="tr-TR" dirty="0" err="1">
                <a:solidFill>
                  <a:schemeClr val="tx1"/>
                </a:solidFill>
              </a:rPr>
              <a:t>Turkiye</a:t>
            </a:r>
            <a:r>
              <a:rPr lang="tr-TR" dirty="0">
                <a:solidFill>
                  <a:schemeClr val="tx1"/>
                </a:solidFill>
              </a:rPr>
              <a:t> Klinikleri J </a:t>
            </a:r>
            <a:r>
              <a:rPr lang="tr-TR" dirty="0" err="1">
                <a:solidFill>
                  <a:schemeClr val="tx1"/>
                </a:solidFill>
              </a:rPr>
              <a:t>Med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Sci</a:t>
            </a:r>
            <a:r>
              <a:rPr lang="tr-TR" dirty="0">
                <a:solidFill>
                  <a:schemeClr val="tx1"/>
                </a:solidFill>
              </a:rPr>
              <a:t> 1998;18(4):213-9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Önder MR, </a:t>
            </a:r>
            <a:r>
              <a:rPr lang="tr-TR" dirty="0" err="1" smtClean="0">
                <a:solidFill>
                  <a:schemeClr val="tx1"/>
                </a:solidFill>
              </a:rPr>
              <a:t>Nalbantgil</a:t>
            </a:r>
            <a:r>
              <a:rPr lang="tr-TR" dirty="0" smtClean="0">
                <a:solidFill>
                  <a:schemeClr val="tx1"/>
                </a:solidFill>
              </a:rPr>
              <a:t> İ. Yeni </a:t>
            </a:r>
            <a:r>
              <a:rPr lang="tr-TR" dirty="0">
                <a:solidFill>
                  <a:schemeClr val="tx1"/>
                </a:solidFill>
              </a:rPr>
              <a:t>kılavuzlara göre hipertansiyonun </a:t>
            </a:r>
            <a:r>
              <a:rPr lang="tr-TR" dirty="0" err="1">
                <a:solidFill>
                  <a:schemeClr val="tx1"/>
                </a:solidFill>
              </a:rPr>
              <a:t>tanımıve</a:t>
            </a:r>
            <a:r>
              <a:rPr lang="tr-TR" dirty="0">
                <a:solidFill>
                  <a:schemeClr val="tx1"/>
                </a:solidFill>
              </a:rPr>
              <a:t> sınıflandırması </a:t>
            </a:r>
            <a:r>
              <a:rPr lang="tr-TR" dirty="0" err="1">
                <a:solidFill>
                  <a:schemeClr val="tx1"/>
                </a:solidFill>
              </a:rPr>
              <a:t>Turkiye</a:t>
            </a:r>
            <a:r>
              <a:rPr lang="tr-TR" dirty="0">
                <a:solidFill>
                  <a:schemeClr val="tx1"/>
                </a:solidFill>
              </a:rPr>
              <a:t> Klinikleri J </a:t>
            </a:r>
            <a:r>
              <a:rPr lang="tr-TR" dirty="0" err="1">
                <a:solidFill>
                  <a:schemeClr val="tx1"/>
                </a:solidFill>
              </a:rPr>
              <a:t>Cardiol</a:t>
            </a:r>
            <a:r>
              <a:rPr lang="tr-TR" dirty="0">
                <a:solidFill>
                  <a:schemeClr val="tx1"/>
                </a:solidFill>
              </a:rPr>
              <a:t> 2000;13(5):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Özer O, Ercan S. Hipertansiyon </a:t>
            </a:r>
            <a:r>
              <a:rPr lang="tr-TR" dirty="0">
                <a:solidFill>
                  <a:schemeClr val="tx1"/>
                </a:solidFill>
              </a:rPr>
              <a:t>ve Yaşam Tarzı Değişikliği. </a:t>
            </a:r>
            <a:r>
              <a:rPr lang="tr-TR" dirty="0" err="1">
                <a:solidFill>
                  <a:schemeClr val="tx1"/>
                </a:solidFill>
              </a:rPr>
              <a:t>Turkiye</a:t>
            </a:r>
            <a:r>
              <a:rPr lang="tr-TR" dirty="0">
                <a:solidFill>
                  <a:schemeClr val="tx1"/>
                </a:solidFill>
              </a:rPr>
              <a:t> Klinikleri J </a:t>
            </a:r>
            <a:r>
              <a:rPr lang="tr-TR" dirty="0" err="1">
                <a:solidFill>
                  <a:schemeClr val="tx1"/>
                </a:solidFill>
              </a:rPr>
              <a:t>Cardiol</a:t>
            </a:r>
            <a:r>
              <a:rPr lang="tr-TR" dirty="0">
                <a:solidFill>
                  <a:schemeClr val="tx1"/>
                </a:solidFill>
              </a:rPr>
              <a:t>-Special </a:t>
            </a:r>
            <a:r>
              <a:rPr lang="tr-TR" dirty="0" err="1">
                <a:solidFill>
                  <a:schemeClr val="tx1"/>
                </a:solidFill>
              </a:rPr>
              <a:t>Topics</a:t>
            </a:r>
            <a:r>
              <a:rPr lang="tr-TR" dirty="0">
                <a:solidFill>
                  <a:schemeClr val="tx1"/>
                </a:solidFill>
              </a:rPr>
              <a:t> 2012;5(3):23-8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095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Genel Bilgiler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chemeClr val="tx1"/>
                </a:solidFill>
              </a:rPr>
              <a:t>Hipertansiyon basit olarak yüksek kan basıncı demektir. Kan basıncı, kanı kalpten dokulara taşıyan damarlarda oluşan basınçtır. Yaş, cinsiyet, </a:t>
            </a:r>
            <a:r>
              <a:rPr lang="tr-TR" dirty="0" smtClean="0">
                <a:solidFill>
                  <a:schemeClr val="tx1"/>
                </a:solidFill>
              </a:rPr>
              <a:t>ırk ve </a:t>
            </a:r>
            <a:r>
              <a:rPr lang="tr-TR" dirty="0">
                <a:solidFill>
                  <a:schemeClr val="tx1"/>
                </a:solidFill>
              </a:rPr>
              <a:t>fiziksel durum (istirahat, efor gibi) kan basıncını </a:t>
            </a:r>
            <a:r>
              <a:rPr lang="tr-TR" dirty="0" smtClean="0">
                <a:solidFill>
                  <a:schemeClr val="tx1"/>
                </a:solidFill>
              </a:rPr>
              <a:t>etkileyen faktörler arasındadır (1).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Bugün kabul edilen </a:t>
            </a:r>
            <a:r>
              <a:rPr lang="tr-TR" dirty="0" smtClean="0">
                <a:solidFill>
                  <a:schemeClr val="tx1"/>
                </a:solidFill>
              </a:rPr>
              <a:t>normal kan </a:t>
            </a:r>
            <a:r>
              <a:rPr lang="tr-TR" dirty="0">
                <a:solidFill>
                  <a:schemeClr val="tx1"/>
                </a:solidFill>
              </a:rPr>
              <a:t>basıncı, istirahat halinde 120/80 </a:t>
            </a:r>
            <a:r>
              <a:rPr lang="tr-TR" dirty="0" err="1" smtClean="0">
                <a:solidFill>
                  <a:schemeClr val="tx1"/>
                </a:solidFill>
              </a:rPr>
              <a:t>mmHg’dır</a:t>
            </a:r>
            <a:r>
              <a:rPr lang="tr-TR" dirty="0">
                <a:solidFill>
                  <a:schemeClr val="tx1"/>
                </a:solidFill>
              </a:rPr>
              <a:t>. Herhangi bir kişide kan basıncı uyku sırasında düşük ; sinirli, heyecanlı iken veya efor sırasında </a:t>
            </a:r>
            <a:r>
              <a:rPr lang="tr-TR" dirty="0" smtClean="0">
                <a:solidFill>
                  <a:schemeClr val="tx1"/>
                </a:solidFill>
              </a:rPr>
              <a:t>yüksek olabilir. </a:t>
            </a:r>
            <a:r>
              <a:rPr lang="tr-TR" dirty="0">
                <a:solidFill>
                  <a:schemeClr val="tx1"/>
                </a:solidFill>
              </a:rPr>
              <a:t>Kan </a:t>
            </a:r>
            <a:r>
              <a:rPr lang="tr-TR" dirty="0" smtClean="0">
                <a:solidFill>
                  <a:schemeClr val="tx1"/>
                </a:solidFill>
              </a:rPr>
              <a:t>basıncının </a:t>
            </a:r>
            <a:r>
              <a:rPr lang="tr-TR" dirty="0">
                <a:solidFill>
                  <a:schemeClr val="tx1"/>
                </a:solidFill>
              </a:rPr>
              <a:t>devamlı olarak  140/90 </a:t>
            </a:r>
            <a:r>
              <a:rPr lang="tr-TR" dirty="0" err="1">
                <a:solidFill>
                  <a:schemeClr val="tx1"/>
                </a:solidFill>
              </a:rPr>
              <a:t>mmHg</a:t>
            </a:r>
            <a:r>
              <a:rPr lang="tr-TR" dirty="0">
                <a:solidFill>
                  <a:schemeClr val="tx1"/>
                </a:solidFill>
              </a:rPr>
              <a:t> üzerinde </a:t>
            </a:r>
            <a:r>
              <a:rPr lang="tr-TR" dirty="0" smtClean="0">
                <a:solidFill>
                  <a:schemeClr val="tx1"/>
                </a:solidFill>
              </a:rPr>
              <a:t>seyretmesi yüksek tansiyon olarak tanımlanır (2). 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795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6171" y="305867"/>
            <a:ext cx="11341418" cy="1326092"/>
          </a:xfrm>
        </p:spPr>
        <p:txBody>
          <a:bodyPr>
            <a:normAutofit/>
          </a:bodyPr>
          <a:lstStyle/>
          <a:p>
            <a:pPr algn="ctr"/>
            <a:r>
              <a:rPr lang="tr-TR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Amaç</a:t>
            </a:r>
            <a:endParaRPr lang="tr-TR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Bu araştırmada önemli bir sağlık sorunu olan hipertansiyonun Atatürk Üniversitesi hastanesindeki hastalarda yaygınlığını ve boy, yaş, cins,  kilo </a:t>
            </a:r>
            <a:r>
              <a:rPr lang="tr-TR" dirty="0">
                <a:solidFill>
                  <a:schemeClr val="tx1"/>
                </a:solidFill>
              </a:rPr>
              <a:t>gibi </a:t>
            </a:r>
            <a:r>
              <a:rPr lang="tr-TR" dirty="0" smtClean="0">
                <a:solidFill>
                  <a:schemeClr val="tx1"/>
                </a:solidFill>
              </a:rPr>
              <a:t>faktörlerle ilişkisini ve bu etkenlerin kendi arasındaki bağlantılarını incelemeyi amaçladık.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91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Yöntem</a:t>
            </a:r>
            <a:endParaRPr lang="tr-TR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</a:rPr>
              <a:t>A</a:t>
            </a:r>
            <a:r>
              <a:rPr lang="tr-TR" dirty="0" smtClean="0">
                <a:solidFill>
                  <a:schemeClr val="tx1"/>
                </a:solidFill>
              </a:rPr>
              <a:t>raştırma Atatürk Üniversitesi Hastanesi’nde 22 Şubat 2013 tarihinde yapıldı.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Araştırmanın evrenini hastanede yatan erişkinler oluşturdu.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Hastanenin servisleri gezilerek rastgele her servisten iki hastanın </a:t>
            </a:r>
            <a:r>
              <a:rPr lang="tr-TR" dirty="0" err="1" smtClean="0">
                <a:solidFill>
                  <a:schemeClr val="tx1"/>
                </a:solidFill>
              </a:rPr>
              <a:t>sistolik</a:t>
            </a:r>
            <a:r>
              <a:rPr lang="tr-TR" dirty="0" smtClean="0">
                <a:solidFill>
                  <a:schemeClr val="tx1"/>
                </a:solidFill>
              </a:rPr>
              <a:t> ve </a:t>
            </a:r>
            <a:r>
              <a:rPr lang="tr-TR" dirty="0" err="1" smtClean="0">
                <a:solidFill>
                  <a:schemeClr val="tx1"/>
                </a:solidFill>
              </a:rPr>
              <a:t>diyastolik</a:t>
            </a:r>
            <a:r>
              <a:rPr lang="tr-TR" dirty="0" smtClean="0">
                <a:solidFill>
                  <a:schemeClr val="tx1"/>
                </a:solidFill>
              </a:rPr>
              <a:t> kan basıncı, boy ve kiloları ölçüldü ve 9 soruluk araştırma anketi yüz yüze görüşme yöntemi ile uygulandı.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Sonuçlar SPSS programına girildi. Analizlerde tanımlayıcı istatistikler, t testi ve </a:t>
            </a:r>
            <a:r>
              <a:rPr lang="tr-TR" dirty="0" err="1" smtClean="0">
                <a:solidFill>
                  <a:schemeClr val="tx1"/>
                </a:solidFill>
              </a:rPr>
              <a:t>Pearson</a:t>
            </a:r>
            <a:r>
              <a:rPr lang="tr-TR" dirty="0" smtClean="0">
                <a:solidFill>
                  <a:schemeClr val="tx1"/>
                </a:solidFill>
              </a:rPr>
              <a:t> korelasyon analizi kullanıldı.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15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ARAŞTIRMA ANKETİ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0194" y="1674019"/>
            <a:ext cx="10189226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1</a:t>
            </a:r>
            <a:r>
              <a:rPr lang="tr-TR" sz="2400" dirty="0">
                <a:solidFill>
                  <a:schemeClr val="tx1"/>
                </a:solidFill>
              </a:rPr>
              <a:t>.Cinsiyetiniz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	1</a:t>
            </a:r>
            <a:r>
              <a:rPr lang="tr-TR" sz="2400" dirty="0">
                <a:solidFill>
                  <a:schemeClr val="tx1"/>
                </a:solidFill>
              </a:rPr>
              <a:t>( ) Bay   2( ) Bayan 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2.Yaşınız: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3.Boyunuz: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4.Kilonuz: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5.Sistolik kan basıncınız: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6.Diastolik kan basıncınız: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7.Birinci dereceden akrabalarınızda hipertansiyon hastalığı var mı</a:t>
            </a:r>
            <a:r>
              <a:rPr lang="tr-TR" sz="2400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	1( )Evet    0( )Hayır 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8</a:t>
            </a:r>
            <a:r>
              <a:rPr lang="tr-TR" sz="2400" dirty="0">
                <a:solidFill>
                  <a:schemeClr val="tx1"/>
                </a:solidFill>
              </a:rPr>
              <a:t>.Tansiyonunuzu ölçme sıklığınız nedir?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	1</a:t>
            </a:r>
            <a:r>
              <a:rPr lang="tr-TR" sz="2400" dirty="0">
                <a:solidFill>
                  <a:schemeClr val="tx1"/>
                </a:solidFill>
              </a:rPr>
              <a:t>( )Haftada bir   2( )Ayda bir   3( )Yılda bir   4( ) Ölçmüyorum </a:t>
            </a:r>
          </a:p>
          <a:p>
            <a:pPr marL="0" indent="0">
              <a:buNone/>
            </a:pPr>
            <a:r>
              <a:rPr lang="tr-TR" sz="2400" dirty="0">
                <a:solidFill>
                  <a:schemeClr val="tx1"/>
                </a:solidFill>
              </a:rPr>
              <a:t>9.Tansiyon ilacı kullanıyor musunuz?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chemeClr val="tx1"/>
                </a:solidFill>
              </a:rPr>
              <a:t>	1</a:t>
            </a:r>
            <a:r>
              <a:rPr lang="tr-TR" sz="2400" dirty="0">
                <a:solidFill>
                  <a:schemeClr val="tx1"/>
                </a:solidFill>
              </a:rPr>
              <a:t>( ) Evet    0( )Hayır  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66749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077" y="0"/>
            <a:ext cx="11341418" cy="1326092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Bulgular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0079" y="1169964"/>
            <a:ext cx="11341418" cy="599130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60 kişi üzerinde yaptığımız araştırmada katılanların 34’ü erkek 26’sı kadındı. 23 kişi (%38,3) tansiyon ilacı kullanıyordu.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22" y="3234590"/>
            <a:ext cx="11953329" cy="194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126" y="5346427"/>
            <a:ext cx="907300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6315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Hipertansiyon Sıklığı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2607344"/>
              </p:ext>
            </p:extLst>
          </p:nvPr>
        </p:nvGraphicFramePr>
        <p:xfrm>
          <a:off x="2300259" y="1962051"/>
          <a:ext cx="8001056" cy="2489200"/>
        </p:xfrm>
        <a:graphic>
          <a:graphicData uri="http://schemas.openxmlformats.org/drawingml/2006/table">
            <a:tbl>
              <a:tblPr/>
              <a:tblGrid>
                <a:gridCol w="2667019"/>
                <a:gridCol w="2525156"/>
                <a:gridCol w="2808881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SKB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Sayı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Yüksek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Toplam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3485630"/>
              </p:ext>
            </p:extLst>
          </p:nvPr>
        </p:nvGraphicFramePr>
        <p:xfrm>
          <a:off x="2300260" y="4835531"/>
          <a:ext cx="8001057" cy="2489200"/>
        </p:xfrm>
        <a:graphic>
          <a:graphicData uri="http://schemas.openxmlformats.org/drawingml/2006/table">
            <a:tbl>
              <a:tblPr/>
              <a:tblGrid>
                <a:gridCol w="2667019"/>
                <a:gridCol w="2667019"/>
                <a:gridCol w="2667019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en-US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DKB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Sayı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Normal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tr-TR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Yüksek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761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Yaş aralığı 15-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rPr>
              <a:t>81, ortalama yaş 48 idi.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763" y="2620953"/>
            <a:ext cx="5962650" cy="477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06902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456</TotalTime>
  <Words>717</Words>
  <Application>Microsoft Office PowerPoint</Application>
  <PresentationFormat>Özel</PresentationFormat>
  <Paragraphs>141</Paragraphs>
  <Slides>22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Executive</vt:lpstr>
      <vt:lpstr>Kan basıncının Yaş, Cinsiyet ve Vücut Kitle Endeksi ile ilişkisi                                                                                  </vt:lpstr>
      <vt:lpstr>Slayt 2</vt:lpstr>
      <vt:lpstr>Genel Bilgiler</vt:lpstr>
      <vt:lpstr>Amaç</vt:lpstr>
      <vt:lpstr>Yöntem</vt:lpstr>
      <vt:lpstr>ARAŞTIRMA ANKETİ</vt:lpstr>
      <vt:lpstr>Bulgular</vt:lpstr>
      <vt:lpstr>Hipertansiyon Sıklığı</vt:lpstr>
      <vt:lpstr>Slayt 9</vt:lpstr>
      <vt:lpstr>Slayt 10</vt:lpstr>
      <vt:lpstr>Slayt 11</vt:lpstr>
      <vt:lpstr>Slayt 12</vt:lpstr>
      <vt:lpstr>Değerlendirme</vt:lpstr>
      <vt:lpstr>Slayt 14</vt:lpstr>
      <vt:lpstr>Slayt 15</vt:lpstr>
      <vt:lpstr>Slayt 16</vt:lpstr>
      <vt:lpstr>Slayt 17</vt:lpstr>
      <vt:lpstr>Slayt 18</vt:lpstr>
      <vt:lpstr>Slayt 19</vt:lpstr>
      <vt:lpstr>Sonuç</vt:lpstr>
      <vt:lpstr>Slayt 21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hipertansion</dc:title>
  <dc:creator>serdar</dc:creator>
  <cp:lastModifiedBy>q5</cp:lastModifiedBy>
  <cp:revision>54</cp:revision>
  <dcterms:created xsi:type="dcterms:W3CDTF">2013-02-22T20:03:16Z</dcterms:created>
  <dcterms:modified xsi:type="dcterms:W3CDTF">2013-03-04T11:17:59Z</dcterms:modified>
</cp:coreProperties>
</file>