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7" r:id="rId4"/>
    <p:sldId id="298" r:id="rId5"/>
    <p:sldId id="299" r:id="rId6"/>
    <p:sldId id="302" r:id="rId7"/>
    <p:sldId id="300" r:id="rId8"/>
    <p:sldId id="301" r:id="rId9"/>
    <p:sldId id="303" r:id="rId10"/>
    <p:sldId id="304" r:id="rId11"/>
    <p:sldId id="30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5181E5-CA68-421D-8974-F0B6A26A4DE0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B2163-6B5F-452F-BABF-0081A3F44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8CC1-F8C0-4F49-95AA-47A532792D51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ABBE7-8738-4A6B-835A-59F45D734C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06375"/>
            <a:ext cx="6019800" cy="1470025"/>
          </a:xfrm>
          <a:noFill/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Test Item Quality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38800"/>
            <a:ext cx="43434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Dr. </a:t>
            </a:r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Majed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Wadi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MBChB</a:t>
            </a:r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MSc</a:t>
            </a:r>
            <a:r>
              <a:rPr lang="en-US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Med </a:t>
            </a:r>
            <a:r>
              <a:rPr lang="en-US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Edu</a:t>
            </a:r>
            <a:endParaRPr lang="en-US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tx1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3" descr="Whole logo.png"/>
          <p:cNvPicPr>
            <a:picLocks noChangeAspect="1"/>
          </p:cNvPicPr>
          <p:nvPr/>
        </p:nvPicPr>
        <p:blipFill>
          <a:blip r:embed="rId3" cstate="print">
            <a:lum bright="20000"/>
          </a:blip>
          <a:stretch>
            <a:fillRect/>
          </a:stretch>
        </p:blipFill>
        <p:spPr>
          <a:xfrm>
            <a:off x="7486766" y="0"/>
            <a:ext cx="1657234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75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test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0"/>
            <a:ext cx="7569536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200400"/>
            <a:ext cx="73152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know basic concepts in test item analysis</a:t>
            </a:r>
          </a:p>
          <a:p>
            <a:r>
              <a:rPr lang="en-US" dirty="0" smtClean="0"/>
              <a:t>To know test item analysis criteria for good MCQ</a:t>
            </a:r>
          </a:p>
          <a:p>
            <a:r>
              <a:rPr lang="en-US" dirty="0" smtClean="0"/>
              <a:t>To judge MCQ based on test </a:t>
            </a:r>
            <a:r>
              <a:rPr lang="en-US" smtClean="0"/>
              <a:t>item analysis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038600" y="274638"/>
            <a:ext cx="4648200" cy="1143000"/>
          </a:xfrm>
        </p:spPr>
        <p:txBody>
          <a:bodyPr/>
          <a:lstStyle/>
          <a:p>
            <a:r>
              <a:rPr lang="en-US" dirty="0" smtClean="0"/>
              <a:t>Good Exam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038600" y="1600200"/>
            <a:ext cx="4648200" cy="4525963"/>
          </a:xfrm>
        </p:spPr>
        <p:txBody>
          <a:bodyPr>
            <a:normAutofit fontScale="85000" lnSpcReduction="20000"/>
          </a:bodyPr>
          <a:lstStyle/>
          <a:p>
            <a:pPr algn="ctr">
              <a:buFontTx/>
              <a:buNone/>
            </a:pPr>
            <a:r>
              <a:rPr lang="en-GB" dirty="0" smtClean="0"/>
              <a:t>Blueprinting</a:t>
            </a:r>
          </a:p>
          <a:p>
            <a:pPr algn="ctr">
              <a:buFontTx/>
              <a:buNone/>
            </a:pPr>
            <a:r>
              <a:rPr lang="en-GB" dirty="0" smtClean="0"/>
              <a:t>Good question writing and checking</a:t>
            </a:r>
          </a:p>
          <a:p>
            <a:pPr algn="ctr">
              <a:buFontTx/>
              <a:buNone/>
            </a:pPr>
            <a:r>
              <a:rPr lang="en-GB" dirty="0" smtClean="0"/>
              <a:t>Standard setting</a:t>
            </a:r>
          </a:p>
          <a:p>
            <a:endParaRPr lang="en-GB" dirty="0" smtClean="0"/>
          </a:p>
          <a:p>
            <a:pPr algn="ctr">
              <a:buFontTx/>
              <a:buNone/>
            </a:pPr>
            <a:r>
              <a:rPr lang="en-GB" sz="3600" dirty="0" smtClean="0"/>
              <a:t>BUT</a:t>
            </a:r>
          </a:p>
          <a:p>
            <a:pPr algn="ctr">
              <a:buFontTx/>
              <a:buNone/>
            </a:pPr>
            <a:r>
              <a:rPr lang="en-GB" dirty="0" smtClean="0"/>
              <a:t>Also post </a:t>
            </a:r>
            <a:r>
              <a:rPr lang="en-GB" b="1" dirty="0" smtClean="0">
                <a:solidFill>
                  <a:srgbClr val="FF0000"/>
                </a:solidFill>
              </a:rPr>
              <a:t>hoc item analysis</a:t>
            </a:r>
          </a:p>
          <a:p>
            <a:pPr marL="971550" lvl="1" indent="-514350">
              <a:buFontTx/>
              <a:buAutoNum type="arabicPeriod"/>
            </a:pPr>
            <a:r>
              <a:rPr lang="en-GB" sz="2400" dirty="0" smtClean="0">
                <a:solidFill>
                  <a:srgbClr val="FF0000"/>
                </a:solidFill>
              </a:rPr>
              <a:t>Make this exam better by excluding bad items</a:t>
            </a:r>
          </a:p>
          <a:p>
            <a:pPr marL="971550" lvl="1" indent="-514350">
              <a:buFontTx/>
              <a:buAutoNum type="arabicPeriod"/>
            </a:pPr>
            <a:r>
              <a:rPr lang="en-GB" sz="2400" dirty="0" smtClean="0">
                <a:solidFill>
                  <a:srgbClr val="FF0000"/>
                </a:solidFill>
              </a:rPr>
              <a:t>Make later exams better by revising or rejecting questions</a:t>
            </a:r>
          </a:p>
          <a:p>
            <a:pPr marL="971550" lvl="1" indent="-514350" algn="r">
              <a:buNone/>
            </a:pPr>
            <a:r>
              <a:rPr lang="en-GB" sz="2400" dirty="0" smtClean="0"/>
              <a:t>(</a:t>
            </a:r>
            <a:r>
              <a:rPr lang="en-GB" sz="2000" dirty="0" err="1" smtClean="0"/>
              <a:t>Revest</a:t>
            </a:r>
            <a:r>
              <a:rPr lang="en-GB" sz="2000" dirty="0" smtClean="0"/>
              <a:t>, 2012)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http://imagesbk.bookadda.com/images/bk_images/969/97805211109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62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concepts in </a:t>
            </a:r>
            <a:br>
              <a:rPr lang="en-US" dirty="0" smtClean="0"/>
            </a:br>
            <a:r>
              <a:rPr lang="en-US" dirty="0" smtClean="0"/>
              <a:t>Test Item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sz="2800" b="1" dirty="0" smtClean="0"/>
              <a:t>Exam score </a:t>
            </a:r>
            <a:r>
              <a:rPr lang="en-US" sz="2800" dirty="0" smtClean="0"/>
              <a:t>is a number which reflects the sum (count) of the correct; raw ratings </a:t>
            </a:r>
            <a:r>
              <a:rPr lang="en-US" sz="1600" dirty="0" smtClean="0"/>
              <a:t>(Downing, 2009)</a:t>
            </a:r>
          </a:p>
          <a:p>
            <a:pPr marL="800100" lvl="3" indent="-342900"/>
            <a:r>
              <a:rPr lang="en-US" dirty="0" smtClean="0"/>
              <a:t>Raw</a:t>
            </a:r>
          </a:p>
          <a:p>
            <a:pPr marL="800100" lvl="3" indent="-342900"/>
            <a:r>
              <a:rPr lang="en-US" dirty="0" smtClean="0"/>
              <a:t>Percentage (%)</a:t>
            </a:r>
          </a:p>
          <a:p>
            <a:pPr marL="342900" lvl="2" indent="-342900"/>
            <a:r>
              <a:rPr lang="en-US" sz="2800" b="1" dirty="0" smtClean="0"/>
              <a:t>Difficulty index </a:t>
            </a:r>
            <a:r>
              <a:rPr lang="en-US" sz="2800" dirty="0" smtClean="0"/>
              <a:t>is the proportion of examinees who answered an item correctly. It is denoted by </a:t>
            </a:r>
            <a:r>
              <a:rPr lang="en-US" sz="2800" i="1" dirty="0" smtClean="0"/>
              <a:t>p</a:t>
            </a:r>
            <a:r>
              <a:rPr lang="en-US" sz="2800" dirty="0" smtClean="0"/>
              <a:t>-value </a:t>
            </a:r>
            <a:r>
              <a:rPr lang="en-US" sz="1600" dirty="0" smtClean="0"/>
              <a:t>(</a:t>
            </a:r>
            <a:r>
              <a:rPr lang="en-US" sz="1600" dirty="0" err="1" smtClean="0"/>
              <a:t>Ebel</a:t>
            </a:r>
            <a:r>
              <a:rPr lang="en-US" sz="1600" dirty="0" smtClean="0"/>
              <a:t> and </a:t>
            </a:r>
            <a:r>
              <a:rPr lang="en-US" sz="1600" dirty="0" err="1" smtClean="0"/>
              <a:t>Frisbie</a:t>
            </a:r>
            <a:r>
              <a:rPr lang="en-US" sz="1600" dirty="0" smtClean="0"/>
              <a:t>, 1991; </a:t>
            </a:r>
            <a:r>
              <a:rPr lang="en-US" sz="1600" dirty="0" err="1" smtClean="0"/>
              <a:t>Osterlind</a:t>
            </a:r>
            <a:r>
              <a:rPr lang="en-US" sz="1600" dirty="0" smtClean="0"/>
              <a:t>, 2002; Downing, 2009; </a:t>
            </a:r>
            <a:r>
              <a:rPr lang="en-US" sz="1600" dirty="0" err="1" smtClean="0"/>
              <a:t>Rahim</a:t>
            </a:r>
            <a:r>
              <a:rPr lang="en-US" sz="1600" dirty="0" smtClean="0"/>
              <a:t>, 2010).  </a:t>
            </a:r>
          </a:p>
          <a:p>
            <a:pPr marL="342900" lvl="2" indent="-342900"/>
            <a:r>
              <a:rPr lang="en-US" sz="2800" dirty="0" smtClean="0"/>
              <a:t>Sometime, it is called facility index</a:t>
            </a:r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concepts in </a:t>
            </a:r>
            <a:br>
              <a:rPr lang="en-US" dirty="0" smtClean="0"/>
            </a:br>
            <a:r>
              <a:rPr lang="en-US" dirty="0" smtClean="0"/>
              <a:t>Test Item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b="1" dirty="0" smtClean="0"/>
              <a:t>Discrimination index (D) </a:t>
            </a:r>
            <a:r>
              <a:rPr lang="en-US" dirty="0" smtClean="0"/>
              <a:t>is the ability of an item to discriminate between high-ability examinees from low-ability examinees. </a:t>
            </a:r>
          </a:p>
          <a:p>
            <a:pPr marL="342900" lvl="2" indent="-342900"/>
            <a:r>
              <a:rPr lang="en-US" dirty="0" smtClean="0"/>
              <a:t>It is calculated by getting the difference between the number of examinees getting the correct response in the high-ability and low-ability groups divided by the percentage that is used to identify the high and low examinee. </a:t>
            </a:r>
          </a:p>
          <a:p>
            <a:pPr marL="342900" lvl="2" indent="-342900"/>
            <a:r>
              <a:rPr lang="en-US" dirty="0" smtClean="0"/>
              <a:t>This percentage can be 25, 27, or 33. (</a:t>
            </a:r>
            <a:r>
              <a:rPr lang="en-US" dirty="0" err="1" smtClean="0"/>
              <a:t>Ebel</a:t>
            </a:r>
            <a:r>
              <a:rPr lang="en-US" dirty="0" smtClean="0"/>
              <a:t> and </a:t>
            </a:r>
            <a:r>
              <a:rPr lang="en-US" dirty="0" err="1" smtClean="0"/>
              <a:t>Frisbie</a:t>
            </a:r>
            <a:r>
              <a:rPr lang="en-US" dirty="0" smtClean="0"/>
              <a:t>, 1991; </a:t>
            </a:r>
            <a:r>
              <a:rPr lang="en-US" dirty="0" err="1" smtClean="0"/>
              <a:t>Osterlind</a:t>
            </a:r>
            <a:r>
              <a:rPr lang="en-US" dirty="0" smtClean="0"/>
              <a:t>, 2002; Downing, 2009a; </a:t>
            </a:r>
            <a:r>
              <a:rPr lang="en-US" dirty="0" err="1" smtClean="0"/>
              <a:t>Rahim</a:t>
            </a:r>
            <a:r>
              <a:rPr lang="en-US" dirty="0" smtClean="0"/>
              <a:t>, 2010).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concepts in </a:t>
            </a:r>
            <a:br>
              <a:rPr lang="en-US" dirty="0" smtClean="0"/>
            </a:br>
            <a:r>
              <a:rPr lang="en-US" dirty="0" smtClean="0"/>
              <a:t>Test Item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b="1" dirty="0" smtClean="0"/>
              <a:t>Point-</a:t>
            </a:r>
            <a:r>
              <a:rPr lang="en-US" b="1" dirty="0" err="1" smtClean="0"/>
              <a:t>Biserial</a:t>
            </a:r>
            <a:r>
              <a:rPr lang="en-US" b="1" dirty="0" smtClean="0"/>
              <a:t> Correlation </a:t>
            </a:r>
            <a:r>
              <a:rPr lang="en-US" dirty="0" smtClean="0"/>
              <a:t>is a special type of correlation coefficient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pbis</a:t>
            </a:r>
            <a:r>
              <a:rPr lang="en-US" dirty="0" smtClean="0"/>
              <a:t>), in which students’ performance of the item (1 for correct response and 0 for incorrect response) is correlated with their performance of the entire test. </a:t>
            </a:r>
          </a:p>
          <a:p>
            <a:pPr marL="342900" lvl="2" indent="-342900"/>
            <a:r>
              <a:rPr lang="en-US" dirty="0" smtClean="0"/>
              <a:t>It is used as another variant of the discrimination index.  </a:t>
            </a:r>
            <a:r>
              <a:rPr lang="en-US" sz="1600" dirty="0" smtClean="0"/>
              <a:t>(</a:t>
            </a:r>
            <a:r>
              <a:rPr lang="en-US" sz="1600" dirty="0" err="1" smtClean="0"/>
              <a:t>Osterlind</a:t>
            </a:r>
            <a:r>
              <a:rPr lang="en-US" sz="1600" dirty="0" smtClean="0"/>
              <a:t>, 2002; Downing, 2009)</a:t>
            </a:r>
          </a:p>
          <a:p>
            <a:pPr marL="342900" lvl="2" indent="-342900"/>
            <a:r>
              <a:rPr lang="en-US" dirty="0" smtClean="0"/>
              <a:t>It can be calculated using SPSS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667000"/>
            <a:ext cx="7315200" cy="1143000"/>
          </a:xfrm>
        </p:spPr>
        <p:txBody>
          <a:bodyPr>
            <a:noAutofit/>
          </a:bodyPr>
          <a:lstStyle/>
          <a:p>
            <a:r>
              <a:rPr lang="en-US" sz="8000" dirty="0" smtClean="0"/>
              <a:t>Example 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analysis interpretation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71600" y="2819400"/>
          <a:ext cx="7543800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559056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Acceptable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Too easy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Too difficulty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4315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Difficulty index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 </a:t>
                      </a:r>
                      <a:r>
                        <a:rPr lang="en-US" sz="1600" b="1" dirty="0" smtClean="0"/>
                        <a:t>– </a:t>
                      </a:r>
                      <a:r>
                        <a:rPr lang="en-US" sz="1600" b="1" dirty="0" smtClean="0"/>
                        <a:t>0.80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Above </a:t>
                      </a:r>
                      <a:r>
                        <a:rPr lang="en-US" sz="1600" b="1" dirty="0" smtClean="0"/>
                        <a:t>0.80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Below </a:t>
                      </a:r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9649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Explanation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Good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Common sense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•Wrong key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•Ambiguous/misleading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•Trivial fact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13716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Difficulty index: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  Range from 0% or 0 (difficult) to 100% or 1 (easy)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 analysis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Discrimination index</a:t>
            </a:r>
          </a:p>
          <a:p>
            <a:pPr lvl="1"/>
            <a:r>
              <a:rPr lang="en-US" dirty="0" smtClean="0"/>
              <a:t>Range from 1 to -1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1371600" y="2819400"/>
          <a:ext cx="75438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/>
                <a:gridCol w="1508760"/>
                <a:gridCol w="1508760"/>
                <a:gridCol w="1508760"/>
                <a:gridCol w="1508760"/>
              </a:tblGrid>
              <a:tr h="4315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Discrimination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index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0.40 and above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0.20 – 0.39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Below </a:t>
                      </a:r>
                      <a:r>
                        <a:rPr lang="en-US" sz="1600" b="1" dirty="0" smtClean="0"/>
                        <a:t>0.20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Negative</a:t>
                      </a:r>
                      <a:r>
                        <a:rPr lang="en-US" sz="1600" b="1" baseline="0" dirty="0" smtClean="0"/>
                        <a:t> value</a:t>
                      </a:r>
                      <a:endParaRPr lang="en-US" sz="1600" b="1" dirty="0"/>
                    </a:p>
                  </a:txBody>
                  <a:tcPr anchor="ctr"/>
                </a:tc>
              </a:tr>
              <a:tr h="96494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Explanation</a:t>
                      </a:r>
                      <a:r>
                        <a:rPr lang="en-US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Very good item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Reasonably</a:t>
                      </a:r>
                      <a:r>
                        <a:rPr lang="en-US" sz="1600" b="1" baseline="0" dirty="0" smtClean="0"/>
                        <a:t> g</a:t>
                      </a:r>
                      <a:r>
                        <a:rPr lang="en-US" sz="1600" b="1" dirty="0" smtClean="0"/>
                        <a:t>ood</a:t>
                      </a:r>
                      <a:r>
                        <a:rPr lang="en-US" sz="1600" b="1" baseline="0" dirty="0" smtClean="0"/>
                        <a:t> but need improvement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•Too easy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Too difficult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•Ambiguous</a:t>
                      </a:r>
                    </a:p>
                    <a:p>
                      <a:pPr algn="ctr"/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•Misleading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•Wrong answer key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411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Test Item Quality</vt:lpstr>
      <vt:lpstr>Objectives </vt:lpstr>
      <vt:lpstr>Good Exam</vt:lpstr>
      <vt:lpstr>Basic concepts in  Test Item Analysis</vt:lpstr>
      <vt:lpstr>Basic concepts in  Test Item Analysis</vt:lpstr>
      <vt:lpstr>Basic concepts in  Test Item Analysis</vt:lpstr>
      <vt:lpstr>Example </vt:lpstr>
      <vt:lpstr>Item analysis interpretation</vt:lpstr>
      <vt:lpstr>Item analysis interpretation</vt:lpstr>
      <vt:lpstr>Classification of test item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Choice Question MCQ</dc:title>
  <dc:creator>Majed Wadi</dc:creator>
  <cp:lastModifiedBy>Majed Wadi</cp:lastModifiedBy>
  <cp:revision>55</cp:revision>
  <dcterms:created xsi:type="dcterms:W3CDTF">2013-01-03T13:54:52Z</dcterms:created>
  <dcterms:modified xsi:type="dcterms:W3CDTF">2013-01-18T17:25:40Z</dcterms:modified>
</cp:coreProperties>
</file>