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8" r:id="rId4"/>
    <p:sldId id="267" r:id="rId5"/>
    <p:sldId id="257" r:id="rId6"/>
    <p:sldId id="269" r:id="rId7"/>
    <p:sldId id="264" r:id="rId8"/>
    <p:sldId id="270" r:id="rId9"/>
    <p:sldId id="271" r:id="rId10"/>
    <p:sldId id="274" r:id="rId11"/>
    <p:sldId id="280" r:id="rId12"/>
    <p:sldId id="284" r:id="rId13"/>
    <p:sldId id="285" r:id="rId14"/>
    <p:sldId id="282" r:id="rId15"/>
    <p:sldId id="283" r:id="rId16"/>
    <p:sldId id="281" r:id="rId17"/>
    <p:sldId id="278" r:id="rId18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21B3CC-B48C-4A95-9823-D629D69D4766}" type="doc">
      <dgm:prSet loTypeId="urn:microsoft.com/office/officeart/2005/8/layout/process5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22E0367-85BE-41A7-AC86-F79998680F81}">
      <dgm:prSet phldrT="[Text]"/>
      <dgm:spPr/>
      <dgm:t>
        <a:bodyPr/>
        <a:lstStyle/>
        <a:p>
          <a:r>
            <a:rPr lang="en-US" dirty="0" smtClean="0"/>
            <a:t>Test item review </a:t>
          </a:r>
        </a:p>
      </dgm:t>
    </dgm:pt>
    <dgm:pt modelId="{A07438A6-BD3D-4A34-83E6-92A64FA8F98D}" type="parTrans" cxnId="{3E069774-4066-42F0-ABDB-FFE010200107}">
      <dgm:prSet/>
      <dgm:spPr/>
      <dgm:t>
        <a:bodyPr/>
        <a:lstStyle/>
        <a:p>
          <a:endParaRPr lang="en-US"/>
        </a:p>
      </dgm:t>
    </dgm:pt>
    <dgm:pt modelId="{DA1CA4C7-7CAD-4A0C-9B6F-650F5D191861}" type="sibTrans" cxnId="{3E069774-4066-42F0-ABDB-FFE010200107}">
      <dgm:prSet/>
      <dgm:spPr/>
      <dgm:t>
        <a:bodyPr/>
        <a:lstStyle/>
        <a:p>
          <a:endParaRPr lang="en-US"/>
        </a:p>
      </dgm:t>
    </dgm:pt>
    <dgm:pt modelId="{2C0482CB-D5E5-466E-9EB0-869F4A62FBE1}">
      <dgm:prSet phldrT="[Text]" custT="1"/>
      <dgm:spPr/>
      <dgm:t>
        <a:bodyPr/>
        <a:lstStyle/>
        <a:p>
          <a:r>
            <a:rPr lang="en-US" sz="2300" dirty="0" smtClean="0">
              <a:sym typeface="Wingdings"/>
            </a:rPr>
            <a:t> </a:t>
          </a:r>
          <a:r>
            <a:rPr lang="en-US" sz="2300" b="1" dirty="0" smtClean="0"/>
            <a:t>Validity and reliability of test </a:t>
          </a:r>
        </a:p>
        <a:p>
          <a:r>
            <a:rPr lang="en-US" sz="1800" dirty="0" smtClean="0"/>
            <a:t>(Downing and </a:t>
          </a:r>
          <a:r>
            <a:rPr lang="en-US" sz="1800" dirty="0" err="1" smtClean="0"/>
            <a:t>Haladyna</a:t>
          </a:r>
          <a:r>
            <a:rPr lang="en-US" sz="1800" dirty="0" smtClean="0"/>
            <a:t>, 2004</a:t>
          </a:r>
          <a:r>
            <a:rPr lang="en-US" sz="2300" dirty="0" smtClean="0"/>
            <a:t>) </a:t>
          </a:r>
          <a:endParaRPr lang="en-US" sz="2300" dirty="0"/>
        </a:p>
      </dgm:t>
    </dgm:pt>
    <dgm:pt modelId="{B393C182-553C-4B5E-A3CF-849970AD86AA}" type="parTrans" cxnId="{E8CE7E59-66D4-41EC-9AC2-94B2F3D6F2F8}">
      <dgm:prSet/>
      <dgm:spPr/>
      <dgm:t>
        <a:bodyPr/>
        <a:lstStyle/>
        <a:p>
          <a:endParaRPr lang="en-US"/>
        </a:p>
      </dgm:t>
    </dgm:pt>
    <dgm:pt modelId="{D70AAEAC-9492-4CB2-9FDF-50DF7A98A46D}" type="sibTrans" cxnId="{E8CE7E59-66D4-41EC-9AC2-94B2F3D6F2F8}">
      <dgm:prSet/>
      <dgm:spPr/>
      <dgm:t>
        <a:bodyPr/>
        <a:lstStyle/>
        <a:p>
          <a:endParaRPr lang="en-US"/>
        </a:p>
      </dgm:t>
    </dgm:pt>
    <dgm:pt modelId="{E3B4FC0F-4B92-4720-95EF-CD878A933A52}">
      <dgm:prSet phldrT="[Text]" custT="1"/>
      <dgm:spPr/>
      <dgm:t>
        <a:bodyPr/>
        <a:lstStyle/>
        <a:p>
          <a:r>
            <a:rPr lang="en-US" sz="3300" dirty="0" smtClean="0">
              <a:sym typeface="Wingdings"/>
            </a:rPr>
            <a:t> Quality of test</a:t>
          </a:r>
        </a:p>
        <a:p>
          <a:r>
            <a:rPr lang="en-US" sz="1800" dirty="0" smtClean="0">
              <a:sym typeface="Wingdings"/>
            </a:rPr>
            <a:t>(Wallach et al, 2006)</a:t>
          </a:r>
          <a:endParaRPr lang="en-US" sz="1800" dirty="0"/>
        </a:p>
      </dgm:t>
    </dgm:pt>
    <dgm:pt modelId="{C2327C6E-9B0E-46D2-855A-DA165357C684}" type="parTrans" cxnId="{083C444F-6884-4594-B370-D3FA9BA103C4}">
      <dgm:prSet/>
      <dgm:spPr/>
      <dgm:t>
        <a:bodyPr/>
        <a:lstStyle/>
        <a:p>
          <a:endParaRPr lang="en-US"/>
        </a:p>
      </dgm:t>
    </dgm:pt>
    <dgm:pt modelId="{628DB81E-1F5B-4C64-9FAE-AFF01837431D}" type="sibTrans" cxnId="{083C444F-6884-4594-B370-D3FA9BA103C4}">
      <dgm:prSet/>
      <dgm:spPr/>
      <dgm:t>
        <a:bodyPr/>
        <a:lstStyle/>
        <a:p>
          <a:endParaRPr lang="en-US"/>
        </a:p>
      </dgm:t>
    </dgm:pt>
    <dgm:pt modelId="{E5C3A3BB-4B33-4E54-8406-A934C11C3DCA}">
      <dgm:prSet phldrT="[Text]" custT="1"/>
      <dgm:spPr/>
      <dgm:t>
        <a:bodyPr/>
        <a:lstStyle/>
        <a:p>
          <a:r>
            <a:rPr lang="en-US" sz="3900" dirty="0" smtClean="0"/>
            <a:t>Accreditation</a:t>
          </a:r>
        </a:p>
        <a:p>
          <a:r>
            <a:rPr lang="en-US" sz="1800" dirty="0" smtClean="0"/>
            <a:t>(WFME, 2012)  </a:t>
          </a:r>
          <a:endParaRPr lang="en-US" sz="1800" dirty="0"/>
        </a:p>
      </dgm:t>
    </dgm:pt>
    <dgm:pt modelId="{49852385-15E6-403E-BF31-88C74A7C2C8F}" type="parTrans" cxnId="{3A25125C-AEE0-433D-8F97-F0A8C951D09A}">
      <dgm:prSet/>
      <dgm:spPr/>
      <dgm:t>
        <a:bodyPr/>
        <a:lstStyle/>
        <a:p>
          <a:endParaRPr lang="en-US"/>
        </a:p>
      </dgm:t>
    </dgm:pt>
    <dgm:pt modelId="{7E0C7DA3-684A-419F-9284-842CCF8BB8FF}" type="sibTrans" cxnId="{3A25125C-AEE0-433D-8F97-F0A8C951D09A}">
      <dgm:prSet/>
      <dgm:spPr/>
      <dgm:t>
        <a:bodyPr/>
        <a:lstStyle/>
        <a:p>
          <a:endParaRPr lang="en-US"/>
        </a:p>
      </dgm:t>
    </dgm:pt>
    <dgm:pt modelId="{98B91103-F0AF-4A34-87F2-AFEA0D63D99C}" type="pres">
      <dgm:prSet presAssocID="{6721B3CC-B48C-4A95-9823-D629D69D476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94DB70-AF9A-4C93-ADAC-1F7526816100}" type="pres">
      <dgm:prSet presAssocID="{F22E0367-85BE-41A7-AC86-F79998680F8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242774-CB3E-41F2-98D9-133DB95051F7}" type="pres">
      <dgm:prSet presAssocID="{DA1CA4C7-7CAD-4A0C-9B6F-650F5D191861}" presName="sibTrans" presStyleLbl="sibTrans2D1" presStyleIdx="0" presStyleCnt="3"/>
      <dgm:spPr/>
      <dgm:t>
        <a:bodyPr/>
        <a:lstStyle/>
        <a:p>
          <a:endParaRPr lang="en-US"/>
        </a:p>
      </dgm:t>
    </dgm:pt>
    <dgm:pt modelId="{6B96BAFB-E4C9-4D03-9209-64992F99C620}" type="pres">
      <dgm:prSet presAssocID="{DA1CA4C7-7CAD-4A0C-9B6F-650F5D191861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2442AFDE-329D-4FBE-8B67-180CFC5B8F81}" type="pres">
      <dgm:prSet presAssocID="{2C0482CB-D5E5-466E-9EB0-869F4A62FBE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8F908D-A935-4AEC-A741-0FFF40EECD71}" type="pres">
      <dgm:prSet presAssocID="{D70AAEAC-9492-4CB2-9FDF-50DF7A98A46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AFEE1592-EC55-4381-A98A-152A096AD39D}" type="pres">
      <dgm:prSet presAssocID="{D70AAEAC-9492-4CB2-9FDF-50DF7A98A46D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A13C521B-C979-4D45-B87D-F2E75F8E1892}" type="pres">
      <dgm:prSet presAssocID="{E3B4FC0F-4B92-4720-95EF-CD878A933A5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7AEC66-173B-4711-B125-A816F262ACF8}" type="pres">
      <dgm:prSet presAssocID="{628DB81E-1F5B-4C64-9FAE-AFF01837431D}" presName="sibTrans" presStyleLbl="sibTrans2D1" presStyleIdx="2" presStyleCnt="3"/>
      <dgm:spPr/>
      <dgm:t>
        <a:bodyPr/>
        <a:lstStyle/>
        <a:p>
          <a:endParaRPr lang="en-US"/>
        </a:p>
      </dgm:t>
    </dgm:pt>
    <dgm:pt modelId="{93ED45E8-43CE-4A89-8A85-07DA12C15486}" type="pres">
      <dgm:prSet presAssocID="{628DB81E-1F5B-4C64-9FAE-AFF01837431D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392AA1BD-7ABB-4FDF-A584-6213190438F8}" type="pres">
      <dgm:prSet presAssocID="{E5C3A3BB-4B33-4E54-8406-A934C11C3DC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83C444F-6884-4594-B370-D3FA9BA103C4}" srcId="{6721B3CC-B48C-4A95-9823-D629D69D4766}" destId="{E3B4FC0F-4B92-4720-95EF-CD878A933A52}" srcOrd="2" destOrd="0" parTransId="{C2327C6E-9B0E-46D2-855A-DA165357C684}" sibTransId="{628DB81E-1F5B-4C64-9FAE-AFF01837431D}"/>
    <dgm:cxn modelId="{E8CE7E59-66D4-41EC-9AC2-94B2F3D6F2F8}" srcId="{6721B3CC-B48C-4A95-9823-D629D69D4766}" destId="{2C0482CB-D5E5-466E-9EB0-869F4A62FBE1}" srcOrd="1" destOrd="0" parTransId="{B393C182-553C-4B5E-A3CF-849970AD86AA}" sibTransId="{D70AAEAC-9492-4CB2-9FDF-50DF7A98A46D}"/>
    <dgm:cxn modelId="{4ADC9D9E-3A75-4096-A546-8B5F83A0FAB9}" type="presOf" srcId="{D70AAEAC-9492-4CB2-9FDF-50DF7A98A46D}" destId="{E58F908D-A935-4AEC-A741-0FFF40EECD71}" srcOrd="0" destOrd="0" presId="urn:microsoft.com/office/officeart/2005/8/layout/process5"/>
    <dgm:cxn modelId="{1B0389F3-1A1E-44EC-BDE3-BAF2DAC44B9F}" type="presOf" srcId="{2C0482CB-D5E5-466E-9EB0-869F4A62FBE1}" destId="{2442AFDE-329D-4FBE-8B67-180CFC5B8F81}" srcOrd="0" destOrd="0" presId="urn:microsoft.com/office/officeart/2005/8/layout/process5"/>
    <dgm:cxn modelId="{BC4F650F-A5A4-471C-868F-EF1879E67619}" type="presOf" srcId="{6721B3CC-B48C-4A95-9823-D629D69D4766}" destId="{98B91103-F0AF-4A34-87F2-AFEA0D63D99C}" srcOrd="0" destOrd="0" presId="urn:microsoft.com/office/officeart/2005/8/layout/process5"/>
    <dgm:cxn modelId="{F7F011C1-B412-4A9C-B0AF-603E6E42D702}" type="presOf" srcId="{628DB81E-1F5B-4C64-9FAE-AFF01837431D}" destId="{087AEC66-173B-4711-B125-A816F262ACF8}" srcOrd="0" destOrd="0" presId="urn:microsoft.com/office/officeart/2005/8/layout/process5"/>
    <dgm:cxn modelId="{203662E6-F822-40EB-B5CD-98B34739B10B}" type="presOf" srcId="{DA1CA4C7-7CAD-4A0C-9B6F-650F5D191861}" destId="{6B96BAFB-E4C9-4D03-9209-64992F99C620}" srcOrd="1" destOrd="0" presId="urn:microsoft.com/office/officeart/2005/8/layout/process5"/>
    <dgm:cxn modelId="{5F923E85-5543-4401-BFE6-D63F9C5AF379}" type="presOf" srcId="{DA1CA4C7-7CAD-4A0C-9B6F-650F5D191861}" destId="{60242774-CB3E-41F2-98D9-133DB95051F7}" srcOrd="0" destOrd="0" presId="urn:microsoft.com/office/officeart/2005/8/layout/process5"/>
    <dgm:cxn modelId="{85D79233-B307-4323-9B40-1C13D0AD59DB}" type="presOf" srcId="{628DB81E-1F5B-4C64-9FAE-AFF01837431D}" destId="{93ED45E8-43CE-4A89-8A85-07DA12C15486}" srcOrd="1" destOrd="0" presId="urn:microsoft.com/office/officeart/2005/8/layout/process5"/>
    <dgm:cxn modelId="{325CF868-D297-4118-B316-83EF4BE9F3F6}" type="presOf" srcId="{E5C3A3BB-4B33-4E54-8406-A934C11C3DCA}" destId="{392AA1BD-7ABB-4FDF-A584-6213190438F8}" srcOrd="0" destOrd="0" presId="urn:microsoft.com/office/officeart/2005/8/layout/process5"/>
    <dgm:cxn modelId="{4531A9DC-4158-4D1B-97C4-BA9353516413}" type="presOf" srcId="{F22E0367-85BE-41A7-AC86-F79998680F81}" destId="{3894DB70-AF9A-4C93-ADAC-1F7526816100}" srcOrd="0" destOrd="0" presId="urn:microsoft.com/office/officeart/2005/8/layout/process5"/>
    <dgm:cxn modelId="{783A1E4D-FE81-4DFB-B038-742F8E41EE8B}" type="presOf" srcId="{D70AAEAC-9492-4CB2-9FDF-50DF7A98A46D}" destId="{AFEE1592-EC55-4381-A98A-152A096AD39D}" srcOrd="1" destOrd="0" presId="urn:microsoft.com/office/officeart/2005/8/layout/process5"/>
    <dgm:cxn modelId="{3E069774-4066-42F0-ABDB-FFE010200107}" srcId="{6721B3CC-B48C-4A95-9823-D629D69D4766}" destId="{F22E0367-85BE-41A7-AC86-F79998680F81}" srcOrd="0" destOrd="0" parTransId="{A07438A6-BD3D-4A34-83E6-92A64FA8F98D}" sibTransId="{DA1CA4C7-7CAD-4A0C-9B6F-650F5D191861}"/>
    <dgm:cxn modelId="{3A25125C-AEE0-433D-8F97-F0A8C951D09A}" srcId="{6721B3CC-B48C-4A95-9823-D629D69D4766}" destId="{E5C3A3BB-4B33-4E54-8406-A934C11C3DCA}" srcOrd="3" destOrd="0" parTransId="{49852385-15E6-403E-BF31-88C74A7C2C8F}" sibTransId="{7E0C7DA3-684A-419F-9284-842CCF8BB8FF}"/>
    <dgm:cxn modelId="{DB87458A-1642-40B0-913C-31CD0E38A1B1}" type="presOf" srcId="{E3B4FC0F-4B92-4720-95EF-CD878A933A52}" destId="{A13C521B-C979-4D45-B87D-F2E75F8E1892}" srcOrd="0" destOrd="0" presId="urn:microsoft.com/office/officeart/2005/8/layout/process5"/>
    <dgm:cxn modelId="{D98C3BA9-47D9-4F1E-8476-A901D764323D}" type="presParOf" srcId="{98B91103-F0AF-4A34-87F2-AFEA0D63D99C}" destId="{3894DB70-AF9A-4C93-ADAC-1F7526816100}" srcOrd="0" destOrd="0" presId="urn:microsoft.com/office/officeart/2005/8/layout/process5"/>
    <dgm:cxn modelId="{F6E468EA-A309-4E07-81E6-52017C79431D}" type="presParOf" srcId="{98B91103-F0AF-4A34-87F2-AFEA0D63D99C}" destId="{60242774-CB3E-41F2-98D9-133DB95051F7}" srcOrd="1" destOrd="0" presId="urn:microsoft.com/office/officeart/2005/8/layout/process5"/>
    <dgm:cxn modelId="{D2FCF6D4-383D-407C-9456-BB57A904F8AA}" type="presParOf" srcId="{60242774-CB3E-41F2-98D9-133DB95051F7}" destId="{6B96BAFB-E4C9-4D03-9209-64992F99C620}" srcOrd="0" destOrd="0" presId="urn:microsoft.com/office/officeart/2005/8/layout/process5"/>
    <dgm:cxn modelId="{B9BCF426-B222-4868-93F9-FD76E6CB845D}" type="presParOf" srcId="{98B91103-F0AF-4A34-87F2-AFEA0D63D99C}" destId="{2442AFDE-329D-4FBE-8B67-180CFC5B8F81}" srcOrd="2" destOrd="0" presId="urn:microsoft.com/office/officeart/2005/8/layout/process5"/>
    <dgm:cxn modelId="{E1A43C9F-40E9-4639-A776-319B4894300A}" type="presParOf" srcId="{98B91103-F0AF-4A34-87F2-AFEA0D63D99C}" destId="{E58F908D-A935-4AEC-A741-0FFF40EECD71}" srcOrd="3" destOrd="0" presId="urn:microsoft.com/office/officeart/2005/8/layout/process5"/>
    <dgm:cxn modelId="{DE14369E-9AEF-42AB-AB83-BEB18FC3422F}" type="presParOf" srcId="{E58F908D-A935-4AEC-A741-0FFF40EECD71}" destId="{AFEE1592-EC55-4381-A98A-152A096AD39D}" srcOrd="0" destOrd="0" presId="urn:microsoft.com/office/officeart/2005/8/layout/process5"/>
    <dgm:cxn modelId="{51D2F6F0-3E42-4823-9E56-D7A75CBEBE4D}" type="presParOf" srcId="{98B91103-F0AF-4A34-87F2-AFEA0D63D99C}" destId="{A13C521B-C979-4D45-B87D-F2E75F8E1892}" srcOrd="4" destOrd="0" presId="urn:microsoft.com/office/officeart/2005/8/layout/process5"/>
    <dgm:cxn modelId="{3265BD43-F191-4CFC-9620-968D4F6141E2}" type="presParOf" srcId="{98B91103-F0AF-4A34-87F2-AFEA0D63D99C}" destId="{087AEC66-173B-4711-B125-A816F262ACF8}" srcOrd="5" destOrd="0" presId="urn:microsoft.com/office/officeart/2005/8/layout/process5"/>
    <dgm:cxn modelId="{3D6756E5-FFFF-4C40-901D-9787A01D9AF7}" type="presParOf" srcId="{087AEC66-173B-4711-B125-A816F262ACF8}" destId="{93ED45E8-43CE-4A89-8A85-07DA12C15486}" srcOrd="0" destOrd="0" presId="urn:microsoft.com/office/officeart/2005/8/layout/process5"/>
    <dgm:cxn modelId="{51CC81A5-7EB3-49B9-8DFC-FB039607C1BA}" type="presParOf" srcId="{98B91103-F0AF-4A34-87F2-AFEA0D63D99C}" destId="{392AA1BD-7ABB-4FDF-A584-6213190438F8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12B819-226D-4D70-8AF0-799447A90541}" type="doc">
      <dgm:prSet loTypeId="urn:microsoft.com/office/officeart/2005/8/layout/vProcess5" loCatId="process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CBB8BC7-E9EF-4A4D-A308-3BDCF5EA25E9}">
      <dgm:prSet phldrT="[Text]"/>
      <dgm:spPr/>
      <dgm:t>
        <a:bodyPr/>
        <a:lstStyle/>
        <a:p>
          <a:pPr algn="ctr"/>
          <a:r>
            <a:rPr lang="en-US" dirty="0" smtClean="0"/>
            <a:t>Vetting committee (Departmental and central)</a:t>
          </a:r>
          <a:endParaRPr lang="en-US" dirty="0"/>
        </a:p>
      </dgm:t>
    </dgm:pt>
    <dgm:pt modelId="{5067FFA1-0047-4DD1-B067-4494F695EDDF}" type="parTrans" cxnId="{201ADCB8-5D31-4A4C-A401-DD2FB965229A}">
      <dgm:prSet/>
      <dgm:spPr/>
      <dgm:t>
        <a:bodyPr/>
        <a:lstStyle/>
        <a:p>
          <a:pPr algn="ctr"/>
          <a:endParaRPr lang="en-US"/>
        </a:p>
      </dgm:t>
    </dgm:pt>
    <dgm:pt modelId="{4192207D-46B3-4F03-AD3E-78172FA3AD2A}" type="sibTrans" cxnId="{201ADCB8-5D31-4A4C-A401-DD2FB965229A}">
      <dgm:prSet/>
      <dgm:spPr/>
      <dgm:t>
        <a:bodyPr/>
        <a:lstStyle/>
        <a:p>
          <a:pPr algn="ctr"/>
          <a:endParaRPr lang="en-US"/>
        </a:p>
      </dgm:t>
    </dgm:pt>
    <dgm:pt modelId="{DE4A3563-778E-46C4-8F67-15D643264AAF}">
      <dgm:prSet phldrT="[Text]"/>
      <dgm:spPr/>
      <dgm:t>
        <a:bodyPr/>
        <a:lstStyle/>
        <a:p>
          <a:pPr algn="ctr"/>
          <a:r>
            <a:rPr lang="en-US" dirty="0" smtClean="0"/>
            <a:t>Training </a:t>
          </a:r>
          <a:endParaRPr lang="en-US" dirty="0"/>
        </a:p>
      </dgm:t>
    </dgm:pt>
    <dgm:pt modelId="{DE6F4533-DFBE-4842-A1D3-2C12C1CA3A04}" type="parTrans" cxnId="{982AE17D-C465-4025-9FD1-24D74F0AB721}">
      <dgm:prSet/>
      <dgm:spPr/>
      <dgm:t>
        <a:bodyPr/>
        <a:lstStyle/>
        <a:p>
          <a:pPr algn="ctr"/>
          <a:endParaRPr lang="en-US"/>
        </a:p>
      </dgm:t>
    </dgm:pt>
    <dgm:pt modelId="{DD2BC891-DA2B-4C7D-B5DF-48CE1AD25263}" type="sibTrans" cxnId="{982AE17D-C465-4025-9FD1-24D74F0AB721}">
      <dgm:prSet/>
      <dgm:spPr/>
      <dgm:t>
        <a:bodyPr/>
        <a:lstStyle/>
        <a:p>
          <a:pPr algn="ctr"/>
          <a:endParaRPr lang="en-US"/>
        </a:p>
      </dgm:t>
    </dgm:pt>
    <dgm:pt modelId="{4B8C98C4-E989-404C-B1A6-E6D0244D459A}">
      <dgm:prSet phldrT="[Text]"/>
      <dgm:spPr/>
      <dgm:t>
        <a:bodyPr/>
        <a:lstStyle/>
        <a:p>
          <a:pPr algn="ctr"/>
          <a:r>
            <a:rPr lang="en-US" smtClean="0"/>
            <a:t>Standardizing vetting (checklist</a:t>
          </a:r>
          <a:r>
            <a:rPr lang="en-US" dirty="0" smtClean="0"/>
            <a:t>)</a:t>
          </a:r>
          <a:endParaRPr lang="en-US" dirty="0"/>
        </a:p>
      </dgm:t>
    </dgm:pt>
    <dgm:pt modelId="{182CEEDD-A4D7-4E6A-875F-F406A007690E}" type="parTrans" cxnId="{06E68338-8A98-4277-9C81-FE3715DDF9B7}">
      <dgm:prSet/>
      <dgm:spPr/>
      <dgm:t>
        <a:bodyPr/>
        <a:lstStyle/>
        <a:p>
          <a:pPr algn="ctr"/>
          <a:endParaRPr lang="en-US"/>
        </a:p>
      </dgm:t>
    </dgm:pt>
    <dgm:pt modelId="{777AE9D0-D2B8-4BBB-AC39-6FBDF3A2DA8A}" type="sibTrans" cxnId="{06E68338-8A98-4277-9C81-FE3715DDF9B7}">
      <dgm:prSet/>
      <dgm:spPr/>
      <dgm:t>
        <a:bodyPr/>
        <a:lstStyle/>
        <a:p>
          <a:pPr algn="ctr"/>
          <a:endParaRPr lang="en-US"/>
        </a:p>
      </dgm:t>
    </dgm:pt>
    <dgm:pt modelId="{23905DF9-5732-4623-87E0-12CAA18A691C}" type="pres">
      <dgm:prSet presAssocID="{DC12B819-226D-4D70-8AF0-799447A9054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093CC6-46C4-44BD-A592-3A76FDAA99F9}" type="pres">
      <dgm:prSet presAssocID="{DC12B819-226D-4D70-8AF0-799447A90541}" presName="dummyMaxCanvas" presStyleCnt="0">
        <dgm:presLayoutVars/>
      </dgm:prSet>
      <dgm:spPr/>
    </dgm:pt>
    <dgm:pt modelId="{104834C8-FFBA-4B4B-A2D3-5172D7CC52F1}" type="pres">
      <dgm:prSet presAssocID="{DC12B819-226D-4D70-8AF0-799447A90541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907FE2-90D2-4CC5-A285-0118CF6038E4}" type="pres">
      <dgm:prSet presAssocID="{DC12B819-226D-4D70-8AF0-799447A90541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2FA335-5154-4CDF-95A8-B6836FC64AF5}" type="pres">
      <dgm:prSet presAssocID="{DC12B819-226D-4D70-8AF0-799447A90541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42D0DC-85B1-4FA9-94E5-F3B2C95176AA}" type="pres">
      <dgm:prSet presAssocID="{DC12B819-226D-4D70-8AF0-799447A90541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1F1B9F-991B-4048-8073-81B3F68DAEEE}" type="pres">
      <dgm:prSet presAssocID="{DC12B819-226D-4D70-8AF0-799447A90541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E18F33-02E1-4457-9148-963333420498}" type="pres">
      <dgm:prSet presAssocID="{DC12B819-226D-4D70-8AF0-799447A90541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7B5C3B-B9EB-45F2-A059-9EA508BCB335}" type="pres">
      <dgm:prSet presAssocID="{DC12B819-226D-4D70-8AF0-799447A90541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4BA6E2-11A4-46BB-BA6D-5F2D7527F9EC}" type="pres">
      <dgm:prSet presAssocID="{DC12B819-226D-4D70-8AF0-799447A90541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537E76B-5DE1-4515-B6CF-4E9131CCBC14}" type="presOf" srcId="{7CBB8BC7-E9EF-4A4D-A308-3BDCF5EA25E9}" destId="{104834C8-FFBA-4B4B-A2D3-5172D7CC52F1}" srcOrd="0" destOrd="0" presId="urn:microsoft.com/office/officeart/2005/8/layout/vProcess5"/>
    <dgm:cxn modelId="{6FEBD9C5-8841-44D9-91C4-15E9142C8E31}" type="presOf" srcId="{DE4A3563-778E-46C4-8F67-15D643264AAF}" destId="{8D907FE2-90D2-4CC5-A285-0118CF6038E4}" srcOrd="0" destOrd="0" presId="urn:microsoft.com/office/officeart/2005/8/layout/vProcess5"/>
    <dgm:cxn modelId="{18D360E5-1AAA-49EE-9879-23B3B87A1089}" type="presOf" srcId="{4B8C98C4-E989-404C-B1A6-E6D0244D459A}" destId="{6F2FA335-5154-4CDF-95A8-B6836FC64AF5}" srcOrd="0" destOrd="0" presId="urn:microsoft.com/office/officeart/2005/8/layout/vProcess5"/>
    <dgm:cxn modelId="{BD238B25-7321-4EF3-8F59-94372778B870}" type="presOf" srcId="{DE4A3563-778E-46C4-8F67-15D643264AAF}" destId="{A17B5C3B-B9EB-45F2-A059-9EA508BCB335}" srcOrd="1" destOrd="0" presId="urn:microsoft.com/office/officeart/2005/8/layout/vProcess5"/>
    <dgm:cxn modelId="{201ADCB8-5D31-4A4C-A401-DD2FB965229A}" srcId="{DC12B819-226D-4D70-8AF0-799447A90541}" destId="{7CBB8BC7-E9EF-4A4D-A308-3BDCF5EA25E9}" srcOrd="0" destOrd="0" parTransId="{5067FFA1-0047-4DD1-B067-4494F695EDDF}" sibTransId="{4192207D-46B3-4F03-AD3E-78172FA3AD2A}"/>
    <dgm:cxn modelId="{7BCF220E-32B6-4A55-AD95-BB157985A405}" type="presOf" srcId="{DD2BC891-DA2B-4C7D-B5DF-48CE1AD25263}" destId="{5D1F1B9F-991B-4048-8073-81B3F68DAEEE}" srcOrd="0" destOrd="0" presId="urn:microsoft.com/office/officeart/2005/8/layout/vProcess5"/>
    <dgm:cxn modelId="{06E68338-8A98-4277-9C81-FE3715DDF9B7}" srcId="{DC12B819-226D-4D70-8AF0-799447A90541}" destId="{4B8C98C4-E989-404C-B1A6-E6D0244D459A}" srcOrd="2" destOrd="0" parTransId="{182CEEDD-A4D7-4E6A-875F-F406A007690E}" sibTransId="{777AE9D0-D2B8-4BBB-AC39-6FBDF3A2DA8A}"/>
    <dgm:cxn modelId="{96922174-AB9E-441F-A690-72925A9B56A3}" type="presOf" srcId="{7CBB8BC7-E9EF-4A4D-A308-3BDCF5EA25E9}" destId="{1EE18F33-02E1-4457-9148-963333420498}" srcOrd="1" destOrd="0" presId="urn:microsoft.com/office/officeart/2005/8/layout/vProcess5"/>
    <dgm:cxn modelId="{1A2C452B-A955-44D6-969A-696E72FDCC4B}" type="presOf" srcId="{DC12B819-226D-4D70-8AF0-799447A90541}" destId="{23905DF9-5732-4623-87E0-12CAA18A691C}" srcOrd="0" destOrd="0" presId="urn:microsoft.com/office/officeart/2005/8/layout/vProcess5"/>
    <dgm:cxn modelId="{982AE17D-C465-4025-9FD1-24D74F0AB721}" srcId="{DC12B819-226D-4D70-8AF0-799447A90541}" destId="{DE4A3563-778E-46C4-8F67-15D643264AAF}" srcOrd="1" destOrd="0" parTransId="{DE6F4533-DFBE-4842-A1D3-2C12C1CA3A04}" sibTransId="{DD2BC891-DA2B-4C7D-B5DF-48CE1AD25263}"/>
    <dgm:cxn modelId="{8568AFD4-C619-466A-A554-7F02BA5FBCAD}" type="presOf" srcId="{4B8C98C4-E989-404C-B1A6-E6D0244D459A}" destId="{274BA6E2-11A4-46BB-BA6D-5F2D7527F9EC}" srcOrd="1" destOrd="0" presId="urn:microsoft.com/office/officeart/2005/8/layout/vProcess5"/>
    <dgm:cxn modelId="{54D2BE4E-B694-4F9F-9BAF-2107FDF8E3AA}" type="presOf" srcId="{4192207D-46B3-4F03-AD3E-78172FA3AD2A}" destId="{BC42D0DC-85B1-4FA9-94E5-F3B2C95176AA}" srcOrd="0" destOrd="0" presId="urn:microsoft.com/office/officeart/2005/8/layout/vProcess5"/>
    <dgm:cxn modelId="{B76E99CE-49F4-42A4-85F9-87EC2B7AF73E}" type="presParOf" srcId="{23905DF9-5732-4623-87E0-12CAA18A691C}" destId="{8E093CC6-46C4-44BD-A592-3A76FDAA99F9}" srcOrd="0" destOrd="0" presId="urn:microsoft.com/office/officeart/2005/8/layout/vProcess5"/>
    <dgm:cxn modelId="{EF9F7096-2F3F-41F3-A0F8-7BB5B7E2FEBA}" type="presParOf" srcId="{23905DF9-5732-4623-87E0-12CAA18A691C}" destId="{104834C8-FFBA-4B4B-A2D3-5172D7CC52F1}" srcOrd="1" destOrd="0" presId="urn:microsoft.com/office/officeart/2005/8/layout/vProcess5"/>
    <dgm:cxn modelId="{3674C69B-9A7E-4085-BA63-997A81E90D9A}" type="presParOf" srcId="{23905DF9-5732-4623-87E0-12CAA18A691C}" destId="{8D907FE2-90D2-4CC5-A285-0118CF6038E4}" srcOrd="2" destOrd="0" presId="urn:microsoft.com/office/officeart/2005/8/layout/vProcess5"/>
    <dgm:cxn modelId="{A0F06653-0FB7-4163-8058-2E6F01B8EB05}" type="presParOf" srcId="{23905DF9-5732-4623-87E0-12CAA18A691C}" destId="{6F2FA335-5154-4CDF-95A8-B6836FC64AF5}" srcOrd="3" destOrd="0" presId="urn:microsoft.com/office/officeart/2005/8/layout/vProcess5"/>
    <dgm:cxn modelId="{173F229A-675C-44EC-B408-4F1809C546CB}" type="presParOf" srcId="{23905DF9-5732-4623-87E0-12CAA18A691C}" destId="{BC42D0DC-85B1-4FA9-94E5-F3B2C95176AA}" srcOrd="4" destOrd="0" presId="urn:microsoft.com/office/officeart/2005/8/layout/vProcess5"/>
    <dgm:cxn modelId="{2741CDEB-1155-4482-BAD8-F3635998C309}" type="presParOf" srcId="{23905DF9-5732-4623-87E0-12CAA18A691C}" destId="{5D1F1B9F-991B-4048-8073-81B3F68DAEEE}" srcOrd="5" destOrd="0" presId="urn:microsoft.com/office/officeart/2005/8/layout/vProcess5"/>
    <dgm:cxn modelId="{970062C3-EF0A-4818-99EB-CFE340FCDEE8}" type="presParOf" srcId="{23905DF9-5732-4623-87E0-12CAA18A691C}" destId="{1EE18F33-02E1-4457-9148-963333420498}" srcOrd="6" destOrd="0" presId="urn:microsoft.com/office/officeart/2005/8/layout/vProcess5"/>
    <dgm:cxn modelId="{62868EF2-12B3-43DC-AEA1-40EA1384F072}" type="presParOf" srcId="{23905DF9-5732-4623-87E0-12CAA18A691C}" destId="{A17B5C3B-B9EB-45F2-A059-9EA508BCB335}" srcOrd="7" destOrd="0" presId="urn:microsoft.com/office/officeart/2005/8/layout/vProcess5"/>
    <dgm:cxn modelId="{2A1E3659-F78A-438A-9B76-7E6AF456DDD7}" type="presParOf" srcId="{23905DF9-5732-4623-87E0-12CAA18A691C}" destId="{274BA6E2-11A4-46BB-BA6D-5F2D7527F9E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94DB70-AF9A-4C93-ADAC-1F7526816100}">
      <dsp:nvSpPr>
        <dsp:cNvPr id="0" name=""/>
        <dsp:cNvSpPr/>
      </dsp:nvSpPr>
      <dsp:spPr>
        <a:xfrm>
          <a:off x="152489" y="59"/>
          <a:ext cx="3333675" cy="20002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/>
            <a:t>Test item review </a:t>
          </a:r>
        </a:p>
      </dsp:txBody>
      <dsp:txXfrm>
        <a:off x="152489" y="59"/>
        <a:ext cx="3333675" cy="2000205"/>
      </dsp:txXfrm>
    </dsp:sp>
    <dsp:sp modelId="{60242774-CB3E-41F2-98D9-133DB95051F7}">
      <dsp:nvSpPr>
        <dsp:cNvPr id="0" name=""/>
        <dsp:cNvSpPr/>
      </dsp:nvSpPr>
      <dsp:spPr>
        <a:xfrm>
          <a:off x="3779528" y="586786"/>
          <a:ext cx="706739" cy="8267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/>
        </a:p>
      </dsp:txBody>
      <dsp:txXfrm>
        <a:off x="3779528" y="586786"/>
        <a:ext cx="706739" cy="826751"/>
      </dsp:txXfrm>
    </dsp:sp>
    <dsp:sp modelId="{2442AFDE-329D-4FBE-8B67-180CFC5B8F81}">
      <dsp:nvSpPr>
        <dsp:cNvPr id="0" name=""/>
        <dsp:cNvSpPr/>
      </dsp:nvSpPr>
      <dsp:spPr>
        <a:xfrm>
          <a:off x="4819635" y="59"/>
          <a:ext cx="3333675" cy="20002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ym typeface="Wingdings"/>
            </a:rPr>
            <a:t> </a:t>
          </a:r>
          <a:r>
            <a:rPr lang="en-US" sz="2300" b="1" kern="1200" dirty="0" smtClean="0"/>
            <a:t>Validity and reliability of test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(Downing and </a:t>
          </a:r>
          <a:r>
            <a:rPr lang="en-US" sz="1800" kern="1200" dirty="0" err="1" smtClean="0"/>
            <a:t>Haladyna</a:t>
          </a:r>
          <a:r>
            <a:rPr lang="en-US" sz="1800" kern="1200" dirty="0" smtClean="0"/>
            <a:t>, 2004</a:t>
          </a:r>
          <a:r>
            <a:rPr lang="en-US" sz="2300" kern="1200" dirty="0" smtClean="0"/>
            <a:t>) </a:t>
          </a:r>
          <a:endParaRPr lang="en-US" sz="2300" kern="1200" dirty="0"/>
        </a:p>
      </dsp:txBody>
      <dsp:txXfrm>
        <a:off x="4819635" y="59"/>
        <a:ext cx="3333675" cy="2000205"/>
      </dsp:txXfrm>
    </dsp:sp>
    <dsp:sp modelId="{E58F908D-A935-4AEC-A741-0FFF40EECD71}">
      <dsp:nvSpPr>
        <dsp:cNvPr id="0" name=""/>
        <dsp:cNvSpPr/>
      </dsp:nvSpPr>
      <dsp:spPr>
        <a:xfrm rot="5400000">
          <a:off x="6133103" y="2233622"/>
          <a:ext cx="706739" cy="8267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/>
        </a:p>
      </dsp:txBody>
      <dsp:txXfrm rot="5400000">
        <a:off x="6133103" y="2233622"/>
        <a:ext cx="706739" cy="826751"/>
      </dsp:txXfrm>
    </dsp:sp>
    <dsp:sp modelId="{A13C521B-C979-4D45-B87D-F2E75F8E1892}">
      <dsp:nvSpPr>
        <dsp:cNvPr id="0" name=""/>
        <dsp:cNvSpPr/>
      </dsp:nvSpPr>
      <dsp:spPr>
        <a:xfrm>
          <a:off x="4819635" y="3333735"/>
          <a:ext cx="3333675" cy="20002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sym typeface="Wingdings"/>
            </a:rPr>
            <a:t> Quality of test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ym typeface="Wingdings"/>
            </a:rPr>
            <a:t>(Wallach et al, 2006)</a:t>
          </a:r>
          <a:endParaRPr lang="en-US" sz="1800" kern="1200" dirty="0"/>
        </a:p>
      </dsp:txBody>
      <dsp:txXfrm>
        <a:off x="4819635" y="3333735"/>
        <a:ext cx="3333675" cy="2000205"/>
      </dsp:txXfrm>
    </dsp:sp>
    <dsp:sp modelId="{087AEC66-173B-4711-B125-A816F262ACF8}">
      <dsp:nvSpPr>
        <dsp:cNvPr id="0" name=""/>
        <dsp:cNvSpPr/>
      </dsp:nvSpPr>
      <dsp:spPr>
        <a:xfrm rot="10800000">
          <a:off x="3819532" y="3920462"/>
          <a:ext cx="706739" cy="8267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/>
        </a:p>
      </dsp:txBody>
      <dsp:txXfrm rot="10800000">
        <a:off x="3819532" y="3920462"/>
        <a:ext cx="706739" cy="826751"/>
      </dsp:txXfrm>
    </dsp:sp>
    <dsp:sp modelId="{392AA1BD-7ABB-4FDF-A584-6213190438F8}">
      <dsp:nvSpPr>
        <dsp:cNvPr id="0" name=""/>
        <dsp:cNvSpPr/>
      </dsp:nvSpPr>
      <dsp:spPr>
        <a:xfrm>
          <a:off x="152489" y="3333735"/>
          <a:ext cx="3333675" cy="20002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Accreditation</a:t>
          </a:r>
        </a:p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(WFME, 2012)  </a:t>
          </a:r>
          <a:endParaRPr lang="en-US" sz="1800" kern="1200" dirty="0"/>
        </a:p>
      </dsp:txBody>
      <dsp:txXfrm>
        <a:off x="152489" y="3333735"/>
        <a:ext cx="3333675" cy="200020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4834C8-FFBA-4B4B-A2D3-5172D7CC52F1}">
      <dsp:nvSpPr>
        <dsp:cNvPr id="0" name=""/>
        <dsp:cNvSpPr/>
      </dsp:nvSpPr>
      <dsp:spPr>
        <a:xfrm>
          <a:off x="0" y="0"/>
          <a:ext cx="5699760" cy="135778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Vetting committee (Departmental and central)</a:t>
          </a:r>
          <a:endParaRPr lang="en-US" sz="2800" kern="1200" dirty="0"/>
        </a:p>
      </dsp:txBody>
      <dsp:txXfrm>
        <a:off x="0" y="0"/>
        <a:ext cx="4314136" cy="1357788"/>
      </dsp:txXfrm>
    </dsp:sp>
    <dsp:sp modelId="{8D907FE2-90D2-4CC5-A285-0118CF6038E4}">
      <dsp:nvSpPr>
        <dsp:cNvPr id="0" name=""/>
        <dsp:cNvSpPr/>
      </dsp:nvSpPr>
      <dsp:spPr>
        <a:xfrm>
          <a:off x="502920" y="1584087"/>
          <a:ext cx="5699760" cy="135778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Training </a:t>
          </a:r>
          <a:endParaRPr lang="en-US" sz="2800" kern="1200" dirty="0"/>
        </a:p>
      </dsp:txBody>
      <dsp:txXfrm>
        <a:off x="502920" y="1584087"/>
        <a:ext cx="4314277" cy="1357788"/>
      </dsp:txXfrm>
    </dsp:sp>
    <dsp:sp modelId="{6F2FA335-5154-4CDF-95A8-B6836FC64AF5}">
      <dsp:nvSpPr>
        <dsp:cNvPr id="0" name=""/>
        <dsp:cNvSpPr/>
      </dsp:nvSpPr>
      <dsp:spPr>
        <a:xfrm>
          <a:off x="1005840" y="3168174"/>
          <a:ext cx="5699760" cy="135778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Standardizing vetting (checklist</a:t>
          </a:r>
          <a:r>
            <a:rPr lang="en-US" sz="2800" kern="1200" dirty="0" smtClean="0"/>
            <a:t>)</a:t>
          </a:r>
          <a:endParaRPr lang="en-US" sz="2800" kern="1200" dirty="0"/>
        </a:p>
      </dsp:txBody>
      <dsp:txXfrm>
        <a:off x="1005840" y="3168174"/>
        <a:ext cx="4314277" cy="1357788"/>
      </dsp:txXfrm>
    </dsp:sp>
    <dsp:sp modelId="{BC42D0DC-85B1-4FA9-94E5-F3B2C95176AA}">
      <dsp:nvSpPr>
        <dsp:cNvPr id="0" name=""/>
        <dsp:cNvSpPr/>
      </dsp:nvSpPr>
      <dsp:spPr>
        <a:xfrm>
          <a:off x="4817197" y="1029656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4817197" y="1029656"/>
        <a:ext cx="882562" cy="882562"/>
      </dsp:txXfrm>
    </dsp:sp>
    <dsp:sp modelId="{5D1F1B9F-991B-4048-8073-81B3F68DAEEE}">
      <dsp:nvSpPr>
        <dsp:cNvPr id="0" name=""/>
        <dsp:cNvSpPr/>
      </dsp:nvSpPr>
      <dsp:spPr>
        <a:xfrm>
          <a:off x="5320117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5320117" y="2604691"/>
        <a:ext cx="882562" cy="882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740C-8DD9-479B-A33E-05B7EE4DBDBF}" type="datetimeFigureOut">
              <a:rPr lang="fr-FR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48BCF-F533-4BE3-9619-D0059DF073F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AB450-11AA-4EB1-845E-B1D500274B74}" type="datetimeFigureOut">
              <a:rPr lang="fr-FR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73825-4B15-4EFB-B26F-E00949C40BC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8514F-EF0C-4A59-8224-F4A21BE629C6}" type="datetimeFigureOut">
              <a:rPr lang="fr-FR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C98B5-B02D-4F79-9C51-E1C68A5A45E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EA009-43CB-4A4E-91CF-7ACA528B6AD8}" type="datetimeFigureOut">
              <a:rPr lang="fr-FR" smtClean="0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3A6B4-955A-498E-9484-01A403D192A1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EA009-43CB-4A4E-91CF-7ACA528B6AD8}" type="datetimeFigureOut">
              <a:rPr lang="fr-FR" smtClean="0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3A6B4-955A-498E-9484-01A403D192A1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EA009-43CB-4A4E-91CF-7ACA528B6AD8}" type="datetimeFigureOut">
              <a:rPr lang="fr-FR" smtClean="0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3A6B4-955A-498E-9484-01A403D192A1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EA009-43CB-4A4E-91CF-7ACA528B6AD8}" type="datetimeFigureOut">
              <a:rPr lang="fr-FR" smtClean="0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3A6B4-955A-498E-9484-01A403D192A1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EA009-43CB-4A4E-91CF-7ACA528B6AD8}" type="datetimeFigureOut">
              <a:rPr lang="fr-FR" smtClean="0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3A6B4-955A-498E-9484-01A403D192A1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EA009-43CB-4A4E-91CF-7ACA528B6AD8}" type="datetimeFigureOut">
              <a:rPr lang="fr-FR" smtClean="0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3A6B4-955A-498E-9484-01A403D192A1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EA009-43CB-4A4E-91CF-7ACA528B6AD8}" type="datetimeFigureOut">
              <a:rPr lang="fr-FR" smtClean="0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3A6B4-955A-498E-9484-01A403D192A1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EA009-43CB-4A4E-91CF-7ACA528B6AD8}" type="datetimeFigureOut">
              <a:rPr lang="fr-FR" smtClean="0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3A6B4-955A-498E-9484-01A403D192A1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2764A-60E3-4FC3-A69E-EA7349147B89}" type="datetimeFigureOut">
              <a:rPr lang="fr-FR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79C4A-2801-4783-AF0D-C42CC6AF886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EA009-43CB-4A4E-91CF-7ACA528B6AD8}" type="datetimeFigureOut">
              <a:rPr lang="fr-FR" smtClean="0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3A6B4-955A-498E-9484-01A403D192A1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EA009-43CB-4A4E-91CF-7ACA528B6AD8}" type="datetimeFigureOut">
              <a:rPr lang="fr-FR" smtClean="0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3A6B4-955A-498E-9484-01A403D192A1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EA009-43CB-4A4E-91CF-7ACA528B6AD8}" type="datetimeFigureOut">
              <a:rPr lang="fr-FR" smtClean="0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3A6B4-955A-498E-9484-01A403D192A1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53CAD-8E6C-449C-8DC6-AF032D16987E}" type="datetimeFigureOut">
              <a:rPr lang="fr-FR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886FB-72E1-4D5E-ADDA-894E32BCCF8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02AE-0BC0-4AF1-BA9A-6CC144D496B5}" type="datetimeFigureOut">
              <a:rPr lang="fr-FR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943A3-BD03-460D-97D6-5BEC662BB5B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EBE8C-4A3D-4097-9DA4-04F632490D1A}" type="datetimeFigureOut">
              <a:rPr lang="fr-FR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B8B38-B282-4439-A28C-0A3CCD664A9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B44AE-2F6F-41F4-81FD-A0F9E57AB009}" type="datetimeFigureOut">
              <a:rPr lang="fr-FR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7C090-2F26-48B4-9B0A-68867839E98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ED9D4-8D90-40E4-956E-E6C63A312B0E}" type="datetimeFigureOut">
              <a:rPr lang="fr-FR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5A46E-76F5-49DA-9A6F-EDC19E83730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CEA01-4348-411A-97C5-F0DCD5E7D0E9}" type="datetimeFigureOut">
              <a:rPr lang="fr-FR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A832E-A6C9-4B32-A441-4E11DE33CA9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5A84E-288F-4DFD-90EB-0473CB9D9D4B}" type="datetimeFigureOut">
              <a:rPr lang="fr-FR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D8932-FE82-4D9E-84C0-A37A064304B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7EA009-43CB-4A4E-91CF-7ACA528B6AD8}" type="datetimeFigureOut">
              <a:rPr lang="fr-FR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A3A6B4-955A-498E-9484-01A403D192A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87EA009-43CB-4A4E-91CF-7ACA528B6AD8}" type="datetimeFigureOut">
              <a:rPr lang="fr-FR" smtClean="0"/>
              <a:pPr>
                <a:defRPr/>
              </a:pPr>
              <a:t>07/01/2013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1A3A6B4-955A-498E-9484-01A403D192A1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nbme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3373438"/>
            <a:ext cx="7772400" cy="1012825"/>
          </a:xfrm>
        </p:spPr>
        <p:txBody>
          <a:bodyPr/>
          <a:lstStyle/>
          <a:p>
            <a:r>
              <a:rPr lang="en-US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Vetting of written assessment 1 Theoretical point</a:t>
            </a:r>
            <a:endParaRPr lang="en-US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1143000"/>
          </a:xfrm>
        </p:spPr>
        <p:txBody>
          <a:bodyPr/>
          <a:lstStyle/>
          <a:p>
            <a:r>
              <a:rPr lang="fr-CA" sz="2800" dirty="0" smtClean="0">
                <a:solidFill>
                  <a:schemeClr val="bg1"/>
                </a:solidFill>
              </a:rPr>
              <a:t>Dr. </a:t>
            </a:r>
            <a:r>
              <a:rPr lang="fr-CA" sz="2800" dirty="0" err="1" smtClean="0">
                <a:solidFill>
                  <a:schemeClr val="bg1"/>
                </a:solidFill>
              </a:rPr>
              <a:t>Majed</a:t>
            </a:r>
            <a:r>
              <a:rPr lang="fr-CA" sz="2800" dirty="0" smtClean="0">
                <a:solidFill>
                  <a:schemeClr val="bg1"/>
                </a:solidFill>
              </a:rPr>
              <a:t> </a:t>
            </a:r>
            <a:r>
              <a:rPr lang="fr-CA" sz="2800" dirty="0" err="1" smtClean="0">
                <a:solidFill>
                  <a:schemeClr val="bg1"/>
                </a:solidFill>
              </a:rPr>
              <a:t>Wadi</a:t>
            </a:r>
            <a:r>
              <a:rPr lang="fr-CA" sz="28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1800" dirty="0" err="1" smtClean="0">
                <a:solidFill>
                  <a:schemeClr val="bg1"/>
                </a:solidFill>
              </a:rPr>
              <a:t>MBChB</a:t>
            </a:r>
            <a:r>
              <a:rPr lang="en-US" sz="1800" dirty="0" smtClean="0">
                <a:solidFill>
                  <a:schemeClr val="bg1"/>
                </a:solidFill>
              </a:rPr>
              <a:t>, </a:t>
            </a:r>
            <a:r>
              <a:rPr lang="en-US" sz="1800" dirty="0" err="1" smtClean="0">
                <a:solidFill>
                  <a:schemeClr val="bg1"/>
                </a:solidFill>
              </a:rPr>
              <a:t>MSc</a:t>
            </a:r>
            <a:r>
              <a:rPr lang="en-US" sz="1800" dirty="0" smtClean="0">
                <a:solidFill>
                  <a:schemeClr val="bg1"/>
                </a:solidFill>
              </a:rPr>
              <a:t> Med </a:t>
            </a:r>
            <a:r>
              <a:rPr lang="en-US" sz="1800" dirty="0" err="1" smtClean="0">
                <a:solidFill>
                  <a:schemeClr val="bg1"/>
                </a:solidFill>
              </a:rPr>
              <a:t>Edu</a:t>
            </a:r>
            <a:endParaRPr lang="en-US" sz="1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How do we can vet MCQ?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09800" y="1600200"/>
          <a:ext cx="6705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/>
          <a:lstStyle/>
          <a:p>
            <a:r>
              <a:rPr lang="en-US" sz="2400" b="1" dirty="0" smtClean="0"/>
              <a:t>Quality assurance of assessment in </a:t>
            </a:r>
            <a:br>
              <a:rPr lang="en-US" sz="2400" b="1" dirty="0" smtClean="0"/>
            </a:br>
            <a:r>
              <a:rPr lang="en-US" sz="2400" b="1" dirty="0" smtClean="0"/>
              <a:t>School of Medical Sciences, USM</a:t>
            </a:r>
            <a:br>
              <a:rPr lang="en-US" sz="2400" b="1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600200"/>
            <a:ext cx="6400800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88" y="1120775"/>
            <a:ext cx="8869362" cy="566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52400" y="1295400"/>
            <a:ext cx="4495800" cy="5334000"/>
          </a:xfrm>
          <a:prstGeom prst="rect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Vetting checklist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600200"/>
            <a:ext cx="6781800" cy="4525963"/>
          </a:xfrm>
        </p:spPr>
        <p:txBody>
          <a:bodyPr/>
          <a:lstStyle/>
          <a:p>
            <a:r>
              <a:rPr lang="en-US" b="1" dirty="0" smtClean="0"/>
              <a:t>The 31 revised taxonomy (31 MCQ’s item writing principles)</a:t>
            </a:r>
          </a:p>
          <a:p>
            <a:pPr lvl="2">
              <a:buNone/>
            </a:pPr>
            <a:r>
              <a:rPr lang="en-US" sz="2000" b="1" dirty="0" smtClean="0"/>
              <a:t>	</a:t>
            </a:r>
            <a:r>
              <a:rPr lang="en-US" sz="2000" dirty="0" smtClean="0"/>
              <a:t>(</a:t>
            </a:r>
            <a:r>
              <a:rPr lang="en-US" sz="2000" dirty="0" err="1" smtClean="0"/>
              <a:t>Haladyna</a:t>
            </a:r>
            <a:r>
              <a:rPr lang="en-US" sz="2000" dirty="0" smtClean="0"/>
              <a:t> </a:t>
            </a:r>
            <a:r>
              <a:rPr lang="en-US" sz="2000" i="1" dirty="0" smtClean="0"/>
              <a:t>et. al</a:t>
            </a:r>
            <a:r>
              <a:rPr lang="en-US" sz="2000" dirty="0" smtClean="0"/>
              <a:t>., 2002) </a:t>
            </a:r>
          </a:p>
          <a:p>
            <a:r>
              <a:rPr lang="en-US" b="1" dirty="0" smtClean="0"/>
              <a:t>MCQ checklist</a:t>
            </a:r>
          </a:p>
          <a:p>
            <a:pPr lvl="2">
              <a:buNone/>
            </a:pPr>
            <a:r>
              <a:rPr lang="en-US" sz="2000" dirty="0" smtClean="0"/>
              <a:t>(</a:t>
            </a:r>
            <a:r>
              <a:rPr lang="en-US" sz="2000" dirty="0" err="1" smtClean="0"/>
              <a:t>Amin</a:t>
            </a:r>
            <a:r>
              <a:rPr lang="en-US" sz="2000" dirty="0" smtClean="0"/>
              <a:t> et. al., 2006)</a:t>
            </a:r>
          </a:p>
          <a:p>
            <a:pPr lvl="2">
              <a:buNone/>
            </a:pPr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/>
          <a:lstStyle/>
          <a:p>
            <a:r>
              <a:rPr lang="en-US" b="1" dirty="0" smtClean="0"/>
              <a:t>MCQ Vetting Checklist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600200"/>
            <a:ext cx="6705600" cy="4525963"/>
          </a:xfrm>
        </p:spPr>
        <p:txBody>
          <a:bodyPr/>
          <a:lstStyle/>
          <a:p>
            <a:r>
              <a:rPr lang="en-US" sz="2800" b="1" dirty="0" smtClean="0"/>
              <a:t>Overall</a:t>
            </a:r>
          </a:p>
          <a:p>
            <a:r>
              <a:rPr lang="en-US" sz="2800" dirty="0" smtClean="0"/>
              <a:t>The topic is important for the learners</a:t>
            </a:r>
          </a:p>
          <a:p>
            <a:r>
              <a:rPr lang="en-US" sz="2800" dirty="0" smtClean="0"/>
              <a:t>The level of difficulty is appropriate</a:t>
            </a:r>
          </a:p>
          <a:p>
            <a:r>
              <a:rPr lang="en-US" sz="2800" b="1" dirty="0" smtClean="0"/>
              <a:t>Stem</a:t>
            </a:r>
          </a:p>
          <a:p>
            <a:r>
              <a:rPr lang="en-US" sz="2800" dirty="0" smtClean="0"/>
              <a:t>Stem is clear and complete</a:t>
            </a:r>
          </a:p>
          <a:p>
            <a:r>
              <a:rPr lang="en-US" sz="2800" dirty="0" smtClean="0"/>
              <a:t>Contains no jargon or abbreviations</a:t>
            </a:r>
          </a:p>
          <a:p>
            <a:r>
              <a:rPr lang="en-US" sz="2800" dirty="0" smtClean="0"/>
              <a:t>Context-based/contains integrated clinical vignette</a:t>
            </a:r>
          </a:p>
          <a:p>
            <a:r>
              <a:rPr lang="en-US" sz="2800" dirty="0" smtClean="0"/>
              <a:t>Tests beyond knowledge recall and memorization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715962"/>
          </a:xfrm>
        </p:spPr>
        <p:txBody>
          <a:bodyPr/>
          <a:lstStyle/>
          <a:p>
            <a:r>
              <a:rPr lang="en-US" b="1" dirty="0" smtClean="0"/>
              <a:t>MCQ Vetting Checklist cont’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990600"/>
            <a:ext cx="6400800" cy="4525963"/>
          </a:xfrm>
        </p:spPr>
        <p:txBody>
          <a:bodyPr/>
          <a:lstStyle/>
          <a:p>
            <a:r>
              <a:rPr lang="en-US" sz="2400" b="1" dirty="0" smtClean="0"/>
              <a:t>Lead-in</a:t>
            </a:r>
          </a:p>
          <a:p>
            <a:r>
              <a:rPr lang="en-US" sz="2400" dirty="0" smtClean="0"/>
              <a:t>Focuses on one aspect (e.g. indication, side-effects,</a:t>
            </a:r>
          </a:p>
          <a:p>
            <a:r>
              <a:rPr lang="en-US" sz="2400" dirty="0" smtClean="0"/>
              <a:t>contraindication, mechanism of action)</a:t>
            </a:r>
          </a:p>
          <a:p>
            <a:r>
              <a:rPr lang="en-US" sz="2400" dirty="0" smtClean="0"/>
              <a:t>Can be answered without looking at the options</a:t>
            </a:r>
          </a:p>
          <a:p>
            <a:r>
              <a:rPr lang="en-US" sz="2400" b="1" dirty="0" smtClean="0"/>
              <a:t>Options</a:t>
            </a:r>
          </a:p>
          <a:p>
            <a:r>
              <a:rPr lang="en-US" sz="2400" dirty="0" smtClean="0"/>
              <a:t>All options are uniform (length, grammatical construct)</a:t>
            </a:r>
          </a:p>
          <a:p>
            <a:r>
              <a:rPr lang="en-US" sz="2400" dirty="0" smtClean="0"/>
              <a:t>Options do not give clue to the answer</a:t>
            </a:r>
          </a:p>
          <a:p>
            <a:r>
              <a:rPr lang="en-US" sz="2400" dirty="0" smtClean="0"/>
              <a:t>No usage of ambiguous terms (e.g. almost, never, frequent)</a:t>
            </a:r>
          </a:p>
          <a:p>
            <a:r>
              <a:rPr lang="en-US" sz="2400" dirty="0" smtClean="0"/>
              <a:t>There is no "all of the above" or "none of the above" option. 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0"/>
            <a:ext cx="6629400" cy="685800"/>
          </a:xfrm>
        </p:spPr>
        <p:txBody>
          <a:bodyPr/>
          <a:lstStyle/>
          <a:p>
            <a:r>
              <a:rPr lang="en-US" b="1" dirty="0" smtClean="0"/>
              <a:t>Checklist for MCQ vetting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600200"/>
            <a:ext cx="6477000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768915"/>
            <a:ext cx="6260884" cy="5936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مربع نص 4"/>
          <p:cNvSpPr txBox="1"/>
          <p:nvPr/>
        </p:nvSpPr>
        <p:spPr>
          <a:xfrm>
            <a:off x="2667000" y="2870537"/>
            <a:ext cx="5500726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6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Thank You</a:t>
            </a:r>
            <a:endParaRPr lang="ar-SA" sz="6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" presetClass="emph" presetSubtype="10" repeatCount="indefinite" accel="50000" decel="50000" autoRev="1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hsl" dir="ccw">
                                      <p:cBhvr override="childStyl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8531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         Objectives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1600200"/>
            <a:ext cx="5562600" cy="4525963"/>
          </a:xfrm>
        </p:spPr>
        <p:txBody>
          <a:bodyPr/>
          <a:lstStyle/>
          <a:p>
            <a:r>
              <a:rPr lang="en-US" dirty="0" smtClean="0"/>
              <a:t>To discuss the concept of vetting process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 describe the findings of literature review regarding this process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 discuss the importance of such process</a:t>
            </a:r>
            <a:endParaRPr lang="en-US" dirty="0"/>
          </a:p>
        </p:txBody>
      </p:sp>
      <p:pic>
        <p:nvPicPr>
          <p:cNvPr id="4" name="صورة 4" descr="exa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293663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  Vetting of assessment tools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7391400" cy="4525963"/>
          </a:xfrm>
        </p:spPr>
        <p:txBody>
          <a:bodyPr/>
          <a:lstStyle/>
          <a:p>
            <a:pPr algn="just"/>
            <a:r>
              <a:rPr lang="en-US" dirty="0" smtClean="0"/>
              <a:t> It is the process of reviewing and evaluating question items according to specified criteria with the intention to detect flaws and to edit them accordingly to improve their quality</a:t>
            </a:r>
          </a:p>
          <a:p>
            <a:pPr algn="just"/>
            <a:r>
              <a:rPr lang="en-US" b="1" dirty="0" smtClean="0"/>
              <a:t>Vetting process = test item review</a:t>
            </a:r>
          </a:p>
          <a:p>
            <a:pPr algn="just"/>
            <a:endParaRPr lang="en-US" dirty="0"/>
          </a:p>
        </p:txBody>
      </p:sp>
      <p:pic>
        <p:nvPicPr>
          <p:cNvPr id="4" name="صورة 3" descr="ReviewExaminationWorkpapers_featur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4698858"/>
            <a:ext cx="3200401" cy="21276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内容占位符 4"/>
          <p:cNvSpPr txBox="1">
            <a:spLocks/>
          </p:cNvSpPr>
          <p:nvPr/>
        </p:nvSpPr>
        <p:spPr>
          <a:xfrm>
            <a:off x="2514600" y="3288470"/>
            <a:ext cx="5943600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361950" lvl="1" indent="-361950">
              <a:spcBef>
                <a:spcPct val="20000"/>
              </a:spcBef>
              <a:defRPr/>
            </a:pPr>
            <a:r>
              <a:rPr 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pitchFamily="34" charset="0"/>
              </a:rPr>
              <a:t>“</a:t>
            </a:r>
            <a:r>
              <a:rPr lang="en-US" sz="24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pitchFamily="34" charset="0"/>
              </a:rPr>
              <a:t>Assessment of the questions is as important as assessment of the candidate</a:t>
            </a:r>
            <a:r>
              <a:rPr 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pitchFamily="34" charset="0"/>
              </a:rPr>
              <a:t>” </a:t>
            </a:r>
            <a:r>
              <a:rPr lang="ar-SA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pitchFamily="34" charset="0"/>
              </a:rPr>
              <a:t>	</a:t>
            </a:r>
            <a:r>
              <a:rPr lang="en-US" sz="20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pitchFamily="34" charset="0"/>
              </a:rPr>
              <a:t>(Anderson, 1982)</a:t>
            </a:r>
            <a:endParaRPr lang="en-US" altLang="zh-CN" sz="2400" b="1" i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宋体" charset="-122"/>
              <a:cs typeface="Arial" pitchFamily="34" charset="0"/>
            </a:endParaRPr>
          </a:p>
        </p:txBody>
      </p:sp>
      <p:sp>
        <p:nvSpPr>
          <p:cNvPr id="5" name="矩形 42"/>
          <p:cNvSpPr/>
          <p:nvPr/>
        </p:nvSpPr>
        <p:spPr>
          <a:xfrm>
            <a:off x="2247462" y="4884003"/>
            <a:ext cx="63631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</a:t>
            </a:r>
            <a:r>
              <a:rPr lang="en-US" sz="24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If item writing is considered an art, then item editing is a craft</a:t>
            </a:r>
            <a:r>
              <a:rPr 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” </a:t>
            </a:r>
            <a:r>
              <a:rPr lang="en-US" altLang="zh-CN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宋体" charset="-122"/>
                <a:cs typeface="Arial" pitchFamily="34" charset="0"/>
              </a:rPr>
              <a:t>	(</a:t>
            </a:r>
            <a:r>
              <a:rPr lang="en-US" b="1" i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Baranowski</a:t>
            </a:r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, 2006)</a:t>
            </a:r>
            <a:endParaRPr lang="en-US" altLang="zh-CN" sz="2000" b="1" i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ea typeface="宋体" charset="-122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4600" y="1959114"/>
            <a:ext cx="5298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Assessment vetting </a:t>
            </a:r>
            <a:endParaRPr lang="en-US" sz="4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Theoretical model of vetting process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57200" y="1219200"/>
          <a:ext cx="83058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94DB70-AF9A-4C93-ADAC-1F75268161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242774-CB3E-41F2-98D9-133DB95051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42AFDE-329D-4FBE-8B67-180CFC5B8F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8F908D-A935-4AEC-A741-0FFF40EECD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3C521B-C979-4D45-B87D-F2E75F8E18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7AEC66-173B-4711-B125-A816F262AC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2AA1BD-7ABB-4FDF-A584-6213190438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Vetting in literature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447800"/>
            <a:ext cx="7315200" cy="4525963"/>
          </a:xfrm>
        </p:spPr>
        <p:txBody>
          <a:bodyPr/>
          <a:lstStyle/>
          <a:p>
            <a:pPr lvl="0"/>
            <a:r>
              <a:rPr lang="en-US" sz="2400" b="1" dirty="0" smtClean="0"/>
              <a:t>1971</a:t>
            </a:r>
          </a:p>
          <a:p>
            <a:pPr lvl="1"/>
            <a:r>
              <a:rPr lang="en-US" sz="2400" dirty="0" smtClean="0"/>
              <a:t>Hubbard “</a:t>
            </a:r>
            <a:r>
              <a:rPr lang="en-US" sz="2400" b="1" dirty="0" smtClean="0"/>
              <a:t>Measuring Medical Education</a:t>
            </a:r>
            <a:r>
              <a:rPr lang="en-US" sz="2400" dirty="0" smtClean="0"/>
              <a:t>”</a:t>
            </a:r>
            <a:r>
              <a:rPr lang="en-US" sz="2400" i="1" dirty="0" smtClean="0"/>
              <a:t>.  1st ed.: Philadelphia: Lea and </a:t>
            </a:r>
            <a:r>
              <a:rPr lang="en-US" sz="2400" i="1" dirty="0" err="1" smtClean="0"/>
              <a:t>Febiger</a:t>
            </a:r>
            <a:r>
              <a:rPr lang="en-US" sz="2400" i="1" dirty="0" smtClean="0"/>
              <a:t>.</a:t>
            </a:r>
          </a:p>
          <a:p>
            <a:pPr lvl="0"/>
            <a:r>
              <a:rPr lang="en-US" sz="2400" b="1" dirty="0" smtClean="0"/>
              <a:t>1998</a:t>
            </a:r>
          </a:p>
          <a:p>
            <a:pPr lvl="1"/>
            <a:r>
              <a:rPr lang="en-US" sz="2400" dirty="0" smtClean="0"/>
              <a:t>Case, S. &amp; Swanson, D. “</a:t>
            </a:r>
            <a:r>
              <a:rPr lang="en-US" sz="2400" b="1" dirty="0" smtClean="0"/>
              <a:t>Constructing Written Test Questions for Basic and Clinical Sciences</a:t>
            </a:r>
            <a:r>
              <a:rPr lang="en-US" sz="2400" dirty="0" smtClean="0"/>
              <a:t>”.  </a:t>
            </a:r>
            <a:r>
              <a:rPr lang="en-US" sz="2400" i="1" dirty="0" smtClean="0"/>
              <a:t>Philadelphia National Board of Medical Examiners. Available at: </a:t>
            </a:r>
            <a:r>
              <a:rPr lang="en-US" sz="2400" i="1" dirty="0" smtClean="0">
                <a:hlinkClick r:id="rId2"/>
              </a:rPr>
              <a:t>www.nbme.org</a:t>
            </a:r>
            <a:r>
              <a:rPr lang="en-US" sz="2400" i="1" dirty="0" smtClean="0"/>
              <a:t> </a:t>
            </a:r>
          </a:p>
          <a:p>
            <a:pPr lvl="0"/>
            <a:r>
              <a:rPr lang="en-US" sz="2400" b="1" dirty="0" smtClean="0"/>
              <a:t>1999</a:t>
            </a:r>
          </a:p>
          <a:p>
            <a:pPr lvl="1"/>
            <a:r>
              <a:rPr lang="en-US" sz="2400" dirty="0" err="1" smtClean="0"/>
              <a:t>Verhoeven</a:t>
            </a:r>
            <a:r>
              <a:rPr lang="en-US" sz="2400" dirty="0" smtClean="0"/>
              <a:t> </a:t>
            </a:r>
            <a:r>
              <a:rPr lang="en-US" sz="2400" i="1" dirty="0" smtClean="0"/>
              <a:t>et. al </a:t>
            </a:r>
            <a:r>
              <a:rPr lang="en-US" sz="2400" dirty="0" smtClean="0"/>
              <a:t>“</a:t>
            </a:r>
            <a:r>
              <a:rPr lang="en-US" sz="2400" b="1" dirty="0" smtClean="0"/>
              <a:t>Quality Assurance in Test construction</a:t>
            </a:r>
            <a:r>
              <a:rPr lang="en-US" sz="2400" dirty="0" smtClean="0"/>
              <a:t>” </a:t>
            </a:r>
            <a:r>
              <a:rPr lang="en-US" sz="2400" i="1" dirty="0" smtClean="0"/>
              <a:t>Education for Health: </a:t>
            </a:r>
            <a:r>
              <a:rPr lang="en-US" sz="2400" b="1" dirty="0" smtClean="0"/>
              <a:t>12(1):49.</a:t>
            </a:r>
          </a:p>
          <a:p>
            <a:endParaRPr lang="en-US" sz="2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1" y="1073267"/>
            <a:ext cx="4038600" cy="57847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Vetting in literature cont’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600200"/>
            <a:ext cx="6629400" cy="4525963"/>
          </a:xfrm>
        </p:spPr>
        <p:txBody>
          <a:bodyPr/>
          <a:lstStyle/>
          <a:p>
            <a:pPr algn="just"/>
            <a:r>
              <a:rPr lang="en-US" sz="2400" b="1" dirty="0" smtClean="0"/>
              <a:t>2002</a:t>
            </a:r>
          </a:p>
          <a:p>
            <a:pPr lvl="1" algn="just"/>
            <a:r>
              <a:rPr lang="en-US" sz="2400" dirty="0" err="1" smtClean="0"/>
              <a:t>Haladyna</a:t>
            </a:r>
            <a:r>
              <a:rPr lang="en-US" sz="2400" dirty="0" smtClean="0"/>
              <a:t>, T. M., Downing, S. M. &amp; Rodriguez, M. C. </a:t>
            </a:r>
            <a:r>
              <a:rPr lang="en-US" sz="2400" b="1" dirty="0" smtClean="0"/>
              <a:t>A Review of Multiple-Choice Item-Writing Guidelines for Classroom Assessment</a:t>
            </a:r>
            <a:r>
              <a:rPr lang="en-US" sz="2400" dirty="0" smtClean="0"/>
              <a:t>. </a:t>
            </a:r>
            <a:r>
              <a:rPr lang="en-US" sz="2400" i="1" dirty="0" smtClean="0"/>
              <a:t>Applied Measurement in Education, </a:t>
            </a:r>
            <a:r>
              <a:rPr lang="en-US" sz="2400" b="1" i="1" dirty="0" smtClean="0"/>
              <a:t>15(3), 309 - 333.</a:t>
            </a:r>
          </a:p>
          <a:p>
            <a:pPr lvl="1" algn="just"/>
            <a:endParaRPr lang="en-US" sz="2400" dirty="0" smtClean="0"/>
          </a:p>
          <a:p>
            <a:pPr lvl="1" algn="just"/>
            <a:r>
              <a:rPr lang="en-US" sz="2400" b="1" dirty="0" smtClean="0"/>
              <a:t>The 31 revised taxonomy (31 MCQ’s item writing principles) were come up.</a:t>
            </a:r>
          </a:p>
          <a:p>
            <a:pPr lvl="1" algn="just">
              <a:buNone/>
            </a:pPr>
            <a:endParaRPr lang="en-US" sz="2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Vetting in literature cont’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90600"/>
            <a:ext cx="6400800" cy="4525963"/>
          </a:xfrm>
        </p:spPr>
        <p:txBody>
          <a:bodyPr/>
          <a:lstStyle/>
          <a:p>
            <a:r>
              <a:rPr lang="en-US" sz="2400" b="1" dirty="0" smtClean="0"/>
              <a:t>2004</a:t>
            </a:r>
          </a:p>
          <a:p>
            <a:pPr lvl="1"/>
            <a:r>
              <a:rPr lang="en-US" sz="2400" dirty="0" err="1" smtClean="0"/>
              <a:t>Haladyna</a:t>
            </a:r>
            <a:r>
              <a:rPr lang="en-US" sz="2400" dirty="0" smtClean="0"/>
              <a:t>, T. M. (2004). </a:t>
            </a:r>
            <a:r>
              <a:rPr lang="en-US" sz="2400" b="1" dirty="0" smtClean="0"/>
              <a:t>Developing and validating multiple-choice test items</a:t>
            </a:r>
            <a:r>
              <a:rPr lang="en-US" sz="2400" b="1" i="1" dirty="0" smtClean="0"/>
              <a:t>.  </a:t>
            </a:r>
            <a:r>
              <a:rPr lang="en-US" sz="2400" i="1" dirty="0" smtClean="0"/>
              <a:t>3rd ed.: Lawrence Erlbaum.</a:t>
            </a:r>
          </a:p>
          <a:p>
            <a:pPr lvl="1"/>
            <a:r>
              <a:rPr lang="en-US" sz="2400" dirty="0" smtClean="0"/>
              <a:t>The roles of test committee were elaborated;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b="1" dirty="0" smtClean="0"/>
              <a:t>Item-writing principles review (the 31 revised taxonomy)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b="1" dirty="0" smtClean="0"/>
              <a:t>Cognitive demand review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b="1" dirty="0" smtClean="0"/>
              <a:t>Content review (test blueprint)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b="1" dirty="0" smtClean="0"/>
              <a:t>Editorial review (language errors)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b="1" dirty="0" smtClean="0"/>
              <a:t>Sensitivity and fairness review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b="1" dirty="0" smtClean="0"/>
              <a:t>Answer key review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b="1" dirty="0" smtClean="0"/>
              <a:t>Answer justification</a:t>
            </a:r>
          </a:p>
          <a:p>
            <a:pPr marL="914400" lvl="1" indent="-514350">
              <a:buNone/>
            </a:pPr>
            <a:r>
              <a:rPr lang="en-US" sz="2400" b="1" dirty="0" smtClean="0"/>
              <a:t> 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"/>
            <a:ext cx="4267200" cy="6684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/>
          <a:lstStyle/>
          <a:p>
            <a:r>
              <a:rPr lang="en-US" b="1" dirty="0" smtClean="0"/>
              <a:t>           Vetting process practicability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600200"/>
            <a:ext cx="6629400" cy="4525963"/>
          </a:xfrm>
        </p:spPr>
        <p:txBody>
          <a:bodyPr/>
          <a:lstStyle/>
          <a:p>
            <a:pPr algn="just"/>
            <a:r>
              <a:rPr lang="en-US" sz="2400" dirty="0" smtClean="0"/>
              <a:t>MCQs must be adhere to </a:t>
            </a:r>
            <a:r>
              <a:rPr lang="en-US" sz="2400" i="1" dirty="0" smtClean="0">
                <a:solidFill>
                  <a:srgbClr val="C00000"/>
                </a:solidFill>
              </a:rPr>
              <a:t>31 item writing principles </a:t>
            </a:r>
            <a:r>
              <a:rPr lang="en-US" sz="2400" dirty="0" smtClean="0"/>
              <a:t>as a source of </a:t>
            </a:r>
            <a:r>
              <a:rPr lang="en-US" sz="2400" u="sng" dirty="0" smtClean="0">
                <a:solidFill>
                  <a:srgbClr val="0070C0"/>
                </a:solidFill>
              </a:rPr>
              <a:t>content-related validity </a:t>
            </a:r>
            <a:r>
              <a:rPr lang="en-US" sz="2400" dirty="0" smtClean="0"/>
              <a:t>(Downing, 2003; </a:t>
            </a:r>
            <a:r>
              <a:rPr lang="en-US" sz="2400" dirty="0" err="1" smtClean="0"/>
              <a:t>Haladyna</a:t>
            </a:r>
            <a:r>
              <a:rPr lang="en-US" sz="2400" dirty="0" smtClean="0"/>
              <a:t>, 2004)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u="sng" dirty="0" smtClean="0">
                <a:solidFill>
                  <a:srgbClr val="0070C0"/>
                </a:solidFill>
              </a:rPr>
              <a:t>Violation </a:t>
            </a:r>
            <a:r>
              <a:rPr lang="en-US" sz="2400" dirty="0" smtClean="0"/>
              <a:t>of such taxonomy is a </a:t>
            </a:r>
            <a:r>
              <a:rPr lang="en-US" sz="2400" u="sng" dirty="0" smtClean="0">
                <a:solidFill>
                  <a:srgbClr val="0070C0"/>
                </a:solidFill>
              </a:rPr>
              <a:t>threat of validity </a:t>
            </a:r>
            <a:r>
              <a:rPr lang="en-US" sz="2400" dirty="0" smtClean="0"/>
              <a:t>(Downing and </a:t>
            </a:r>
            <a:r>
              <a:rPr lang="en-US" sz="2400" dirty="0" err="1" smtClean="0"/>
              <a:t>Haladyna</a:t>
            </a:r>
            <a:r>
              <a:rPr lang="en-US" sz="2400" dirty="0" smtClean="0"/>
              <a:t>, 2004) and has a </a:t>
            </a:r>
            <a:r>
              <a:rPr lang="en-US" sz="2400" u="sng" dirty="0" smtClean="0">
                <a:solidFill>
                  <a:srgbClr val="0070C0"/>
                </a:solidFill>
              </a:rPr>
              <a:t>negative impact </a:t>
            </a:r>
            <a:r>
              <a:rPr lang="en-US" sz="2400" dirty="0" smtClean="0"/>
              <a:t>on examination performance (Downing, 2002; Downing, 2005)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The 31 principles can be conveniently and effectively used as test item review standards.  (</a:t>
            </a:r>
            <a:r>
              <a:rPr lang="en-US" sz="2400" dirty="0" err="1" smtClean="0"/>
              <a:t>Haladyna</a:t>
            </a:r>
            <a:r>
              <a:rPr lang="en-US" sz="2400" dirty="0" smtClean="0"/>
              <a:t>, 2004)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13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138</Template>
  <TotalTime>438</TotalTime>
  <Words>602</Words>
  <Application>Microsoft Office PowerPoint</Application>
  <PresentationFormat>On-screen Show (4:3)</PresentationFormat>
  <Paragraphs>84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138</vt:lpstr>
      <vt:lpstr>Office Theme</vt:lpstr>
      <vt:lpstr>Vetting of written assessment 1 Theoretical point</vt:lpstr>
      <vt:lpstr>                Objectives </vt:lpstr>
      <vt:lpstr>         Vetting of assessment tools</vt:lpstr>
      <vt:lpstr>Slide 4</vt:lpstr>
      <vt:lpstr>Theoretical model of vetting process</vt:lpstr>
      <vt:lpstr>Vetting in literature</vt:lpstr>
      <vt:lpstr>     Vetting in literature cont’</vt:lpstr>
      <vt:lpstr>Vetting in literature cont’</vt:lpstr>
      <vt:lpstr>           Vetting process practicability </vt:lpstr>
      <vt:lpstr>       How do we can vet MCQ?</vt:lpstr>
      <vt:lpstr>Quality assurance of assessment in  School of Medical Sciences, USM </vt:lpstr>
      <vt:lpstr>Vetting checklist</vt:lpstr>
      <vt:lpstr>MCQ Vetting Checklist</vt:lpstr>
      <vt:lpstr>MCQ Vetting Checklist cont’</vt:lpstr>
      <vt:lpstr>Checklist for MCQ vetting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Majed Wadi</dc:creator>
  <cp:lastModifiedBy>Majed Wadi</cp:lastModifiedBy>
  <cp:revision>115</cp:revision>
  <dcterms:created xsi:type="dcterms:W3CDTF">2012-12-11T19:40:27Z</dcterms:created>
  <dcterms:modified xsi:type="dcterms:W3CDTF">2013-01-06T20:01:17Z</dcterms:modified>
</cp:coreProperties>
</file>