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58" r:id="rId4"/>
    <p:sldId id="279" r:id="rId5"/>
    <p:sldId id="280" r:id="rId6"/>
    <p:sldId id="282" r:id="rId7"/>
    <p:sldId id="281" r:id="rId8"/>
    <p:sldId id="284" r:id="rId9"/>
    <p:sldId id="286" r:id="rId10"/>
    <p:sldId id="287" r:id="rId11"/>
    <p:sldId id="288" r:id="rId12"/>
    <p:sldId id="289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85" r:id="rId32"/>
  </p:sldIdLst>
  <p:sldSz cx="9144000" cy="6858000" type="screen4x3"/>
  <p:notesSz cx="6797675" cy="9926638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BBFBB-02B2-4CF6-B496-56B96AD4A386}" type="datetimeFigureOut">
              <a:rPr lang="tr-TR" smtClean="0"/>
              <a:t>29.06.2010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449F5-AFF2-454D-8EFE-404FF948F87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32E0C-2386-40CE-AA7F-2150CFB3D04B}" type="datetimeFigureOut">
              <a:rPr lang="tr-TR" smtClean="0"/>
              <a:t>29.06.2010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5F5E5-84FF-48ED-9FE2-F4435BF8D630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B5DF-F6A2-44AF-8131-93833365F64D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E4E09-6524-4AAD-931D-E6C62A747524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ECCC5-9505-4071-82F5-90DA5D7766E6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B732A-869E-40E6-A3A4-AA8F94A20A3F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5C78C-938E-40D8-AFF8-69C4A0CDB00A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01F93-5C15-4BA9-BF16-29AF273590B3}" type="datetime1">
              <a:rPr lang="tr-TR" smtClean="0"/>
              <a:t>29.06.2010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BB98F-A95E-4CB9-83E8-CB80581C8134}" type="datetime1">
              <a:rPr lang="tr-TR" smtClean="0"/>
              <a:t>29.06.2010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AAFC7-3E5C-4E81-807F-C365627CB3D1}" type="datetime1">
              <a:rPr lang="tr-TR" smtClean="0"/>
              <a:t>29.06.2010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338B-21BC-46A8-90AD-EFB9307C4E55}" type="datetime1">
              <a:rPr lang="tr-TR" smtClean="0"/>
              <a:t>29.06.2010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448E4-66A9-4BE6-8B66-C7697D4CCC16}" type="datetime1">
              <a:rPr lang="tr-TR" smtClean="0"/>
              <a:t>29.06.2010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C4808-D016-452C-9DC6-7A61B3D04C08}" type="datetime1">
              <a:rPr lang="tr-TR" smtClean="0"/>
              <a:t>29.06.2010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E8109-526A-4B09-A64E-743802851693}" type="datetime1">
              <a:rPr lang="tr-TR" smtClean="0"/>
              <a:t>29.06.2010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Etkin dinleme ve geribildirim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TRAKYA-TEK</a:t>
            </a:r>
          </a:p>
          <a:p>
            <a:r>
              <a:rPr lang="tr-TR" dirty="0" smtClean="0"/>
              <a:t>Erişkin Eğitimi ve Yöntemleri</a:t>
            </a:r>
            <a:endParaRPr 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Sessiz: sadece konuşmamak değildir</a:t>
            </a:r>
          </a:p>
          <a:p>
            <a:pPr lvl="1"/>
            <a:r>
              <a:rPr lang="tr-TR" dirty="0" smtClean="0"/>
              <a:t>Dikkati verme</a:t>
            </a:r>
          </a:p>
          <a:p>
            <a:pPr lvl="2"/>
            <a:r>
              <a:rPr lang="tr-TR" dirty="0" smtClean="0"/>
              <a:t>Dinlediğinizi belli edin</a:t>
            </a:r>
          </a:p>
          <a:p>
            <a:pPr lvl="2"/>
            <a:r>
              <a:rPr lang="tr-TR" dirty="0" smtClean="0"/>
              <a:t>Göz kontağı kurun</a:t>
            </a:r>
          </a:p>
          <a:p>
            <a:pPr lvl="1"/>
            <a:r>
              <a:rPr lang="tr-TR" dirty="0" smtClean="0"/>
              <a:t>Yorumda bulunmamak</a:t>
            </a:r>
          </a:p>
          <a:p>
            <a:pPr lvl="2"/>
            <a:r>
              <a:rPr lang="tr-TR" dirty="0" smtClean="0"/>
              <a:t>Cümlelerini bitirmeyin</a:t>
            </a:r>
          </a:p>
          <a:p>
            <a:pPr lvl="1"/>
            <a:r>
              <a:rPr lang="tr-TR" dirty="0" smtClean="0"/>
              <a:t>Sözel olmayan uyarıları izleyin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Sesli: planlı, amaçlı, araya girişler</a:t>
            </a:r>
          </a:p>
          <a:p>
            <a:pPr lvl="1"/>
            <a:r>
              <a:rPr lang="tr-TR" dirty="0" smtClean="0"/>
              <a:t>Kontrollü, ilerleme</a:t>
            </a:r>
          </a:p>
          <a:p>
            <a:pPr lvl="2"/>
            <a:r>
              <a:rPr lang="tr-TR" dirty="0" smtClean="0"/>
              <a:t>Kaçırdığınız bir şey varsa hemen sorun</a:t>
            </a:r>
          </a:p>
          <a:p>
            <a:pPr lvl="1"/>
            <a:r>
              <a:rPr lang="tr-TR" dirty="0" smtClean="0"/>
              <a:t>Deşme/</a:t>
            </a:r>
            <a:r>
              <a:rPr lang="tr-TR" dirty="0" err="1" smtClean="0"/>
              <a:t>ayrıntılama</a:t>
            </a:r>
            <a:endParaRPr lang="tr-TR" dirty="0" smtClean="0"/>
          </a:p>
          <a:p>
            <a:pPr lvl="2"/>
            <a:r>
              <a:rPr lang="tr-TR" dirty="0" smtClean="0"/>
              <a:t>Daha fazla ayrıntı alabilmek için</a:t>
            </a:r>
          </a:p>
          <a:p>
            <a:pPr lvl="2"/>
            <a:r>
              <a:rPr lang="tr-TR" dirty="0" smtClean="0"/>
              <a:t>Açık uçlu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Sesli: planlı, amaçlı, araya girişler</a:t>
            </a:r>
          </a:p>
          <a:p>
            <a:pPr lvl="1"/>
            <a:r>
              <a:rPr lang="tr-TR" dirty="0" smtClean="0"/>
              <a:t>Yansıtma</a:t>
            </a:r>
          </a:p>
          <a:p>
            <a:pPr lvl="2"/>
            <a:r>
              <a:rPr lang="tr-TR" dirty="0" smtClean="0"/>
              <a:t>Gözlemci hissettiği duyguları konuşmacıya yansıtarak etkilerini anlamasını sağlar</a:t>
            </a:r>
          </a:p>
          <a:p>
            <a:pPr lvl="2"/>
            <a:r>
              <a:rPr lang="tr-TR" dirty="0" smtClean="0"/>
              <a:t>Daha fazla ayrıntıya girmesini sağlar</a:t>
            </a:r>
          </a:p>
          <a:p>
            <a:pPr lvl="1"/>
            <a:r>
              <a:rPr lang="tr-TR" dirty="0" smtClean="0"/>
              <a:t>Özetleme</a:t>
            </a:r>
          </a:p>
          <a:p>
            <a:pPr lvl="2"/>
            <a:r>
              <a:rPr lang="tr-TR" dirty="0" smtClean="0"/>
              <a:t>Konuşma ilerleyince/dinleme sonunda durdurmak, özetlemek yanlış anlamanın önüne geçebilir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Neden geribildirim verelim?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Mevcut yeterlik düzeylerini öğrenirler</a:t>
            </a:r>
          </a:p>
          <a:p>
            <a:r>
              <a:rPr lang="tr-TR" dirty="0" smtClean="0"/>
              <a:t>Bulundukları durumu ve eksiklerini görürler</a:t>
            </a:r>
          </a:p>
          <a:p>
            <a:r>
              <a:rPr lang="tr-TR" dirty="0" smtClean="0"/>
              <a:t>Süpervizörü veya danışmanı ile diyaloga girebilirler</a:t>
            </a:r>
          </a:p>
          <a:p>
            <a:r>
              <a:rPr lang="tr-TR" dirty="0" smtClean="0"/>
              <a:t>Daha yeterli olabilirler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Geribildirim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Klinik/</a:t>
            </a:r>
            <a:r>
              <a:rPr lang="tr-TR" dirty="0" err="1" smtClean="0"/>
              <a:t>preklinik</a:t>
            </a:r>
            <a:r>
              <a:rPr lang="tr-TR" dirty="0" smtClean="0"/>
              <a:t> eğitimde</a:t>
            </a:r>
          </a:p>
          <a:p>
            <a:pPr lvl="1"/>
            <a:r>
              <a:rPr lang="tr-TR" dirty="0" smtClean="0"/>
              <a:t>Bilgi, beceri ve tutuma ilişkin verilebilir</a:t>
            </a:r>
          </a:p>
          <a:p>
            <a:pPr lvl="1"/>
            <a:r>
              <a:rPr lang="tr-TR" dirty="0" smtClean="0"/>
              <a:t>Bir kişiye verilir, toplu halde gruplara değil</a:t>
            </a:r>
          </a:p>
          <a:p>
            <a:pPr lvl="1"/>
            <a:r>
              <a:rPr lang="tr-TR" dirty="0" smtClean="0"/>
              <a:t>Özel olarak öğrencinin performansını tanımlar, kişiye özeldir</a:t>
            </a:r>
          </a:p>
          <a:p>
            <a:pPr lvl="1"/>
            <a:r>
              <a:rPr lang="tr-TR" dirty="0" smtClean="0"/>
              <a:t>Belli bir aktiviteden sonra verilir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Neden zordur?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Eğiticilerin kendilerinin kötü deneyimlerinin olması</a:t>
            </a:r>
          </a:p>
          <a:p>
            <a:r>
              <a:rPr lang="tr-TR" dirty="0" smtClean="0"/>
              <a:t>Eğiticiler öğrencileri üzmek ya da kendilerini kötü hissetmelerini istemez</a:t>
            </a:r>
          </a:p>
          <a:p>
            <a:r>
              <a:rPr lang="tr-TR" dirty="0" smtClean="0"/>
              <a:t>Eğiticiler öğrencilerin kendilerini sevmesini ister</a:t>
            </a:r>
          </a:p>
          <a:p>
            <a:r>
              <a:rPr lang="tr-TR" dirty="0" smtClean="0"/>
              <a:t>Geribildirim genellikle zayıflık göstergesidir!</a:t>
            </a:r>
          </a:p>
          <a:p>
            <a:r>
              <a:rPr lang="tr-TR" dirty="0" smtClean="0"/>
              <a:t>Çoğu eğitici oluşabilecek anlaşmazlık ve uyumsuzluktan hoşlanmaz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Geribildirim verilmesi zordur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Eğitici çoğu kez yapılandırmayı çok zor bulur (nasıl yapılandıracağına karar veremez)</a:t>
            </a:r>
          </a:p>
          <a:p>
            <a:pPr lvl="1"/>
            <a:r>
              <a:rPr lang="tr-TR" dirty="0" smtClean="0"/>
              <a:t>“nereden başlasam?”</a:t>
            </a:r>
          </a:p>
          <a:p>
            <a:pPr lvl="1"/>
            <a:r>
              <a:rPr lang="tr-TR" dirty="0" smtClean="0"/>
              <a:t>“ne söylesem?”</a:t>
            </a:r>
          </a:p>
          <a:p>
            <a:pPr lvl="1"/>
            <a:r>
              <a:rPr lang="tr-TR" dirty="0" smtClean="0"/>
              <a:t>“hakkımda ne düşünecekler?”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Geribildirimin 3 anahtarı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Geribildirim ve değerlendirme farklıdır</a:t>
            </a:r>
          </a:p>
          <a:p>
            <a:r>
              <a:rPr lang="tr-TR" dirty="0" smtClean="0"/>
              <a:t>Özgün geribildirim provası yapın</a:t>
            </a:r>
          </a:p>
          <a:p>
            <a:r>
              <a:rPr lang="tr-TR" dirty="0" smtClean="0"/>
              <a:t>Öğrenci/Asistanlarınıza geribildirimin eğitimin bir parçası olduğunu, geribildirimin eğitimlerine katkıda bulunduğunu anlatın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Haberdar edin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“sana şimdi geribildirim vermek istiyorum”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Tıp eğitiminde geribildirimden neden kaçınılmaktadır?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Çoğu eğiticinin</a:t>
            </a:r>
          </a:p>
          <a:p>
            <a:pPr lvl="1"/>
            <a:r>
              <a:rPr lang="tr-TR" dirty="0" smtClean="0"/>
              <a:t>Yapılandırılmış geribildirim hakkında ya bilgisi yok, ya da yetersiz bilgiye sahipler</a:t>
            </a:r>
          </a:p>
          <a:p>
            <a:pPr lvl="1"/>
            <a:r>
              <a:rPr lang="tr-TR" dirty="0" smtClean="0"/>
              <a:t>Kendileri öğrenciyken yaşadıkları son derece olumsun geribildirim deneyimleri vardır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Amaç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oturumun sonunda katılımcıların etkin dinleme ve geribildirimin eğiticilikteki önemini ve yöntemini kavramaları amaçlanmaktadır.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Tıp eğitiminde geribildirimden neden kaçınılmaktadır?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Çoğu öğretmen ve öğrenci geribildirimin ilişkilerine (iletişimlerine) zarar verebileceğini düşünürler</a:t>
            </a:r>
          </a:p>
          <a:p>
            <a:r>
              <a:rPr lang="tr-TR" dirty="0" smtClean="0"/>
              <a:t>Çoğu eğitici, öğrencilerinin iyi iş çıkarıyorlarsa zaten bunun farkında olduklarını düşünür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Nasıl davranıyoruz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Geribildirimimiz </a:t>
            </a:r>
          </a:p>
          <a:p>
            <a:pPr lvl="2"/>
            <a:r>
              <a:rPr lang="tr-TR" dirty="0" smtClean="0"/>
              <a:t>Özgün</a:t>
            </a:r>
          </a:p>
          <a:p>
            <a:pPr lvl="2"/>
            <a:r>
              <a:rPr lang="tr-TR" dirty="0" smtClean="0"/>
              <a:t>Davranış değişikliğine yönelik</a:t>
            </a:r>
          </a:p>
          <a:p>
            <a:pPr lvl="2"/>
            <a:r>
              <a:rPr lang="tr-TR" dirty="0" smtClean="0"/>
              <a:t>Yardımcı olmaktansa</a:t>
            </a:r>
          </a:p>
          <a:p>
            <a:r>
              <a:rPr lang="tr-TR" dirty="0" smtClean="0"/>
              <a:t>Sıklıkla,</a:t>
            </a:r>
          </a:p>
          <a:p>
            <a:pPr lvl="2"/>
            <a:r>
              <a:rPr lang="tr-TR" dirty="0" smtClean="0"/>
              <a:t>Üstü kapalı, belirsiz, genel</a:t>
            </a:r>
          </a:p>
          <a:p>
            <a:pPr lvl="2"/>
            <a:r>
              <a:rPr lang="tr-TR" dirty="0" smtClean="0"/>
              <a:t>Yargılayıcı</a:t>
            </a:r>
          </a:p>
          <a:p>
            <a:pPr lvl="2"/>
            <a:r>
              <a:rPr lang="tr-TR" dirty="0" smtClean="0"/>
              <a:t>Fazla olumlu, muhtemelen alakasız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Geribildirim için ortam oluşturma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Asistan/öğrenci gergindir</a:t>
            </a:r>
          </a:p>
          <a:p>
            <a:r>
              <a:rPr lang="tr-TR" dirty="0" smtClean="0"/>
              <a:t>Asistan/öğrenci sizi endişelendirebilir</a:t>
            </a:r>
          </a:p>
          <a:p>
            <a:r>
              <a:rPr lang="tr-TR" dirty="0" smtClean="0"/>
              <a:t>Asistan/öğrenci sizin onlar hakkındaki inançlarınız konusunda endişelidir.</a:t>
            </a:r>
          </a:p>
          <a:p>
            <a:pPr>
              <a:buNone/>
            </a:pPr>
            <a:r>
              <a:rPr lang="tr-TR" dirty="0" smtClean="0"/>
              <a:t>Bunları gidermek için</a:t>
            </a:r>
          </a:p>
          <a:p>
            <a:r>
              <a:rPr lang="tr-TR" dirty="0" smtClean="0"/>
              <a:t>Nasıl olduklarını sorun</a:t>
            </a:r>
          </a:p>
          <a:p>
            <a:r>
              <a:rPr lang="tr-TR" dirty="0" smtClean="0"/>
              <a:t>Havayı/durumu sevip sevmediklerini sorun</a:t>
            </a:r>
          </a:p>
          <a:p>
            <a:r>
              <a:rPr lang="tr-TR" dirty="0" smtClean="0"/>
              <a:t>Durumu nasıl gittiğini sorun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Aşırı olumsuz ya da kırıcı deneyimler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Kırıcı geribildirimler alıcıları yeni geribildirimlere kapatabilir</a:t>
            </a:r>
          </a:p>
          <a:p>
            <a:r>
              <a:rPr lang="tr-TR" dirty="0" smtClean="0"/>
              <a:t>Kendi olumsuz deneyimlerimiz, düzeltilip uygulanmadığı sürece, uygun modelleme stilini oluşturmanızı sağlamaz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Ende’nin</a:t>
            </a:r>
            <a:r>
              <a:rPr lang="tr-TR" dirty="0" smtClean="0"/>
              <a:t> geribildirim rehberi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Öğrenci ile müttefik (aynı tarafta) olmaya çalış</a:t>
            </a:r>
          </a:p>
          <a:p>
            <a:r>
              <a:rPr lang="tr-TR" dirty="0" smtClean="0"/>
              <a:t>Ortak hedefleriniz olsun</a:t>
            </a:r>
          </a:p>
          <a:p>
            <a:r>
              <a:rPr lang="tr-TR" dirty="0" smtClean="0"/>
              <a:t>Geribildirimin zamanlaması iyi yapılmalı ve beklenilir olmalıdır</a:t>
            </a:r>
          </a:p>
          <a:p>
            <a:r>
              <a:rPr lang="tr-TR" dirty="0" smtClean="0"/>
              <a:t>Geribildirim birinci el gözlem ve bilgiye dayandırılmalıdır (geribildirimi eğitici kendi bilgilerine dayanarak vermelidir)</a:t>
            </a:r>
          </a:p>
          <a:p>
            <a:r>
              <a:rPr lang="tr-TR" dirty="0" smtClean="0"/>
              <a:t>Geribildirimin miktarını ayarlayın</a:t>
            </a:r>
          </a:p>
          <a:p>
            <a:r>
              <a:rPr lang="tr-TR" dirty="0" smtClean="0"/>
              <a:t>Geribildirimi düzeltilebilir davranışlarla sınırlandırın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Ende’nin</a:t>
            </a:r>
            <a:r>
              <a:rPr lang="tr-TR" dirty="0" smtClean="0"/>
              <a:t> rehberi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Anlaşılır tanımlayıcı bir dil kullanın</a:t>
            </a:r>
          </a:p>
          <a:p>
            <a:r>
              <a:rPr lang="tr-TR" dirty="0" smtClean="0"/>
              <a:t>Spesifik olun</a:t>
            </a:r>
          </a:p>
          <a:p>
            <a:r>
              <a:rPr lang="tr-TR" dirty="0" smtClean="0"/>
              <a:t>Genelleme yapmayın</a:t>
            </a:r>
          </a:p>
          <a:p>
            <a:r>
              <a:rPr lang="tr-TR" dirty="0" smtClean="0"/>
              <a:t>Kişisel bilgi çok iyi tanımlanmalıdır</a:t>
            </a:r>
          </a:p>
          <a:p>
            <a:r>
              <a:rPr lang="tr-TR" dirty="0" smtClean="0"/>
              <a:t>Kararlar ve/veya eylemlerle çalışın</a:t>
            </a:r>
          </a:p>
          <a:p>
            <a:endParaRPr lang="tr-TR" dirty="0" smtClean="0"/>
          </a:p>
          <a:p>
            <a:r>
              <a:rPr lang="tr-TR" dirty="0" smtClean="0"/>
              <a:t>Varsayımlardan kaçının</a:t>
            </a:r>
          </a:p>
          <a:p>
            <a:r>
              <a:rPr lang="tr-TR" dirty="0" smtClean="0"/>
              <a:t>Yorumdan kaçının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Değerlendirme ile geribildirim arasındaki fark nedir?</a:t>
            </a:r>
          </a:p>
          <a:p>
            <a:pPr lvl="1"/>
            <a:r>
              <a:rPr lang="tr-TR" dirty="0" smtClean="0"/>
              <a:t>Yapıcı elemanları olmazsa geribildirim sıklıkla olumsuzdur</a:t>
            </a:r>
          </a:p>
          <a:p>
            <a:pPr lvl="1">
              <a:buNone/>
            </a:pPr>
            <a:r>
              <a:rPr lang="tr-TR" dirty="0" smtClean="0"/>
              <a:t>Olumsuz geribildirimde bir yanlışlık yok, ama değerlendirmeden farklı olmalıdır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Değerlendirme : Geribildirim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Sürekli (D)</a:t>
            </a:r>
          </a:p>
          <a:p>
            <a:r>
              <a:rPr lang="tr-TR" dirty="0" smtClean="0"/>
              <a:t>Oturumların sonunda (G)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Değerlendirme : Geribildirim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Formatif</a:t>
            </a:r>
            <a:r>
              <a:rPr lang="tr-TR" dirty="0" smtClean="0"/>
              <a:t> (D)</a:t>
            </a:r>
          </a:p>
          <a:p>
            <a:pPr lvl="1"/>
            <a:r>
              <a:rPr lang="tr-TR" dirty="0" smtClean="0"/>
              <a:t>Performansa bakar</a:t>
            </a:r>
          </a:p>
          <a:p>
            <a:pPr lvl="1"/>
            <a:r>
              <a:rPr lang="tr-TR" dirty="0" smtClean="0"/>
              <a:t>Başarısızlığın sebeplerini araştırır</a:t>
            </a:r>
          </a:p>
          <a:p>
            <a:r>
              <a:rPr lang="tr-TR" dirty="0" err="1" smtClean="0"/>
              <a:t>Summatif</a:t>
            </a:r>
            <a:r>
              <a:rPr lang="tr-TR" dirty="0" smtClean="0"/>
              <a:t> (G)</a:t>
            </a:r>
          </a:p>
          <a:p>
            <a:pPr lvl="1"/>
            <a:r>
              <a:rPr lang="tr-TR" dirty="0" smtClean="0"/>
              <a:t>Performansa bakar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Değerlendirme : Geribildirim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Öğrenci ve eğitici davranış değişikliği hedefine ulaşabilmek için işbirliği içinde çalışır (G)</a:t>
            </a:r>
          </a:p>
          <a:p>
            <a:r>
              <a:rPr lang="tr-TR" dirty="0" smtClean="0"/>
              <a:t>Yeterliliği belgelemek için eğitici tarafında tek taraflı yapılır (D)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Hedefler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oturum sonunda katılımcıların,</a:t>
            </a:r>
          </a:p>
          <a:p>
            <a:pPr lvl="1"/>
            <a:r>
              <a:rPr lang="tr-TR" dirty="0" smtClean="0"/>
              <a:t>Etkin dinlemenin tanımını yapabilmeleri</a:t>
            </a:r>
            <a:r>
              <a:rPr lang="tr-TR" dirty="0" smtClean="0"/>
              <a:t>,</a:t>
            </a:r>
          </a:p>
          <a:p>
            <a:pPr lvl="1"/>
            <a:r>
              <a:rPr lang="tr-TR" dirty="0" smtClean="0"/>
              <a:t>Etkin dinlemenin özelliklerini sayabilmeleri,</a:t>
            </a:r>
            <a:endParaRPr lang="tr-TR" dirty="0" smtClean="0"/>
          </a:p>
          <a:p>
            <a:pPr lvl="1"/>
            <a:r>
              <a:rPr lang="tr-TR" dirty="0" smtClean="0"/>
              <a:t>Efektif geribildirimin eğiticilikte neden önemli olduğunu açıklayabilmeleri,</a:t>
            </a:r>
          </a:p>
          <a:p>
            <a:pPr lvl="1"/>
            <a:r>
              <a:rPr lang="tr-TR" dirty="0" smtClean="0"/>
              <a:t>Efektif geribildirimin özelliklerini sayabilmeleri,</a:t>
            </a:r>
          </a:p>
          <a:p>
            <a:pPr lvl="1"/>
            <a:r>
              <a:rPr lang="tr-TR" dirty="0" smtClean="0"/>
              <a:t>Değerlendirme </a:t>
            </a:r>
            <a:r>
              <a:rPr lang="tr-TR" dirty="0" smtClean="0"/>
              <a:t>ve geribildirim arasındaki bağı açıklayabilmeleri hedeflenmektedir.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Efektif geribildirimin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dirty="0" smtClean="0"/>
              <a:t>Spesifik</a:t>
            </a:r>
          </a:p>
          <a:p>
            <a:r>
              <a:rPr lang="tr-TR" dirty="0" smtClean="0"/>
              <a:t>Korunması ve geliştirilmesi gerekenleri içeren (sandviç kuralı)</a:t>
            </a:r>
          </a:p>
          <a:p>
            <a:r>
              <a:rPr lang="tr-TR" dirty="0" smtClean="0"/>
              <a:t>Yapılandırılmış</a:t>
            </a:r>
          </a:p>
          <a:p>
            <a:r>
              <a:rPr lang="tr-TR" dirty="0" smtClean="0"/>
              <a:t>Kişiye özel</a:t>
            </a:r>
          </a:p>
          <a:p>
            <a:r>
              <a:rPr lang="tr-TR" dirty="0" smtClean="0"/>
              <a:t>Uygun yer ve zamanda</a:t>
            </a:r>
          </a:p>
          <a:p>
            <a:r>
              <a:rPr lang="tr-TR" dirty="0" smtClean="0"/>
              <a:t>Uygulamanın hemen sonunda, sıcağı sıcağına</a:t>
            </a:r>
          </a:p>
          <a:p>
            <a:r>
              <a:rPr lang="tr-TR" dirty="0" smtClean="0"/>
              <a:t>Birinci el veriye dayalı</a:t>
            </a:r>
          </a:p>
          <a:p>
            <a:r>
              <a:rPr lang="tr-TR" dirty="0" smtClean="0"/>
              <a:t>Kendi adımıza </a:t>
            </a:r>
            <a:r>
              <a:rPr lang="tr-TR" dirty="0" smtClean="0"/>
              <a:t>konuşarak</a:t>
            </a:r>
          </a:p>
          <a:p>
            <a:r>
              <a:rPr lang="tr-TR" dirty="0" smtClean="0"/>
              <a:t>İstiyor </a:t>
            </a:r>
            <a:r>
              <a:rPr lang="tr-TR" dirty="0" smtClean="0"/>
              <a:t>mu, hazır mı sor, seni yönlendirmesini sağla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Etkin dinleme ve geribildirim yetiştiriciliğin önemli birer unsurudur.</a:t>
            </a:r>
          </a:p>
          <a:p>
            <a:r>
              <a:rPr lang="tr-TR" dirty="0" smtClean="0"/>
              <a:t>Etkin </a:t>
            </a:r>
            <a:r>
              <a:rPr lang="tr-TR" dirty="0" smtClean="0"/>
              <a:t>dinleme</a:t>
            </a:r>
          </a:p>
          <a:p>
            <a:pPr lvl="1"/>
            <a:r>
              <a:rPr lang="tr-TR" dirty="0" smtClean="0"/>
              <a:t>Sessiz</a:t>
            </a:r>
          </a:p>
          <a:p>
            <a:pPr lvl="1"/>
            <a:r>
              <a:rPr lang="tr-TR" dirty="0" smtClean="0"/>
              <a:t>Sesli </a:t>
            </a:r>
            <a:endParaRPr lang="tr-TR" dirty="0" smtClean="0"/>
          </a:p>
          <a:p>
            <a:r>
              <a:rPr lang="tr-TR" dirty="0" smtClean="0"/>
              <a:t>Geribildirim </a:t>
            </a:r>
          </a:p>
          <a:p>
            <a:pPr lvl="1"/>
            <a:r>
              <a:rPr lang="tr-TR" dirty="0" smtClean="0"/>
              <a:t>Yapılandırılmış</a:t>
            </a:r>
          </a:p>
          <a:p>
            <a:pPr lvl="1"/>
            <a:r>
              <a:rPr lang="tr-TR" dirty="0" smtClean="0"/>
              <a:t>Kişiye özel</a:t>
            </a:r>
          </a:p>
          <a:p>
            <a:pPr lvl="1"/>
            <a:r>
              <a:rPr lang="tr-TR" dirty="0" smtClean="0"/>
              <a:t>Spesifik</a:t>
            </a:r>
          </a:p>
          <a:p>
            <a:pPr lvl="1"/>
            <a:r>
              <a:rPr lang="tr-TR" dirty="0" smtClean="0"/>
              <a:t>Doğru zaman, doğru yerde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Neden dinleriz?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Bilgi toplamak için</a:t>
            </a:r>
          </a:p>
          <a:p>
            <a:r>
              <a:rPr lang="tr-TR" dirty="0" smtClean="0"/>
              <a:t>Anlamak için</a:t>
            </a:r>
          </a:p>
          <a:p>
            <a:r>
              <a:rPr lang="tr-TR" dirty="0" smtClean="0"/>
              <a:t>Eğlence için</a:t>
            </a:r>
          </a:p>
          <a:p>
            <a:r>
              <a:rPr lang="tr-TR" dirty="0" smtClean="0"/>
              <a:t>Öğrenmek için</a:t>
            </a:r>
          </a:p>
          <a:p>
            <a:r>
              <a:rPr lang="tr-TR" dirty="0" smtClean="0"/>
              <a:t>.</a:t>
            </a:r>
          </a:p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Etkin dinleme empati gösteren, </a:t>
            </a:r>
          </a:p>
          <a:p>
            <a:r>
              <a:rPr lang="tr-TR" dirty="0" smtClean="0"/>
              <a:t>Anlatılanların kabul edildiğini ileten,</a:t>
            </a:r>
          </a:p>
          <a:p>
            <a:r>
              <a:rPr lang="tr-TR" dirty="0" smtClean="0"/>
              <a:t>Açılımı yüreklendiren bir dinleme tarzıdır.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Empati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Empati, karşımızdakinin duygularını anlamak ve bunu göstermek olarak anlaşılır.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Empati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Empati etkin dinlemenin ilk unsuru sayılabilir. </a:t>
            </a:r>
          </a:p>
          <a:p>
            <a:r>
              <a:rPr lang="tr-TR" dirty="0" smtClean="0"/>
              <a:t>Burada kişi, kendini karşısındakinin yerine koyarak onu anlamaya çalışır. </a:t>
            </a:r>
          </a:p>
          <a:p>
            <a:r>
              <a:rPr lang="tr-TR" dirty="0" smtClean="0"/>
              <a:t>İkinci unsur, onu doğru anladığını kontrol etmektir. </a:t>
            </a:r>
          </a:p>
          <a:p>
            <a:r>
              <a:rPr lang="tr-TR" dirty="0" smtClean="0"/>
              <a:t>Sonra da, anladıklarını kendi sözcükleriyle ifade ederek karşıdakine geri gönderir.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Etkin dinleme yanlış anlamaları ortadan kaldırır. </a:t>
            </a:r>
          </a:p>
          <a:p>
            <a:r>
              <a:rPr lang="tr-TR" dirty="0" smtClean="0"/>
              <a:t>Öğrencinin merak ettiği/sormaya çekindiği konuları açmasını sağlar. </a:t>
            </a:r>
          </a:p>
          <a:p>
            <a:r>
              <a:rPr lang="tr-TR" dirty="0" smtClean="0"/>
              <a:t>Kişinin kendi sorunlarını ve çözümlerini fark etmesini sağlayarak sorunlarının çözümünde onları cesaretlendirmiş olur. 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Etkin dinleme özellikleri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Sessiz</a:t>
            </a:r>
          </a:p>
          <a:p>
            <a:pPr lvl="1"/>
            <a:r>
              <a:rPr lang="tr-TR" dirty="0" smtClean="0"/>
              <a:t>Dikkati verme</a:t>
            </a:r>
          </a:p>
          <a:p>
            <a:pPr lvl="1"/>
            <a:r>
              <a:rPr lang="tr-TR" dirty="0" smtClean="0"/>
              <a:t>Yorumda bulunmamak</a:t>
            </a:r>
          </a:p>
          <a:p>
            <a:pPr lvl="1"/>
            <a:r>
              <a:rPr lang="tr-TR" dirty="0" smtClean="0"/>
              <a:t>Sözel olmayan uyarıları izlemek</a:t>
            </a:r>
          </a:p>
          <a:p>
            <a:r>
              <a:rPr lang="tr-TR" dirty="0" smtClean="0"/>
              <a:t>Sesli </a:t>
            </a:r>
          </a:p>
          <a:p>
            <a:pPr lvl="1"/>
            <a:r>
              <a:rPr lang="tr-TR" dirty="0" smtClean="0"/>
              <a:t>Kontrollü ilerleme</a:t>
            </a:r>
          </a:p>
          <a:p>
            <a:pPr lvl="1"/>
            <a:r>
              <a:rPr lang="tr-TR" dirty="0" smtClean="0"/>
              <a:t>Deşme/</a:t>
            </a:r>
            <a:r>
              <a:rPr lang="tr-TR" dirty="0" err="1" smtClean="0"/>
              <a:t>ayrıntılama</a:t>
            </a:r>
            <a:endParaRPr lang="tr-TR" dirty="0" smtClean="0"/>
          </a:p>
          <a:p>
            <a:pPr lvl="1"/>
            <a:r>
              <a:rPr lang="tr-TR" dirty="0" smtClean="0"/>
              <a:t>Yansıtma</a:t>
            </a:r>
          </a:p>
          <a:p>
            <a:pPr lvl="1"/>
            <a:r>
              <a:rPr lang="tr-TR" dirty="0" smtClean="0"/>
              <a:t>Özetleme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Gri Tonlamalı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816</Words>
  <Application>Microsoft Office PowerPoint</Application>
  <PresentationFormat>Ekran Gösterisi (4:3)</PresentationFormat>
  <Paragraphs>203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2" baseType="lpstr">
      <vt:lpstr>Ofis Teması</vt:lpstr>
      <vt:lpstr>Etkin dinleme ve geribildirim</vt:lpstr>
      <vt:lpstr>Amaç</vt:lpstr>
      <vt:lpstr>Hedefler</vt:lpstr>
      <vt:lpstr>Neden dinleriz?</vt:lpstr>
      <vt:lpstr>Etkin dinleme</vt:lpstr>
      <vt:lpstr>Empati</vt:lpstr>
      <vt:lpstr>Empati</vt:lpstr>
      <vt:lpstr>Etkin dinleme</vt:lpstr>
      <vt:lpstr>Etkin dinleme özellikleri</vt:lpstr>
      <vt:lpstr>Etkin dinleme özellikleri</vt:lpstr>
      <vt:lpstr>Etkin dinleme özellikleri</vt:lpstr>
      <vt:lpstr>Etkin dinleme özellikleri</vt:lpstr>
      <vt:lpstr>Neden geribildirim verelim?</vt:lpstr>
      <vt:lpstr>Geribildirim</vt:lpstr>
      <vt:lpstr>Neden zordur?</vt:lpstr>
      <vt:lpstr>Geribildirim verilmesi zordur</vt:lpstr>
      <vt:lpstr>Geribildirimin 3 anahtarı</vt:lpstr>
      <vt:lpstr>Haberdar edin</vt:lpstr>
      <vt:lpstr>Tıp eğitiminde geribildirimden neden kaçınılmaktadır?</vt:lpstr>
      <vt:lpstr>Tıp eğitiminde geribildirimden neden kaçınılmaktadır?</vt:lpstr>
      <vt:lpstr>Nasıl davranıyoruz</vt:lpstr>
      <vt:lpstr>Geribildirim için ortam oluşturma</vt:lpstr>
      <vt:lpstr>Aşırı olumsuz ya da kırıcı deneyimler</vt:lpstr>
      <vt:lpstr>Ende’nin geribildirim rehberi</vt:lpstr>
      <vt:lpstr>Ende’nin rehberi</vt:lpstr>
      <vt:lpstr>Slayt 26</vt:lpstr>
      <vt:lpstr>Değerlendirme : Geribildirim</vt:lpstr>
      <vt:lpstr>Değerlendirme : Geribildirim</vt:lpstr>
      <vt:lpstr>Değerlendirme : Geribildirim</vt:lpstr>
      <vt:lpstr>Efektif geribildirimin özellikleri</vt:lpstr>
      <vt:lpstr>Sonuç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Etkin dinleme ve geri bildirim</dc:title>
  <dc:creator>Serdar</dc:creator>
  <cp:lastModifiedBy>Your User Name</cp:lastModifiedBy>
  <cp:revision>24</cp:revision>
  <dcterms:created xsi:type="dcterms:W3CDTF">2010-06-28T18:35:36Z</dcterms:created>
  <dcterms:modified xsi:type="dcterms:W3CDTF">2010-06-29T07:53:13Z</dcterms:modified>
</cp:coreProperties>
</file>