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7" r:id="rId3"/>
    <p:sldId id="268" r:id="rId4"/>
    <p:sldId id="260" r:id="rId5"/>
    <p:sldId id="261" r:id="rId6"/>
    <p:sldId id="262" r:id="rId7"/>
    <p:sldId id="263" r:id="rId8"/>
    <p:sldId id="265" r:id="rId9"/>
    <p:sldId id="264" r:id="rId10"/>
    <p:sldId id="266"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45"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71EF65-E0F0-4E22-A1BA-8411C8911DDE}" type="datetimeFigureOut">
              <a:rPr lang="tr-TR" smtClean="0"/>
              <a:pPr/>
              <a:t>10.06.2010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894094-A5D1-4D29-8685-3E0262C7F223}"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http://www.medvarsity.com/vmu1.2/st/lp/ole/mcqfacts.html</a:t>
            </a:r>
            <a:endParaRPr lang="tr-TR"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This is the most common format. It usually tests only recall of facts. With care, however, items are constructed which require interpretation, analysis or problem solving abilities.</a:t>
            </a:r>
            <a:endParaRPr lang="en-US" dirty="0" smtClean="0"/>
          </a:p>
          <a:p>
            <a:r>
              <a:rPr lang="en-US" sz="1200" b="1" kern="1200" dirty="0" smtClean="0">
                <a:solidFill>
                  <a:schemeClr val="tx1"/>
                </a:solidFill>
                <a:latin typeface="+mn-lt"/>
                <a:ea typeface="+mn-ea"/>
                <a:cs typeface="+mn-cs"/>
              </a:rPr>
              <a:t> </a:t>
            </a:r>
            <a:endParaRPr lang="en-US" dirty="0" smtClean="0"/>
          </a:p>
          <a:p>
            <a:endParaRPr lang="tr-TR" dirty="0"/>
          </a:p>
        </p:txBody>
      </p:sp>
      <p:sp>
        <p:nvSpPr>
          <p:cNvPr id="4" name="3 Slayt Numarası Yer Tutucusu"/>
          <p:cNvSpPr>
            <a:spLocks noGrp="1"/>
          </p:cNvSpPr>
          <p:nvPr>
            <p:ph type="sldNum" sz="quarter" idx="10"/>
          </p:nvPr>
        </p:nvSpPr>
        <p:spPr/>
        <p:txBody>
          <a:bodyPr/>
          <a:lstStyle/>
          <a:p>
            <a:fld id="{E2894094-A5D1-4D29-8685-3E0262C7F223}" type="slidenum">
              <a:rPr lang="tr-TR" smtClean="0"/>
              <a:pPr/>
              <a:t>4</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dirty="0" smtClean="0"/>
              <a:t>This is another common format used in the VQE and the USMLE examinations and also the UPSC examinations. It is an improvement on the first type mentioned earlier and requires higher levels of cognition than mere recall of facts. The stem is followed by four completions, one or more of which are correct.</a:t>
            </a:r>
          </a:p>
        </p:txBody>
      </p:sp>
      <p:sp>
        <p:nvSpPr>
          <p:cNvPr id="4" name="3 Slayt Numarası Yer Tutucusu"/>
          <p:cNvSpPr>
            <a:spLocks noGrp="1"/>
          </p:cNvSpPr>
          <p:nvPr>
            <p:ph type="sldNum" sz="quarter" idx="10"/>
          </p:nvPr>
        </p:nvSpPr>
        <p:spPr/>
        <p:txBody>
          <a:bodyPr/>
          <a:lstStyle/>
          <a:p>
            <a:fld id="{E2894094-A5D1-4D29-8685-3E0262C7F223}" type="slidenum">
              <a:rPr lang="tr-TR" smtClean="0"/>
              <a:pPr/>
              <a:t>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This type of item is useful to test higher levels of cognition as the candidate has to decide individually whether each statement is correct and then determine their cause-effect relationship but it is becoming less popular due to problems in scoring. Items with correct response of A or B require the candidate to assess individual veracity of each statement and then to determine their relationship to one another, whereas, in items with C, D or E as correct responses, he does not have to bother about a cause-effect relationship.</a:t>
            </a:r>
            <a:endParaRPr lang="tr-TR" dirty="0"/>
          </a:p>
        </p:txBody>
      </p:sp>
      <p:sp>
        <p:nvSpPr>
          <p:cNvPr id="4" name="3 Slayt Numarası Yer Tutucusu"/>
          <p:cNvSpPr>
            <a:spLocks noGrp="1"/>
          </p:cNvSpPr>
          <p:nvPr>
            <p:ph type="sldNum" sz="quarter" idx="10"/>
          </p:nvPr>
        </p:nvSpPr>
        <p:spPr/>
        <p:txBody>
          <a:bodyPr/>
          <a:lstStyle/>
          <a:p>
            <a:fld id="{E2894094-A5D1-4D29-8685-3E0262C7F223}" type="slidenum">
              <a:rPr lang="tr-TR" smtClean="0"/>
              <a:pPr/>
              <a:t>6</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Each one of these choices can be true or false. Hence, the item can have from nil to five true or false responses.</a:t>
            </a:r>
            <a:endParaRPr lang="tr-TR" sz="1200" b="1"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Rare types of MCQs such as the matching type or the pictorial type are also used, but less often than the above four types. Such rare type of MCQs are often found in UPSC exams.</a:t>
            </a:r>
            <a:endParaRPr lang="tr-TR" dirty="0"/>
          </a:p>
        </p:txBody>
      </p:sp>
      <p:sp>
        <p:nvSpPr>
          <p:cNvPr id="4" name="3 Slayt Numarası Yer Tutucusu"/>
          <p:cNvSpPr>
            <a:spLocks noGrp="1"/>
          </p:cNvSpPr>
          <p:nvPr>
            <p:ph type="sldNum" sz="quarter" idx="10"/>
          </p:nvPr>
        </p:nvSpPr>
        <p:spPr/>
        <p:txBody>
          <a:bodyPr/>
          <a:lstStyle/>
          <a:p>
            <a:fld id="{E2894094-A5D1-4D29-8685-3E0262C7F223}"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CA415D4-2BF2-45FB-8D04-B8AEA491DB0B}" type="datetimeFigureOut">
              <a:rPr lang="tr-TR" smtClean="0"/>
              <a:pPr/>
              <a:t>10.06.2010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BE0C7DE-43BC-4446-BC50-09124F045DF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A415D4-2BF2-45FB-8D04-B8AEA491DB0B}" type="datetimeFigureOut">
              <a:rPr lang="tr-TR" smtClean="0"/>
              <a:pPr/>
              <a:t>10.06.2010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E0C7DE-43BC-4446-BC50-09124F045DF2}"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Çoktan Seçmeli Sorular</a:t>
            </a:r>
            <a:endParaRPr lang="tr-TR" dirty="0"/>
          </a:p>
        </p:txBody>
      </p:sp>
      <p:sp>
        <p:nvSpPr>
          <p:cNvPr id="3" name="2 Alt Başlık"/>
          <p:cNvSpPr>
            <a:spLocks noGrp="1"/>
          </p:cNvSpPr>
          <p:nvPr>
            <p:ph type="subTitle" idx="1"/>
          </p:nvPr>
        </p:nvSpPr>
        <p:spPr/>
        <p:txBody>
          <a:bodyPr/>
          <a:lstStyle/>
          <a:p>
            <a:r>
              <a:rPr lang="tr-TR" dirty="0" smtClean="0"/>
              <a:t>Ek Sunum</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Geçme notu kaç olmalı?</a:t>
            </a:r>
            <a:endParaRPr lang="tr-TR" dirty="0"/>
          </a:p>
        </p:txBody>
      </p:sp>
      <p:sp>
        <p:nvSpPr>
          <p:cNvPr id="3" name="2 İçerik Yer Tutucusu"/>
          <p:cNvSpPr>
            <a:spLocks noGrp="1"/>
          </p:cNvSpPr>
          <p:nvPr>
            <p:ph idx="1"/>
          </p:nvPr>
        </p:nvSpPr>
        <p:spPr/>
        <p:txBody>
          <a:bodyPr/>
          <a:lstStyle/>
          <a:p>
            <a:r>
              <a:rPr lang="tr-TR" dirty="0" err="1" smtClean="0"/>
              <a:t>Modifiye</a:t>
            </a:r>
            <a:r>
              <a:rPr lang="tr-TR" dirty="0" smtClean="0"/>
              <a:t> </a:t>
            </a:r>
            <a:r>
              <a:rPr lang="tr-TR" dirty="0" err="1" smtClean="0"/>
              <a:t>Angoff</a:t>
            </a:r>
            <a:endParaRPr lang="tr-TR" dirty="0" smtClean="0"/>
          </a:p>
          <a:p>
            <a:r>
              <a:rPr lang="tr-TR" dirty="0" smtClean="0"/>
              <a:t>Uzman paneli belirlenir</a:t>
            </a:r>
          </a:p>
          <a:p>
            <a:r>
              <a:rPr lang="tr-TR" dirty="0" smtClean="0"/>
              <a:t>Her uzman önce kendisi puanlar:</a:t>
            </a:r>
          </a:p>
          <a:p>
            <a:pPr lvl="1"/>
            <a:r>
              <a:rPr lang="tr-TR" dirty="0" smtClean="0"/>
              <a:t>Bu soruyu düşük başarı düzeyindeki öğrencilerin % kaçı doğru cevaplar?</a:t>
            </a:r>
          </a:p>
          <a:p>
            <a:r>
              <a:rPr lang="tr-TR" dirty="0" smtClean="0"/>
              <a:t>Uzmanlar bir araya gelir ve yüzdelerde uzlaşma sağlanır</a:t>
            </a:r>
          </a:p>
          <a:p>
            <a:r>
              <a:rPr lang="tr-TR" dirty="0" smtClean="0"/>
              <a:t>Yüzdelerin ortalaması geçme puanını verir</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CORE</a:t>
            </a:r>
            <a:endParaRPr lang="tr-TR" dirty="0"/>
          </a:p>
        </p:txBody>
      </p:sp>
      <p:sp>
        <p:nvSpPr>
          <p:cNvPr id="3" name="2 İçerik Yer Tutucusu"/>
          <p:cNvSpPr>
            <a:spLocks noGrp="1"/>
          </p:cNvSpPr>
          <p:nvPr>
            <p:ph idx="1"/>
          </p:nvPr>
        </p:nvSpPr>
        <p:spPr>
          <a:xfrm>
            <a:off x="0" y="1357298"/>
            <a:ext cx="9144000" cy="5500701"/>
          </a:xfrm>
        </p:spPr>
        <p:txBody>
          <a:bodyPr>
            <a:normAutofit fontScale="62500" lnSpcReduction="20000"/>
          </a:bodyPr>
          <a:lstStyle/>
          <a:p>
            <a:r>
              <a:rPr lang="tr-TR" b="1" dirty="0" smtClean="0"/>
              <a:t>Aşağıdaki metinde davranış değiştirme açısından doğru olan ifadelerin yazıldığı kartları seçiniz.</a:t>
            </a:r>
            <a:endParaRPr lang="tr-TR" dirty="0" smtClean="0"/>
          </a:p>
          <a:p>
            <a:r>
              <a:rPr lang="tr-TR" dirty="0" smtClean="0"/>
              <a:t>Armağan (17), o gün doktoruna çabuk yorulma şikayeti ile başvurdu. Dr. Yasemin hanım Armağan’ın herhangi bir organik sorunu olmadığını biliyordu, çünkü 10 gün önce periyodik muayenesini yapmıştı. Armağanı aşırı kilosu konusunda uyarmıştı ancak Armağan bu konuda bilinçsiz idi. </a:t>
            </a:r>
          </a:p>
          <a:p>
            <a:r>
              <a:rPr lang="tr-TR" dirty="0" smtClean="0"/>
              <a:t>Dr. Yasemin bu başvurunun </a:t>
            </a:r>
            <a:r>
              <a:rPr lang="tr-TR" dirty="0" err="1" smtClean="0"/>
              <a:t>obezite</a:t>
            </a:r>
            <a:r>
              <a:rPr lang="tr-TR" dirty="0" smtClean="0"/>
              <a:t> konusunda davranış değiştirme açısından uygun bir ortam olacağını düşündü ve Armağan’a “ Bir insan neden kolayca yorulur? Armağan” diye sordu.  Armağan “hastadır, psikolojiktir, iyi dinlenmiyordur,bir de çok kilolu olması olabilir “ diye cevap verdi. </a:t>
            </a:r>
          </a:p>
          <a:p>
            <a:r>
              <a:rPr lang="tr-TR" dirty="0" smtClean="0"/>
              <a:t>Dr. Yasemin  “Sence senin yorgunluğun neden kaynaklanıyor olabilir?” diye sordu. Armağan “hasta değilim, moralim de düzgün, </a:t>
            </a:r>
            <a:r>
              <a:rPr lang="tr-TR" dirty="0" smtClean="0"/>
              <a:t>uykumu </a:t>
            </a:r>
            <a:r>
              <a:rPr lang="tr-TR" dirty="0" smtClean="0"/>
              <a:t>da alıyorum ama yine de çabucak yoruluyorum” dedi. </a:t>
            </a:r>
          </a:p>
          <a:p>
            <a:r>
              <a:rPr lang="tr-TR" dirty="0" smtClean="0"/>
              <a:t>Dr. Yasemin “ bir de kilolu olması demiştin, sence senin yorgunluğun bundan kaynaklanıyor olabilir mi?” diye sordu. “Olabilir” dedi Armağan, “ Ama ben çok kilolu değilim ki, bizim okulda benden çok daha kilolu olan çocuklar var”. </a:t>
            </a:r>
          </a:p>
          <a:p>
            <a:r>
              <a:rPr lang="tr-TR" dirty="0" smtClean="0"/>
              <a:t>Dr. Yasemin “Bence sen aşırı kilolu bir çocuksun ve eğer kilo vermezsen bu yorgunluk şikayetin hep devam edebilir, şimdi sana bir diyet isteyelim ve takibini yapalım, bak göreceksin kilo verince çok rahatlayacaksın ” dedi</a:t>
            </a:r>
            <a:r>
              <a:rPr lang="tr-TR" dirty="0" smtClean="0"/>
              <a:t>.</a:t>
            </a:r>
            <a:endParaRPr lang="tr-TR"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p:cNvPicPr>
            <a:picLocks noChangeAspect="1" noChangeArrowheads="1"/>
          </p:cNvPicPr>
          <p:nvPr/>
        </p:nvPicPr>
        <p:blipFill>
          <a:blip r:embed="rId2" cstate="print"/>
          <a:srcRect/>
          <a:stretch>
            <a:fillRect/>
          </a:stretch>
        </p:blipFill>
        <p:spPr bwMode="auto">
          <a:xfrm>
            <a:off x="2143110" y="-3247"/>
            <a:ext cx="4857782" cy="6864494"/>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Tek veya en iyi doğru cevap</a:t>
            </a:r>
            <a:endParaRPr lang="tr-TR" dirty="0"/>
          </a:p>
        </p:txBody>
      </p:sp>
      <p:sp>
        <p:nvSpPr>
          <p:cNvPr id="3" name="2 İçerik Yer Tutucusu"/>
          <p:cNvSpPr>
            <a:spLocks noGrp="1"/>
          </p:cNvSpPr>
          <p:nvPr>
            <p:ph idx="1"/>
          </p:nvPr>
        </p:nvSpPr>
        <p:spPr/>
        <p:txBody>
          <a:bodyPr>
            <a:normAutofit lnSpcReduction="10000"/>
          </a:bodyPr>
          <a:lstStyle/>
          <a:p>
            <a:r>
              <a:rPr lang="tr-TR" dirty="0"/>
              <a:t> </a:t>
            </a:r>
            <a:r>
              <a:rPr lang="tr-TR" dirty="0" err="1" smtClean="0"/>
              <a:t>The</a:t>
            </a:r>
            <a:r>
              <a:rPr lang="tr-TR" dirty="0" smtClean="0"/>
              <a:t> </a:t>
            </a:r>
            <a:r>
              <a:rPr lang="tr-TR" dirty="0" err="1"/>
              <a:t>most</a:t>
            </a:r>
            <a:r>
              <a:rPr lang="tr-TR" dirty="0"/>
              <a:t> </a:t>
            </a:r>
            <a:r>
              <a:rPr lang="tr-TR" dirty="0" err="1"/>
              <a:t>effective</a:t>
            </a:r>
            <a:r>
              <a:rPr lang="tr-TR" dirty="0"/>
              <a:t> </a:t>
            </a:r>
            <a:r>
              <a:rPr lang="tr-TR" dirty="0" err="1"/>
              <a:t>prophylactic</a:t>
            </a:r>
            <a:r>
              <a:rPr lang="tr-TR" dirty="0"/>
              <a:t> </a:t>
            </a:r>
            <a:r>
              <a:rPr lang="tr-TR" dirty="0" err="1"/>
              <a:t>agent</a:t>
            </a:r>
            <a:r>
              <a:rPr lang="tr-TR" dirty="0"/>
              <a:t> </a:t>
            </a:r>
            <a:r>
              <a:rPr lang="tr-TR" dirty="0" err="1"/>
              <a:t>for</a:t>
            </a:r>
            <a:r>
              <a:rPr lang="tr-TR" dirty="0"/>
              <a:t> </a:t>
            </a:r>
            <a:r>
              <a:rPr lang="tr-TR" dirty="0" err="1"/>
              <a:t>the</a:t>
            </a:r>
            <a:r>
              <a:rPr lang="tr-TR" dirty="0"/>
              <a:t> </a:t>
            </a:r>
            <a:r>
              <a:rPr lang="tr-TR" dirty="0" err="1"/>
              <a:t>prevention</a:t>
            </a:r>
            <a:r>
              <a:rPr lang="tr-TR" dirty="0"/>
              <a:t> of </a:t>
            </a:r>
            <a:r>
              <a:rPr lang="tr-TR" dirty="0" err="1"/>
              <a:t>rheumatic</a:t>
            </a:r>
            <a:r>
              <a:rPr lang="tr-TR" dirty="0"/>
              <a:t> </a:t>
            </a:r>
            <a:r>
              <a:rPr lang="tr-TR" dirty="0" err="1"/>
              <a:t>fever</a:t>
            </a:r>
            <a:r>
              <a:rPr lang="tr-TR" dirty="0"/>
              <a:t> is</a:t>
            </a:r>
            <a:endParaRPr lang="tr-TR" dirty="0" smtClean="0"/>
          </a:p>
          <a:p>
            <a:endParaRPr lang="tr-TR" dirty="0" smtClean="0"/>
          </a:p>
          <a:p>
            <a:pPr marL="514350" indent="-514350">
              <a:buFont typeface="+mj-lt"/>
              <a:buAutoNum type="alphaUcPeriod"/>
            </a:pPr>
            <a:r>
              <a:rPr lang="tr-TR" dirty="0" err="1"/>
              <a:t>Acetyl</a:t>
            </a:r>
            <a:r>
              <a:rPr lang="tr-TR" dirty="0"/>
              <a:t> </a:t>
            </a:r>
            <a:r>
              <a:rPr lang="tr-TR" dirty="0" err="1"/>
              <a:t>salicylic</a:t>
            </a:r>
            <a:r>
              <a:rPr lang="tr-TR" dirty="0"/>
              <a:t> </a:t>
            </a:r>
            <a:r>
              <a:rPr lang="tr-TR" dirty="0" err="1"/>
              <a:t>acid</a:t>
            </a:r>
            <a:r>
              <a:rPr lang="tr-TR" dirty="0"/>
              <a:t> </a:t>
            </a:r>
            <a:endParaRPr lang="tr-TR" dirty="0" smtClean="0"/>
          </a:p>
          <a:p>
            <a:pPr marL="514350" indent="-514350">
              <a:buFont typeface="+mj-lt"/>
              <a:buAutoNum type="alphaUcPeriod"/>
            </a:pPr>
            <a:r>
              <a:rPr lang="tr-TR" dirty="0"/>
              <a:t>Para </a:t>
            </a:r>
            <a:r>
              <a:rPr lang="tr-TR" dirty="0" err="1"/>
              <a:t>aminobenzoic</a:t>
            </a:r>
            <a:r>
              <a:rPr lang="tr-TR" dirty="0"/>
              <a:t> </a:t>
            </a:r>
            <a:r>
              <a:rPr lang="tr-TR" dirty="0" err="1"/>
              <a:t>acid</a:t>
            </a:r>
            <a:r>
              <a:rPr lang="tr-TR" dirty="0"/>
              <a:t> </a:t>
            </a:r>
            <a:endParaRPr lang="tr-TR" dirty="0" smtClean="0"/>
          </a:p>
          <a:p>
            <a:pPr marL="514350" indent="-514350">
              <a:buFont typeface="+mj-lt"/>
              <a:buAutoNum type="alphaUcPeriod"/>
            </a:pPr>
            <a:r>
              <a:rPr lang="tr-TR" dirty="0" err="1"/>
              <a:t>Adrenocorticotrophic</a:t>
            </a:r>
            <a:r>
              <a:rPr lang="tr-TR" dirty="0"/>
              <a:t> </a:t>
            </a:r>
            <a:r>
              <a:rPr lang="tr-TR" dirty="0" err="1"/>
              <a:t>hormone</a:t>
            </a:r>
            <a:r>
              <a:rPr lang="tr-TR" dirty="0"/>
              <a:t> </a:t>
            </a:r>
            <a:endParaRPr lang="tr-TR" dirty="0" smtClean="0"/>
          </a:p>
          <a:p>
            <a:pPr marL="514350" indent="-514350">
              <a:buFont typeface="+mj-lt"/>
              <a:buAutoNum type="alphaUcPeriod"/>
            </a:pPr>
            <a:r>
              <a:rPr lang="tr-TR" dirty="0" err="1"/>
              <a:t>Cortisone</a:t>
            </a:r>
            <a:r>
              <a:rPr lang="tr-TR" dirty="0"/>
              <a:t> </a:t>
            </a:r>
            <a:endParaRPr lang="tr-TR" dirty="0" smtClean="0"/>
          </a:p>
          <a:p>
            <a:pPr marL="514350" indent="-514350">
              <a:buFont typeface="+mj-lt"/>
              <a:buAutoNum type="alphaUcPeriod"/>
            </a:pPr>
            <a:r>
              <a:rPr lang="tr-TR" dirty="0" err="1"/>
              <a:t>None</a:t>
            </a:r>
            <a:r>
              <a:rPr lang="tr-TR" dirty="0"/>
              <a:t> of </a:t>
            </a:r>
            <a:r>
              <a:rPr lang="tr-TR" dirty="0" err="1"/>
              <a:t>the</a:t>
            </a:r>
            <a:r>
              <a:rPr lang="tr-TR" dirty="0"/>
              <a:t> </a:t>
            </a:r>
            <a:r>
              <a:rPr lang="tr-TR" dirty="0" err="1"/>
              <a:t>above</a:t>
            </a:r>
            <a:endParaRPr lang="tr-TR" dirty="0" smtClean="0"/>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Çoklu cevap</a:t>
            </a:r>
            <a:endParaRPr lang="tr-TR" dirty="0"/>
          </a:p>
        </p:txBody>
      </p:sp>
      <p:sp>
        <p:nvSpPr>
          <p:cNvPr id="3" name="2 İçerik Yer Tutucusu"/>
          <p:cNvSpPr>
            <a:spLocks noGrp="1"/>
          </p:cNvSpPr>
          <p:nvPr>
            <p:ph idx="1"/>
          </p:nvPr>
        </p:nvSpPr>
        <p:spPr/>
        <p:txBody>
          <a:bodyPr>
            <a:normAutofit fontScale="77500" lnSpcReduction="20000"/>
          </a:bodyPr>
          <a:lstStyle/>
          <a:p>
            <a:r>
              <a:rPr lang="en-US" dirty="0" smtClean="0"/>
              <a:t>Live </a:t>
            </a:r>
            <a:r>
              <a:rPr lang="en-US" dirty="0"/>
              <a:t>virus is used in immunization against</a:t>
            </a:r>
            <a:endParaRPr lang="en-US" dirty="0" smtClean="0"/>
          </a:p>
          <a:p>
            <a:pPr>
              <a:buNone/>
            </a:pPr>
            <a:r>
              <a:rPr lang="tr-TR" dirty="0" smtClean="0"/>
              <a:t>1. </a:t>
            </a:r>
            <a:r>
              <a:rPr lang="en-US" dirty="0" smtClean="0"/>
              <a:t>influenza </a:t>
            </a:r>
          </a:p>
          <a:p>
            <a:pPr>
              <a:buNone/>
            </a:pPr>
            <a:r>
              <a:rPr lang="tr-TR" dirty="0" smtClean="0"/>
              <a:t>2. </a:t>
            </a:r>
            <a:r>
              <a:rPr lang="en-US" dirty="0" smtClean="0"/>
              <a:t>the </a:t>
            </a:r>
            <a:r>
              <a:rPr lang="en-US" dirty="0"/>
              <a:t>common cold </a:t>
            </a:r>
            <a:endParaRPr lang="en-US" dirty="0" smtClean="0"/>
          </a:p>
          <a:p>
            <a:pPr>
              <a:buNone/>
            </a:pPr>
            <a:r>
              <a:rPr lang="tr-TR" dirty="0" smtClean="0"/>
              <a:t>3. </a:t>
            </a:r>
            <a:r>
              <a:rPr lang="en-US" dirty="0" smtClean="0"/>
              <a:t>cholera </a:t>
            </a:r>
          </a:p>
          <a:p>
            <a:pPr>
              <a:buNone/>
            </a:pPr>
            <a:r>
              <a:rPr lang="tr-TR" dirty="0" smtClean="0"/>
              <a:t>4. </a:t>
            </a:r>
            <a:r>
              <a:rPr lang="en-US" dirty="0" smtClean="0"/>
              <a:t>small </a:t>
            </a:r>
            <a:r>
              <a:rPr lang="en-US" dirty="0"/>
              <a:t>pox</a:t>
            </a:r>
            <a:endParaRPr lang="en-US" dirty="0" smtClean="0"/>
          </a:p>
          <a:p>
            <a:pPr>
              <a:buNone/>
            </a:pPr>
            <a:r>
              <a:rPr lang="en-US" dirty="0"/>
              <a:t> </a:t>
            </a:r>
            <a:endParaRPr lang="en-US" dirty="0" smtClean="0"/>
          </a:p>
          <a:p>
            <a:pPr marL="514350" indent="-514350">
              <a:buFont typeface="+mj-lt"/>
              <a:buAutoNum type="alphaUcPeriod"/>
            </a:pPr>
            <a:r>
              <a:rPr lang="en-US" dirty="0" smtClean="0"/>
              <a:t>If </a:t>
            </a:r>
            <a:r>
              <a:rPr lang="en-US" dirty="0"/>
              <a:t>response 1,2 and 3 correct. </a:t>
            </a:r>
            <a:endParaRPr lang="en-US" dirty="0" smtClean="0"/>
          </a:p>
          <a:p>
            <a:pPr marL="514350" indent="-514350">
              <a:buFont typeface="+mj-lt"/>
              <a:buAutoNum type="alphaUcPeriod"/>
            </a:pPr>
            <a:r>
              <a:rPr lang="en-US" dirty="0"/>
              <a:t>If 1 and 3 are correct </a:t>
            </a:r>
            <a:endParaRPr lang="en-US" dirty="0" smtClean="0"/>
          </a:p>
          <a:p>
            <a:pPr marL="514350" indent="-514350">
              <a:buFont typeface="+mj-lt"/>
              <a:buAutoNum type="alphaUcPeriod"/>
            </a:pPr>
            <a:r>
              <a:rPr lang="en-US" dirty="0"/>
              <a:t>If 2 and 4 are correct </a:t>
            </a:r>
            <a:endParaRPr lang="en-US" dirty="0" smtClean="0"/>
          </a:p>
          <a:p>
            <a:pPr marL="514350" indent="-514350">
              <a:buFont typeface="+mj-lt"/>
              <a:buAutoNum type="alphaUcPeriod"/>
            </a:pPr>
            <a:r>
              <a:rPr lang="en-US" dirty="0"/>
              <a:t>If only 4 correct </a:t>
            </a:r>
            <a:endParaRPr lang="en-US" dirty="0" smtClean="0"/>
          </a:p>
          <a:p>
            <a:pPr marL="514350" indent="-514350">
              <a:buFont typeface="+mj-lt"/>
              <a:buAutoNum type="alphaUcPeriod"/>
            </a:pPr>
            <a:r>
              <a:rPr lang="en-US" dirty="0"/>
              <a:t>If all 4 are </a:t>
            </a:r>
            <a:r>
              <a:rPr lang="en-US" dirty="0" smtClean="0"/>
              <a:t>correct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İlişki analizi</a:t>
            </a:r>
            <a:endParaRPr lang="tr-TR" dirty="0"/>
          </a:p>
        </p:txBody>
      </p:sp>
      <p:sp>
        <p:nvSpPr>
          <p:cNvPr id="3" name="2 İçerik Yer Tutucusu"/>
          <p:cNvSpPr>
            <a:spLocks noGrp="1"/>
          </p:cNvSpPr>
          <p:nvPr>
            <p:ph idx="1"/>
          </p:nvPr>
        </p:nvSpPr>
        <p:spPr/>
        <p:txBody>
          <a:bodyPr>
            <a:normAutofit fontScale="77500" lnSpcReduction="20000"/>
          </a:bodyPr>
          <a:lstStyle/>
          <a:p>
            <a:r>
              <a:rPr lang="en-US" dirty="0" smtClean="0"/>
              <a:t>Cow’s </a:t>
            </a:r>
            <a:r>
              <a:rPr lang="en-US" dirty="0"/>
              <a:t>milk is preferable to breast milk for infants because</a:t>
            </a:r>
            <a:r>
              <a:rPr lang="en-US" dirty="0" smtClean="0"/>
              <a:t>;</a:t>
            </a:r>
            <a:endParaRPr lang="en-US" dirty="0" smtClean="0"/>
          </a:p>
          <a:p>
            <a:r>
              <a:rPr lang="en-US" dirty="0"/>
              <a:t>Cow’s milk has a higher content of calcium.</a:t>
            </a:r>
            <a:endParaRPr lang="en-US" dirty="0" smtClean="0"/>
          </a:p>
          <a:p>
            <a:endParaRPr lang="en-US" dirty="0" smtClean="0"/>
          </a:p>
          <a:p>
            <a:r>
              <a:rPr lang="en-US" dirty="0"/>
              <a:t>This is another popular type of item. The candidate faced with two statements is asked to respond by choosing.</a:t>
            </a:r>
            <a:endParaRPr lang="en-US" dirty="0" smtClean="0"/>
          </a:p>
          <a:p>
            <a:pPr>
              <a:buNone/>
            </a:pPr>
            <a:r>
              <a:rPr lang="en-US" dirty="0"/>
              <a:t> </a:t>
            </a:r>
            <a:endParaRPr lang="en-US" dirty="0" smtClean="0"/>
          </a:p>
          <a:p>
            <a:pPr marL="514350" indent="-514350">
              <a:buFont typeface="+mj-lt"/>
              <a:buAutoNum type="alphaUcPeriod"/>
            </a:pPr>
            <a:r>
              <a:rPr lang="en-US" dirty="0"/>
              <a:t>If both statements are true and causally related </a:t>
            </a:r>
            <a:endParaRPr lang="en-US" dirty="0" smtClean="0"/>
          </a:p>
          <a:p>
            <a:pPr marL="514350" indent="-514350">
              <a:buFont typeface="+mj-lt"/>
              <a:buAutoNum type="alphaUcPeriod"/>
            </a:pPr>
            <a:r>
              <a:rPr lang="en-US" dirty="0"/>
              <a:t>If both statements are true but not causally related </a:t>
            </a:r>
            <a:endParaRPr lang="en-US" dirty="0" smtClean="0"/>
          </a:p>
          <a:p>
            <a:pPr marL="514350" indent="-514350">
              <a:buFont typeface="+mj-lt"/>
              <a:buAutoNum type="alphaUcPeriod"/>
            </a:pPr>
            <a:r>
              <a:rPr lang="en-US" dirty="0"/>
              <a:t>If the first statement is true and the second false </a:t>
            </a:r>
            <a:endParaRPr lang="en-US" dirty="0" smtClean="0"/>
          </a:p>
          <a:p>
            <a:pPr marL="514350" indent="-514350">
              <a:buFont typeface="+mj-lt"/>
              <a:buAutoNum type="alphaUcPeriod"/>
            </a:pPr>
            <a:r>
              <a:rPr lang="en-US" dirty="0"/>
              <a:t>If the first statement is false and the second true </a:t>
            </a:r>
            <a:endParaRPr lang="tr-TR" dirty="0" smtClean="0"/>
          </a:p>
          <a:p>
            <a:pPr marL="514350" indent="-514350">
              <a:buFont typeface="+mj-lt"/>
              <a:buAutoNum type="alphaUcPeriod"/>
            </a:pPr>
            <a:r>
              <a:rPr lang="en-US" dirty="0" smtClean="0"/>
              <a:t>If </a:t>
            </a:r>
            <a:r>
              <a:rPr lang="en-US" dirty="0"/>
              <a:t>both statements are false</a:t>
            </a:r>
            <a:endParaRPr lang="en-US" dirty="0" smtClean="0"/>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Birden çok doğru / yanlış</a:t>
            </a:r>
            <a:endParaRPr lang="tr-TR" dirty="0"/>
          </a:p>
        </p:txBody>
      </p:sp>
      <p:sp>
        <p:nvSpPr>
          <p:cNvPr id="3" name="2 İçerik Yer Tutucusu"/>
          <p:cNvSpPr>
            <a:spLocks noGrp="1"/>
          </p:cNvSpPr>
          <p:nvPr>
            <p:ph idx="1"/>
          </p:nvPr>
        </p:nvSpPr>
        <p:spPr/>
        <p:txBody>
          <a:bodyPr>
            <a:normAutofit fontScale="70000" lnSpcReduction="20000"/>
          </a:bodyPr>
          <a:lstStyle/>
          <a:p>
            <a:r>
              <a:rPr lang="en-US" dirty="0"/>
              <a:t>This is the most common format of MCQs used by the Royal College of Surgeons and Physicians, UK and also in the PLAB examination. However, this format is not widely used in India.</a:t>
            </a:r>
            <a:endParaRPr lang="en-US" dirty="0" smtClean="0"/>
          </a:p>
          <a:p>
            <a:endParaRPr lang="en-US" dirty="0" smtClean="0"/>
          </a:p>
          <a:p>
            <a:r>
              <a:rPr lang="en-US" dirty="0"/>
              <a:t>The model questions in this type could be as follows:</a:t>
            </a:r>
            <a:endParaRPr lang="en-US" dirty="0" smtClean="0"/>
          </a:p>
          <a:p>
            <a:pPr>
              <a:buNone/>
            </a:pPr>
            <a:r>
              <a:rPr lang="en-US" dirty="0"/>
              <a:t> </a:t>
            </a:r>
            <a:endParaRPr lang="en-US" dirty="0" smtClean="0"/>
          </a:p>
          <a:p>
            <a:r>
              <a:rPr lang="en-US" dirty="0"/>
              <a:t>(</a:t>
            </a:r>
            <a:r>
              <a:rPr lang="en-US" dirty="0" err="1"/>
              <a:t>i</a:t>
            </a:r>
            <a:r>
              <a:rPr lang="en-US" dirty="0"/>
              <a:t>) The consequences of breathing 5% CO</a:t>
            </a:r>
            <a:r>
              <a:rPr lang="en-US" baseline="-25000" dirty="0"/>
              <a:t>2</a:t>
            </a:r>
            <a:r>
              <a:rPr lang="en-US" dirty="0"/>
              <a:t> in area include</a:t>
            </a:r>
            <a:endParaRPr lang="en-US" dirty="0" smtClean="0"/>
          </a:p>
          <a:p>
            <a:pPr>
              <a:buNone/>
            </a:pPr>
            <a:r>
              <a:rPr lang="en-US" dirty="0"/>
              <a:t> </a:t>
            </a:r>
            <a:endParaRPr lang="en-US" dirty="0" smtClean="0"/>
          </a:p>
          <a:p>
            <a:r>
              <a:rPr lang="en-US" dirty="0"/>
              <a:t>increase of mixed venous PCO</a:t>
            </a:r>
            <a:r>
              <a:rPr lang="en-US" baseline="-25000" dirty="0"/>
              <a:t>2</a:t>
            </a:r>
            <a:r>
              <a:rPr lang="en-US" dirty="0"/>
              <a:t> </a:t>
            </a:r>
            <a:endParaRPr lang="en-US" dirty="0" smtClean="0"/>
          </a:p>
          <a:p>
            <a:r>
              <a:rPr lang="en-US" dirty="0"/>
              <a:t>increase of pH of arterial blood </a:t>
            </a:r>
            <a:endParaRPr lang="en-US" dirty="0" smtClean="0"/>
          </a:p>
          <a:p>
            <a:r>
              <a:rPr lang="en-US" dirty="0"/>
              <a:t>increase of alveolar ventilation </a:t>
            </a:r>
            <a:endParaRPr lang="en-US" dirty="0" smtClean="0"/>
          </a:p>
          <a:p>
            <a:r>
              <a:rPr lang="en-US" dirty="0"/>
              <a:t>decrease of cerebral blood </a:t>
            </a:r>
            <a:r>
              <a:rPr lang="en-US" dirty="0" smtClean="0"/>
              <a:t>flow</a:t>
            </a:r>
            <a:endParaRPr lang="en-US"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Bir sınavda kaç soru</a:t>
            </a:r>
            <a:endParaRPr lang="tr-TR" dirty="0"/>
          </a:p>
        </p:txBody>
      </p:sp>
      <p:sp>
        <p:nvSpPr>
          <p:cNvPr id="3" name="2 İçerik Yer Tutucusu"/>
          <p:cNvSpPr>
            <a:spLocks noGrp="1"/>
          </p:cNvSpPr>
          <p:nvPr>
            <p:ph idx="1"/>
          </p:nvPr>
        </p:nvSpPr>
        <p:spPr/>
        <p:txBody>
          <a:bodyPr/>
          <a:lstStyle/>
          <a:p>
            <a:r>
              <a:rPr lang="en-US" dirty="0"/>
              <a:t>For an MCQ examination to have validity as well as to ensure breadth of sampling, it is necessary to include sufficient number of items. 60-100 items is generally considered to be the optimum number for an examination of 60 to 90 minute's duration. If the number is less, the scores obtained may not indicate the depth of a candidate’s knowledge.</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Ne kadar süre ayıralım</a:t>
            </a:r>
            <a:endParaRPr lang="tr-TR" dirty="0"/>
          </a:p>
        </p:txBody>
      </p:sp>
      <p:sp>
        <p:nvSpPr>
          <p:cNvPr id="3" name="2 İçerik Yer Tutucusu"/>
          <p:cNvSpPr>
            <a:spLocks noGrp="1"/>
          </p:cNvSpPr>
          <p:nvPr>
            <p:ph idx="1"/>
          </p:nvPr>
        </p:nvSpPr>
        <p:spPr/>
        <p:txBody>
          <a:bodyPr/>
          <a:lstStyle/>
          <a:p>
            <a:r>
              <a:rPr lang="tr-TR" dirty="0"/>
              <a:t>i. </a:t>
            </a:r>
            <a:r>
              <a:rPr lang="tr-TR" dirty="0" smtClean="0"/>
              <a:t>Bir doğru cevap </a:t>
            </a:r>
            <a:r>
              <a:rPr lang="tr-TR" dirty="0"/>
              <a:t>: 40 </a:t>
            </a:r>
            <a:r>
              <a:rPr lang="tr-TR" dirty="0" smtClean="0"/>
              <a:t>s</a:t>
            </a:r>
            <a:r>
              <a:rPr lang="tr-TR" dirty="0"/>
              <a:t/>
            </a:r>
            <a:br>
              <a:rPr lang="tr-TR" dirty="0"/>
            </a:br>
            <a:r>
              <a:rPr lang="tr-TR" dirty="0" err="1"/>
              <a:t>ii</a:t>
            </a:r>
            <a:r>
              <a:rPr lang="tr-TR" dirty="0"/>
              <a:t>. </a:t>
            </a:r>
            <a:r>
              <a:rPr lang="tr-TR" dirty="0" smtClean="0"/>
              <a:t>Birden çok doğru/</a:t>
            </a:r>
            <a:r>
              <a:rPr lang="tr-TR" dirty="0" smtClean="0"/>
              <a:t>yanlış</a:t>
            </a:r>
            <a:r>
              <a:rPr lang="tr-TR" dirty="0" smtClean="0"/>
              <a:t> </a:t>
            </a:r>
            <a:r>
              <a:rPr lang="tr-TR" dirty="0"/>
              <a:t>: 45-50 </a:t>
            </a:r>
            <a:r>
              <a:rPr lang="tr-TR" dirty="0" smtClean="0"/>
              <a:t>s</a:t>
            </a:r>
            <a:r>
              <a:rPr lang="tr-TR" dirty="0"/>
              <a:t/>
            </a:r>
            <a:br>
              <a:rPr lang="tr-TR" dirty="0"/>
            </a:br>
            <a:r>
              <a:rPr lang="tr-TR" dirty="0" err="1"/>
              <a:t>iii</a:t>
            </a:r>
            <a:r>
              <a:rPr lang="tr-TR" dirty="0"/>
              <a:t>. </a:t>
            </a:r>
            <a:r>
              <a:rPr lang="tr-TR" dirty="0" smtClean="0"/>
              <a:t>İlişki analizi </a:t>
            </a:r>
            <a:r>
              <a:rPr lang="tr-TR" dirty="0"/>
              <a:t>: 50 </a:t>
            </a:r>
            <a:r>
              <a:rPr lang="tr-TR" dirty="0" smtClean="0"/>
              <a:t>s</a:t>
            </a:r>
            <a:r>
              <a:rPr lang="tr-TR" dirty="0"/>
              <a:t/>
            </a:r>
            <a:br>
              <a:rPr lang="tr-TR" dirty="0"/>
            </a:br>
            <a:r>
              <a:rPr lang="tr-TR" dirty="0"/>
              <a:t>iv. </a:t>
            </a:r>
            <a:r>
              <a:rPr lang="tr-TR" dirty="0" smtClean="0"/>
              <a:t>Birden çok cevap </a:t>
            </a:r>
            <a:r>
              <a:rPr lang="tr-TR" dirty="0"/>
              <a:t>: 50 </a:t>
            </a:r>
            <a:r>
              <a:rPr lang="tr-TR" dirty="0" smtClean="0"/>
              <a:t>s</a:t>
            </a:r>
            <a:r>
              <a:rPr lang="tr-TR" dirty="0"/>
              <a:t/>
            </a:r>
            <a:br>
              <a:rPr lang="tr-TR" dirty="0"/>
            </a:br>
            <a:r>
              <a:rPr lang="tr-TR" dirty="0"/>
              <a:t>v. </a:t>
            </a:r>
            <a:r>
              <a:rPr lang="tr-TR" dirty="0" smtClean="0"/>
              <a:t>Vaka hikayesi </a:t>
            </a:r>
            <a:r>
              <a:rPr lang="tr-TR" dirty="0"/>
              <a:t>: 60-90 </a:t>
            </a:r>
            <a:r>
              <a:rPr lang="tr-TR" dirty="0" smtClean="0"/>
              <a:t>s</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TotalTime>
  <Words>731</Words>
  <Application>Microsoft Office PowerPoint</Application>
  <PresentationFormat>Ekran Gösterisi (4:3)</PresentationFormat>
  <Paragraphs>73</Paragraphs>
  <Slides>10</Slides>
  <Notes>4</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Çoktan Seçmeli Sorular</vt:lpstr>
      <vt:lpstr>CORE</vt:lpstr>
      <vt:lpstr>Slayt 3</vt:lpstr>
      <vt:lpstr>Tek veya en iyi doğru cevap</vt:lpstr>
      <vt:lpstr>Çoklu cevap</vt:lpstr>
      <vt:lpstr>İlişki analizi</vt:lpstr>
      <vt:lpstr>Birden çok doğru / yanlış</vt:lpstr>
      <vt:lpstr>Bir sınavda kaç soru</vt:lpstr>
      <vt:lpstr>Ne kadar süre ayıralım</vt:lpstr>
      <vt:lpstr>Geçme notu kaç olmalı?</vt:lpstr>
    </vt:vector>
  </TitlesOfParts>
  <Company>Atatürk Üniversitesi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Zekeriya Aktürk</dc:creator>
  <cp:lastModifiedBy>Zekeriya Aktürk</cp:lastModifiedBy>
  <cp:revision>11</cp:revision>
  <dcterms:created xsi:type="dcterms:W3CDTF">2010-06-10T04:26:50Z</dcterms:created>
  <dcterms:modified xsi:type="dcterms:W3CDTF">2010-06-10T05:37:53Z</dcterms:modified>
</cp:coreProperties>
</file>