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3" r:id="rId3"/>
    <p:sldId id="262" r:id="rId4"/>
    <p:sldId id="264" r:id="rId5"/>
    <p:sldId id="265" r:id="rId6"/>
    <p:sldId id="260" r:id="rId7"/>
    <p:sldId id="261" r:id="rId8"/>
    <p:sldId id="266" r:id="rId9"/>
    <p:sldId id="268" r:id="rId10"/>
    <p:sldId id="269" r:id="rId11"/>
    <p:sldId id="270" r:id="rId12"/>
    <p:sldId id="271" r:id="rId13"/>
    <p:sldId id="272" r:id="rId14"/>
    <p:sldId id="273" r:id="rId15"/>
    <p:sldId id="274" r:id="rId16"/>
    <p:sldId id="267"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62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EA2EDC-F375-4FBB-B5E4-CA6800E1B03E}" type="datetimeFigureOut">
              <a:rPr lang="tr-TR" smtClean="0"/>
              <a:t>08.06.2010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FB6370-ED7E-4496-AB55-CE32E4CD4308}"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32D68B1-F3D7-41AC-8F3D-7E929E1A4B85}" type="slidenum">
              <a:rPr lang="zh-CN" altLang="en-US"/>
              <a:pPr/>
              <a:t>3</a:t>
            </a:fld>
            <a:endParaRPr lang="en-US" altLang="zh-CN"/>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lnSpc>
                <a:spcPct val="80000"/>
              </a:lnSpc>
            </a:pPr>
            <a:endParaRPr lang="zh-CN" altLang="en-US" sz="1000" smtClean="0"/>
          </a:p>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3C6FE05-4256-4B1A-827B-883705C790F2}" type="slidenum">
              <a:rPr lang="zh-CN" altLang="en-US"/>
              <a:pPr/>
              <a:t>5</a:t>
            </a:fld>
            <a:endParaRPr lang="en-US" altLang="zh-CN"/>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lnSpc>
                <a:spcPct val="90000"/>
              </a:lnSpc>
            </a:pPr>
            <a:endParaRPr lang="zh-CN" altLang="en-US" sz="800" smtClean="0"/>
          </a:p>
          <a:p>
            <a:pPr eaLnBrk="1" hangingPunct="1"/>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3C6FE05-4256-4B1A-827B-883705C790F2}" type="slidenum">
              <a:rPr lang="zh-CN" altLang="en-US"/>
              <a:pPr/>
              <a:t>8</a:t>
            </a:fld>
            <a:endParaRPr lang="en-US" altLang="zh-CN"/>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lnSpc>
                <a:spcPct val="90000"/>
              </a:lnSpc>
            </a:pPr>
            <a:endParaRPr lang="zh-CN" altLang="en-US" sz="800" smtClean="0"/>
          </a:p>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spcBef>
                <a:spcPct val="0"/>
              </a:spcBef>
            </a:pPr>
            <a:r>
              <a:rPr lang="en-US" smtClean="0"/>
              <a:t>Adult learning is not really a term that is used any more. Rather we say that all learners, children and adults learn in the same general manner. The differences lie in the amount of experience and that comes with age. The foundation of all learning lies in the five stages that are provided on the next slide</a:t>
            </a:r>
          </a:p>
        </p:txBody>
      </p:sp>
      <p:sp>
        <p:nvSpPr>
          <p:cNvPr id="32772" name="Slide Number Placeholder 3"/>
          <p:cNvSpPr>
            <a:spLocks noGrp="1"/>
          </p:cNvSpPr>
          <p:nvPr>
            <p:ph type="sldNum" sz="quarter" idx="5"/>
          </p:nvPr>
        </p:nvSpPr>
        <p:spPr>
          <a:noFill/>
        </p:spPr>
        <p:txBody>
          <a:bodyPr/>
          <a:lstStyle/>
          <a:p>
            <a:fld id="{66B24473-B23F-4A66-9F8C-22B31D86835D}" type="slidenum">
              <a:rPr lang="en-US" smtClean="0"/>
              <a:pPr/>
              <a:t>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eaLnBrk="1" hangingPunct="1">
              <a:spcBef>
                <a:spcPct val="0"/>
              </a:spcBef>
            </a:pPr>
            <a:r>
              <a:rPr lang="en-US" smtClean="0"/>
              <a:t>Contrast these five approaches with those of Knowles. These are active and explicit. They were not designed for medical education, but they are precisely what is needed in the skill and knowledge based practice of medical education (also dentistry, nursing and pharmacy education). </a:t>
            </a:r>
          </a:p>
        </p:txBody>
      </p:sp>
      <p:sp>
        <p:nvSpPr>
          <p:cNvPr id="33796" name="Slide Number Placeholder 3"/>
          <p:cNvSpPr>
            <a:spLocks noGrp="1"/>
          </p:cNvSpPr>
          <p:nvPr>
            <p:ph type="sldNum" sz="quarter" idx="5"/>
          </p:nvPr>
        </p:nvSpPr>
        <p:spPr>
          <a:noFill/>
        </p:spPr>
        <p:txBody>
          <a:bodyPr/>
          <a:lstStyle/>
          <a:p>
            <a:fld id="{87AA0306-77A4-4627-BC56-134F31088E45}"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7813"/>
            <a:ext cx="8229600" cy="1139825"/>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457200" y="1600200"/>
            <a:ext cx="8229600" cy="4530725"/>
          </a:xfrm>
        </p:spPr>
        <p:txBody>
          <a:bodyPr rtlCol="0">
            <a:normAutofit/>
          </a:bodyPr>
          <a:lstStyle/>
          <a:p>
            <a:pPr lvl="0"/>
            <a:r>
              <a:rPr lang="tr-TR" noProof="0" smtClean="0"/>
              <a:t>Tablo eklemek için simgeyi tıklatın</a:t>
            </a:r>
            <a:endParaRPr lang="tr-TR" noProof="0"/>
          </a:p>
        </p:txBody>
      </p:sp>
      <p:sp>
        <p:nvSpPr>
          <p:cNvPr id="4" name="3 Veri Yer Tutucusu"/>
          <p:cNvSpPr>
            <a:spLocks noGrp="1"/>
          </p:cNvSpPr>
          <p:nvPr>
            <p:ph type="dt" sz="half" idx="10"/>
          </p:nvPr>
        </p:nvSpPr>
        <p:spPr>
          <a:xfrm>
            <a:off x="457200" y="6243638"/>
            <a:ext cx="2133600" cy="457200"/>
          </a:xfrm>
        </p:spPr>
        <p:txBody>
          <a:bodyPr/>
          <a:lstStyle>
            <a:lvl1pPr>
              <a:defRPr/>
            </a:lvl1pPr>
          </a:lstStyle>
          <a:p>
            <a:pPr>
              <a:defRPr/>
            </a:pPr>
            <a:endParaRPr lang="tr-TR" altLang="en-US"/>
          </a:p>
        </p:txBody>
      </p:sp>
      <p:sp>
        <p:nvSpPr>
          <p:cNvPr id="5" name="4 Altbilgi Yer Tutucusu"/>
          <p:cNvSpPr>
            <a:spLocks noGrp="1"/>
          </p:cNvSpPr>
          <p:nvPr>
            <p:ph type="ftr" sz="quarter" idx="11"/>
          </p:nvPr>
        </p:nvSpPr>
        <p:spPr>
          <a:xfrm>
            <a:off x="3124200" y="6248400"/>
            <a:ext cx="2895600" cy="457200"/>
          </a:xfrm>
        </p:spPr>
        <p:txBody>
          <a:bodyPr/>
          <a:lstStyle>
            <a:lvl1pPr>
              <a:defRPr/>
            </a:lvl1pPr>
          </a:lstStyle>
          <a:p>
            <a:pPr>
              <a:defRPr/>
            </a:pPr>
            <a:endParaRPr lang="tr-TR" altLang="en-US"/>
          </a:p>
        </p:txBody>
      </p:sp>
      <p:sp>
        <p:nvSpPr>
          <p:cNvPr id="6" name="5 Slayt Numarası Yer Tutucusu"/>
          <p:cNvSpPr>
            <a:spLocks noGrp="1"/>
          </p:cNvSpPr>
          <p:nvPr>
            <p:ph type="sldNum" sz="quarter" idx="12"/>
          </p:nvPr>
        </p:nvSpPr>
        <p:spPr>
          <a:xfrm>
            <a:off x="6553200" y="6243638"/>
            <a:ext cx="2133600" cy="457200"/>
          </a:xfrm>
        </p:spPr>
        <p:txBody>
          <a:bodyPr/>
          <a:lstStyle>
            <a:lvl1pPr>
              <a:defRPr/>
            </a:lvl1pPr>
          </a:lstStyle>
          <a:p>
            <a:pPr>
              <a:defRPr/>
            </a:pPr>
            <a:fld id="{A242BF3B-8D04-4ACF-AFA3-590D38A774F7}" type="slidenum">
              <a:rPr lang="tr-TR" altLang="en-US"/>
              <a:pPr>
                <a:defRPr/>
              </a:pPr>
              <a:t>‹#›</a:t>
            </a:fld>
            <a:endParaRPr lang="tr-TR" altLang="en-US"/>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08.06.2010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08.06.2010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HATIRLAYALIM</a:t>
            </a:r>
            <a:endParaRPr lang="tr-TR" dirty="0"/>
          </a:p>
        </p:txBody>
      </p:sp>
      <p:sp>
        <p:nvSpPr>
          <p:cNvPr id="3" name="2 Alt Başlık"/>
          <p:cNvSpPr>
            <a:spLocks noGrp="1"/>
          </p:cNvSpPr>
          <p:nvPr>
            <p:ph type="subTitle" idx="1"/>
          </p:nvPr>
        </p:nvSpPr>
        <p:spPr/>
        <p:txBody>
          <a:bodyPr/>
          <a:lstStyle/>
          <a:p>
            <a:endParaRPr lang="tr-T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8625" y="1500188"/>
            <a:ext cx="8286750" cy="5076825"/>
          </a:xfrm>
        </p:spPr>
        <p:txBody>
          <a:bodyPr>
            <a:normAutofit fontScale="92500"/>
          </a:bodyPr>
          <a:lstStyle/>
          <a:p>
            <a:pPr marL="621792" lvl="1" eaLnBrk="1" fontAlgn="auto" hangingPunct="1">
              <a:spcBef>
                <a:spcPts val="324"/>
              </a:spcBef>
              <a:spcAft>
                <a:spcPts val="0"/>
              </a:spcAft>
              <a:buFont typeface="Verdana"/>
              <a:buChar char="◦"/>
              <a:defRPr/>
            </a:pPr>
            <a:r>
              <a:rPr lang="en-US" b="1" dirty="0" smtClean="0"/>
              <a:t>Problem </a:t>
            </a:r>
            <a:endParaRPr lang="en-US" b="1" dirty="0" smtClean="0"/>
          </a:p>
          <a:p>
            <a:pPr marL="859536" lvl="2" eaLnBrk="1" fontAlgn="auto" hangingPunct="1">
              <a:spcAft>
                <a:spcPts val="0"/>
              </a:spcAft>
              <a:buFont typeface="Wingdings 2"/>
              <a:buChar char=""/>
              <a:defRPr/>
            </a:pPr>
            <a:r>
              <a:rPr lang="tr-TR" sz="2200" dirty="0" smtClean="0"/>
              <a:t>Öğrenenler </a:t>
            </a:r>
            <a:r>
              <a:rPr lang="tr-TR" sz="2200" b="1" dirty="0" smtClean="0"/>
              <a:t>gerçek yaşamla ilgili problemlerle </a:t>
            </a:r>
            <a:r>
              <a:rPr lang="tr-TR" sz="2200" dirty="0" smtClean="0"/>
              <a:t>karşılaşınca öğrenme kolaylaşıyor</a:t>
            </a:r>
            <a:r>
              <a:rPr lang="en-US" sz="2200" dirty="0" smtClean="0"/>
              <a:t>. </a:t>
            </a:r>
          </a:p>
          <a:p>
            <a:pPr marL="621792" lvl="1" eaLnBrk="1" fontAlgn="auto" hangingPunct="1">
              <a:spcBef>
                <a:spcPts val="324"/>
              </a:spcBef>
              <a:spcAft>
                <a:spcPts val="0"/>
              </a:spcAft>
              <a:buFont typeface="Verdana"/>
              <a:buChar char="◦"/>
              <a:defRPr/>
            </a:pPr>
            <a:r>
              <a:rPr lang="en-US" b="1" dirty="0" smtClean="0"/>
              <a:t>A</a:t>
            </a:r>
            <a:r>
              <a:rPr lang="tr-TR" b="1" dirty="0" err="1" smtClean="0"/>
              <a:t>ktivasyon</a:t>
            </a:r>
            <a:endParaRPr lang="en-US" dirty="0" smtClean="0"/>
          </a:p>
          <a:p>
            <a:pPr marL="859536" lvl="2" eaLnBrk="1" fontAlgn="auto" hangingPunct="1">
              <a:spcAft>
                <a:spcPts val="0"/>
              </a:spcAft>
              <a:buFont typeface="Wingdings 2"/>
              <a:buChar char=""/>
              <a:defRPr/>
            </a:pPr>
            <a:r>
              <a:rPr lang="tr-TR" sz="2200" dirty="0" smtClean="0"/>
              <a:t>Yeni bilgiyi kullanarak </a:t>
            </a:r>
            <a:r>
              <a:rPr lang="tr-TR" sz="2200" b="1" dirty="0" smtClean="0"/>
              <a:t>var olan bilgiyi aktif </a:t>
            </a:r>
            <a:r>
              <a:rPr lang="tr-TR" sz="2200" dirty="0" smtClean="0"/>
              <a:t>hale getirebildiğimizde öğrenme kolaylaşıyor</a:t>
            </a:r>
            <a:r>
              <a:rPr lang="en-US" sz="2200" dirty="0" smtClean="0"/>
              <a:t>.</a:t>
            </a:r>
            <a:r>
              <a:rPr lang="en-US" sz="2600" dirty="0" smtClean="0"/>
              <a:t> </a:t>
            </a:r>
          </a:p>
          <a:p>
            <a:pPr marL="621792" lvl="1" eaLnBrk="1" fontAlgn="auto" hangingPunct="1">
              <a:spcBef>
                <a:spcPts val="324"/>
              </a:spcBef>
              <a:spcAft>
                <a:spcPts val="0"/>
              </a:spcAft>
              <a:buFont typeface="Verdana"/>
              <a:buChar char="◦"/>
              <a:defRPr/>
            </a:pPr>
            <a:r>
              <a:rPr lang="en-US" b="1" dirty="0" err="1" smtClean="0"/>
              <a:t>Demonstra</a:t>
            </a:r>
            <a:r>
              <a:rPr lang="tr-TR" b="1" dirty="0" err="1" smtClean="0"/>
              <a:t>syon</a:t>
            </a:r>
            <a:endParaRPr lang="en-US" dirty="0" smtClean="0"/>
          </a:p>
          <a:p>
            <a:pPr marL="859536" lvl="2" eaLnBrk="1" fontAlgn="auto" hangingPunct="1">
              <a:spcAft>
                <a:spcPts val="0"/>
              </a:spcAft>
              <a:buFont typeface="Wingdings 2"/>
              <a:buChar char=""/>
              <a:defRPr/>
            </a:pPr>
            <a:r>
              <a:rPr lang="tr-TR" sz="2200" b="1" dirty="0" smtClean="0"/>
              <a:t>Yeni bilgi öğrenene </a:t>
            </a:r>
            <a:r>
              <a:rPr lang="tr-TR" sz="2200" b="1" dirty="0" err="1" smtClean="0"/>
              <a:t>demonstre</a:t>
            </a:r>
            <a:r>
              <a:rPr lang="tr-TR" sz="2200" b="1" dirty="0" smtClean="0"/>
              <a:t> </a:t>
            </a:r>
            <a:r>
              <a:rPr lang="tr-TR" sz="2200" dirty="0" smtClean="0"/>
              <a:t>edilirse öğrenme kolaylaşıyor</a:t>
            </a:r>
            <a:r>
              <a:rPr lang="en-US" sz="2200" dirty="0" smtClean="0"/>
              <a:t>. </a:t>
            </a:r>
          </a:p>
          <a:p>
            <a:pPr marL="621792" lvl="1" eaLnBrk="1" fontAlgn="auto" hangingPunct="1">
              <a:spcBef>
                <a:spcPts val="324"/>
              </a:spcBef>
              <a:spcAft>
                <a:spcPts val="0"/>
              </a:spcAft>
              <a:buFont typeface="Verdana"/>
              <a:buChar char="◦"/>
              <a:defRPr/>
            </a:pPr>
            <a:r>
              <a:rPr lang="tr-TR" b="1" dirty="0" smtClean="0"/>
              <a:t>Uygulama</a:t>
            </a:r>
            <a:endParaRPr lang="en-US" dirty="0" smtClean="0"/>
          </a:p>
          <a:p>
            <a:pPr marL="859536" lvl="2" eaLnBrk="1" fontAlgn="auto" hangingPunct="1">
              <a:spcAft>
                <a:spcPts val="0"/>
              </a:spcAft>
              <a:buFont typeface="Wingdings 2"/>
              <a:buChar char=""/>
              <a:defRPr/>
            </a:pPr>
            <a:r>
              <a:rPr lang="tr-TR" sz="2200" dirty="0" smtClean="0"/>
              <a:t>Yeni bilgi </a:t>
            </a:r>
            <a:r>
              <a:rPr lang="tr-TR" sz="2200" b="1" dirty="0" smtClean="0"/>
              <a:t>öğrenen tarafından uygulandığında </a:t>
            </a:r>
            <a:r>
              <a:rPr lang="tr-TR" sz="2200" dirty="0" smtClean="0"/>
              <a:t>öğrenme kolaylaşıyor</a:t>
            </a:r>
            <a:r>
              <a:rPr lang="en-US" sz="2200" dirty="0" smtClean="0"/>
              <a:t>. </a:t>
            </a:r>
          </a:p>
          <a:p>
            <a:pPr marL="621792" lvl="1" eaLnBrk="1" fontAlgn="auto" hangingPunct="1">
              <a:spcBef>
                <a:spcPts val="324"/>
              </a:spcBef>
              <a:spcAft>
                <a:spcPts val="0"/>
              </a:spcAft>
              <a:buFont typeface="Verdana"/>
              <a:buChar char="◦"/>
              <a:defRPr/>
            </a:pPr>
            <a:r>
              <a:rPr lang="tr-TR" b="1" dirty="0" smtClean="0"/>
              <a:t>Entegrasyon</a:t>
            </a:r>
            <a:endParaRPr lang="en-US" dirty="0" smtClean="0"/>
          </a:p>
          <a:p>
            <a:pPr marL="859536" lvl="2" eaLnBrk="1" fontAlgn="auto" hangingPunct="1">
              <a:spcAft>
                <a:spcPts val="0"/>
              </a:spcAft>
              <a:buFont typeface="Wingdings 2"/>
              <a:buChar char=""/>
              <a:defRPr/>
            </a:pPr>
            <a:r>
              <a:rPr lang="tr-TR" sz="2200" dirty="0" smtClean="0"/>
              <a:t>Yeni bilgi </a:t>
            </a:r>
            <a:r>
              <a:rPr lang="tr-TR" sz="2200" b="1" dirty="0" smtClean="0"/>
              <a:t>öğrenenin dünyasına entegre </a:t>
            </a:r>
            <a:r>
              <a:rPr lang="tr-TR" sz="2200" dirty="0" smtClean="0"/>
              <a:t>edildiğinde öğrenme kolaylaşıyor</a:t>
            </a:r>
            <a:r>
              <a:rPr lang="en-US" sz="2200" dirty="0" smtClean="0"/>
              <a:t>. </a:t>
            </a:r>
          </a:p>
          <a:p>
            <a:pPr marL="365760" indent="-256032" eaLnBrk="1" fontAlgn="auto" hangingPunct="1">
              <a:spcAft>
                <a:spcPts val="0"/>
              </a:spcAft>
              <a:buFont typeface="Wingdings 3"/>
              <a:buChar char=""/>
              <a:defRPr/>
            </a:pPr>
            <a:endParaRPr lang="en-US" dirty="0"/>
          </a:p>
        </p:txBody>
      </p:sp>
      <p:sp>
        <p:nvSpPr>
          <p:cNvPr id="9219" name="3 Başlık"/>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normAutofit fontScale="90000"/>
          </a:bodyPr>
          <a:lstStyle/>
          <a:p>
            <a:r>
              <a:rPr lang="en-US" dirty="0" smtClean="0"/>
              <a:t>Malcolm Knowles’</a:t>
            </a:r>
            <a:r>
              <a:rPr lang="tr-TR" dirty="0" smtClean="0"/>
              <a:t>in yaklaşımını </a:t>
            </a:r>
            <a:r>
              <a:rPr lang="en-US" dirty="0" smtClean="0"/>
              <a:t>David Merrill</a:t>
            </a:r>
            <a:r>
              <a:rPr lang="tr-TR" dirty="0" smtClean="0"/>
              <a:t>’</a:t>
            </a:r>
            <a:r>
              <a:rPr lang="tr-TR" dirty="0" err="1" smtClean="0"/>
              <a:t>inkiyle</a:t>
            </a:r>
            <a:r>
              <a:rPr lang="tr-TR" dirty="0" smtClean="0"/>
              <a:t> </a:t>
            </a:r>
            <a:r>
              <a:rPr lang="tr-TR" dirty="0" smtClean="0"/>
              <a:t>Yapılandıralım:</a:t>
            </a:r>
            <a:r>
              <a:rPr lang="en-US" dirty="0" smtClean="0"/>
              <a:t/>
            </a:r>
            <a:br>
              <a:rPr lang="en-US" dirty="0" smtClean="0"/>
            </a:br>
            <a:endParaRPr lang="tr-TR" dirty="0" smtClean="0"/>
          </a:p>
        </p:txBody>
      </p:sp>
      <p:sp>
        <p:nvSpPr>
          <p:cNvPr id="4" name="3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 calcmode="lin" valueType="num">
                                      <p:cBhvr additive="base">
                                        <p:cTn id="3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 calcmode="lin" valueType="num">
                                      <p:cBhvr additive="base">
                                        <p:cTn id="3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anim calcmode="lin" valueType="num">
                                      <p:cBhvr additive="base">
                                        <p:cTn id="3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additive="base">
                                        <p:cTn id="4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defRPr/>
            </a:pPr>
            <a:r>
              <a:rPr lang="en-US" sz="3600" dirty="0" smtClean="0"/>
              <a:t>What are the Features of a Good Teacher?</a:t>
            </a:r>
            <a:endParaRPr lang="en-US" sz="3600" dirty="0"/>
          </a:p>
        </p:txBody>
      </p:sp>
      <p:sp>
        <p:nvSpPr>
          <p:cNvPr id="7171" name="Rectangle 3"/>
          <p:cNvSpPr>
            <a:spLocks noGrp="1" noChangeArrowheads="1"/>
          </p:cNvSpPr>
          <p:nvPr>
            <p:ph type="body" idx="1"/>
          </p:nvPr>
        </p:nvSpPr>
        <p:spPr>
          <a:xfrm>
            <a:off x="1219200" y="1828800"/>
            <a:ext cx="7772400" cy="4114800"/>
          </a:xfrm>
        </p:spPr>
        <p:txBody>
          <a:bodyPr>
            <a:normAutofit/>
          </a:bodyPr>
          <a:lstStyle/>
          <a:p>
            <a:pPr lvl="1">
              <a:defRPr/>
            </a:pPr>
            <a:endParaRPr lang="en-US" dirty="0" smtClean="0"/>
          </a:p>
          <a:p>
            <a:pPr lvl="2">
              <a:defRPr/>
            </a:pPr>
            <a:r>
              <a:rPr lang="en-US" dirty="0" smtClean="0"/>
              <a:t>role </a:t>
            </a:r>
            <a:r>
              <a:rPr lang="en-US" dirty="0" smtClean="0"/>
              <a:t>model</a:t>
            </a:r>
          </a:p>
          <a:p>
            <a:pPr lvl="2">
              <a:defRPr/>
            </a:pPr>
            <a:r>
              <a:rPr lang="en-US" dirty="0" smtClean="0"/>
              <a:t>supportive person</a:t>
            </a:r>
          </a:p>
          <a:p>
            <a:pPr lvl="2">
              <a:defRPr/>
            </a:pPr>
            <a:r>
              <a:rPr lang="en-US" dirty="0" smtClean="0"/>
              <a:t>supervisor</a:t>
            </a:r>
            <a:endParaRPr lang="en-US" dirty="0" smtClean="0"/>
          </a:p>
          <a:p>
            <a:pPr lvl="2">
              <a:defRPr/>
            </a:pPr>
            <a:r>
              <a:rPr lang="en-US" dirty="0"/>
              <a:t>d</a:t>
            </a:r>
            <a:r>
              <a:rPr lang="en-US" dirty="0" smtClean="0"/>
              <a:t>ynamic teacher </a:t>
            </a:r>
            <a:endParaRPr lang="en-US" dirty="0"/>
          </a:p>
        </p:txBody>
      </p:sp>
      <p:sp>
        <p:nvSpPr>
          <p:cNvPr id="6148" name="Footer Placeholder 3"/>
          <p:cNvSpPr>
            <a:spLocks noGrp="1"/>
          </p:cNvSpPr>
          <p:nvPr>
            <p:ph type="ftr" sz="quarter" idx="11"/>
          </p:nvPr>
        </p:nvSpPr>
        <p:spPr/>
        <p:txBody>
          <a:bodyPr/>
          <a:lstStyle/>
          <a:p>
            <a:pPr>
              <a:defRPr/>
            </a:pPr>
            <a:r>
              <a:rPr lang="de-DE" smtClean="0"/>
              <a:t>(c) Mark Gelula, PhD, 2010</a:t>
            </a:r>
            <a:endParaRPr lang="en-US" smtClean="0"/>
          </a:p>
        </p:txBody>
      </p:sp>
      <p:sp>
        <p:nvSpPr>
          <p:cNvPr id="5" name="4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anim calcmode="lin" valueType="num">
                                      <p:cBhvr additive="base">
                                        <p:cTn id="11"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1">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171">
                                            <p:txEl>
                                              <p:pRg st="3" end="3"/>
                                            </p:txEl>
                                          </p:spTgt>
                                        </p:tgtEl>
                                        <p:attrNameLst>
                                          <p:attrName>style.visibility</p:attrName>
                                        </p:attrNameLst>
                                      </p:cBhvr>
                                      <p:to>
                                        <p:strVal val="visible"/>
                                      </p:to>
                                    </p:set>
                                    <p:anim calcmode="lin" valueType="num">
                                      <p:cBhvr additive="base">
                                        <p:cTn id="15"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171">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171">
                                            <p:txEl>
                                              <p:pRg st="4" end="4"/>
                                            </p:txEl>
                                          </p:spTgt>
                                        </p:tgtEl>
                                        <p:attrNameLst>
                                          <p:attrName>style.visibility</p:attrName>
                                        </p:attrNameLst>
                                      </p:cBhvr>
                                      <p:to>
                                        <p:strVal val="visible"/>
                                      </p:to>
                                    </p:set>
                                    <p:anim calcmode="lin" valueType="num">
                                      <p:cBhvr additive="base">
                                        <p:cTn id="19"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Başlık"/>
          <p:cNvSpPr>
            <a:spLocks noGrp="1"/>
          </p:cNvSpPr>
          <p:nvPr>
            <p:ph type="title"/>
          </p:nvPr>
        </p:nvSpPr>
        <p:spPr/>
        <p:txBody>
          <a:bodyPr/>
          <a:lstStyle/>
          <a:p>
            <a:pPr eaLnBrk="1" hangingPunct="1"/>
            <a:r>
              <a:rPr lang="tr-TR" smtClean="0"/>
              <a:t>Eğitim Yöntemleri</a:t>
            </a:r>
          </a:p>
        </p:txBody>
      </p:sp>
      <p:sp>
        <p:nvSpPr>
          <p:cNvPr id="6147" name="2 İçerik Yer Tutucusu"/>
          <p:cNvSpPr>
            <a:spLocks noGrp="1"/>
          </p:cNvSpPr>
          <p:nvPr>
            <p:ph idx="1"/>
          </p:nvPr>
        </p:nvSpPr>
        <p:spPr>
          <a:xfrm>
            <a:off x="2143125" y="1600200"/>
            <a:ext cx="4071938" cy="4525963"/>
          </a:xfrm>
        </p:spPr>
        <p:txBody>
          <a:bodyPr/>
          <a:lstStyle/>
          <a:p>
            <a:pPr eaLnBrk="1" hangingPunct="1">
              <a:lnSpc>
                <a:spcPct val="250000"/>
              </a:lnSpc>
            </a:pPr>
            <a:r>
              <a:rPr lang="tr-TR" dirty="0" smtClean="0"/>
              <a:t>Toplu eğitim</a:t>
            </a:r>
          </a:p>
          <a:p>
            <a:pPr eaLnBrk="1" hangingPunct="1">
              <a:lnSpc>
                <a:spcPct val="250000"/>
              </a:lnSpc>
            </a:pPr>
            <a:r>
              <a:rPr lang="tr-TR" dirty="0" smtClean="0"/>
              <a:t>Küçük grup eğitimi</a:t>
            </a:r>
          </a:p>
          <a:p>
            <a:pPr eaLnBrk="1" hangingPunct="1">
              <a:lnSpc>
                <a:spcPct val="250000"/>
              </a:lnSpc>
            </a:pPr>
            <a:r>
              <a:rPr lang="tr-TR" dirty="0" smtClean="0"/>
              <a:t>Bireysel eğitim</a:t>
            </a:r>
          </a:p>
        </p:txBody>
      </p:sp>
      <p:sp>
        <p:nvSpPr>
          <p:cNvPr id="4" name="3 Yukarı Aşağı Ok"/>
          <p:cNvSpPr/>
          <p:nvPr/>
        </p:nvSpPr>
        <p:spPr>
          <a:xfrm>
            <a:off x="6286500" y="1928813"/>
            <a:ext cx="428625" cy="3500437"/>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5" name="4 Metin kutusu"/>
          <p:cNvSpPr txBox="1"/>
          <p:nvPr/>
        </p:nvSpPr>
        <p:spPr>
          <a:xfrm>
            <a:off x="6929454" y="2071678"/>
            <a:ext cx="1609223" cy="646331"/>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fontAlgn="auto">
              <a:spcBef>
                <a:spcPts val="0"/>
              </a:spcBef>
              <a:spcAft>
                <a:spcPts val="0"/>
              </a:spcAft>
              <a:defRPr/>
            </a:pPr>
            <a:r>
              <a:rPr lang="tr-TR" b="1" dirty="0">
                <a:solidFill>
                  <a:schemeClr val="bg1"/>
                </a:solidFill>
                <a:latin typeface="+mn-lt"/>
              </a:rPr>
              <a:t>Daha fazla </a:t>
            </a:r>
          </a:p>
          <a:p>
            <a:pPr fontAlgn="auto">
              <a:spcBef>
                <a:spcPts val="0"/>
              </a:spcBef>
              <a:spcAft>
                <a:spcPts val="0"/>
              </a:spcAft>
              <a:defRPr/>
            </a:pPr>
            <a:r>
              <a:rPr lang="tr-TR" b="1" dirty="0">
                <a:solidFill>
                  <a:schemeClr val="bg1"/>
                </a:solidFill>
                <a:latin typeface="+mn-lt"/>
              </a:rPr>
              <a:t>Eğitici merkezli</a:t>
            </a:r>
          </a:p>
        </p:txBody>
      </p:sp>
      <p:sp>
        <p:nvSpPr>
          <p:cNvPr id="6" name="5 Metin kutusu"/>
          <p:cNvSpPr txBox="1"/>
          <p:nvPr/>
        </p:nvSpPr>
        <p:spPr>
          <a:xfrm>
            <a:off x="7000892" y="4643446"/>
            <a:ext cx="1778179" cy="646331"/>
          </a:xfrm>
          <a:prstGeom prst="rect">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pPr fontAlgn="auto">
              <a:spcBef>
                <a:spcPts val="0"/>
              </a:spcBef>
              <a:spcAft>
                <a:spcPts val="0"/>
              </a:spcAft>
              <a:defRPr/>
            </a:pPr>
            <a:r>
              <a:rPr lang="tr-TR" b="1" dirty="0">
                <a:solidFill>
                  <a:schemeClr val="bg1"/>
                </a:solidFill>
                <a:latin typeface="+mn-lt"/>
              </a:rPr>
              <a:t>Daha fazla </a:t>
            </a:r>
          </a:p>
          <a:p>
            <a:pPr fontAlgn="auto">
              <a:spcBef>
                <a:spcPts val="0"/>
              </a:spcBef>
              <a:spcAft>
                <a:spcPts val="0"/>
              </a:spcAft>
              <a:defRPr/>
            </a:pPr>
            <a:r>
              <a:rPr lang="tr-TR" b="1" dirty="0">
                <a:solidFill>
                  <a:schemeClr val="bg1"/>
                </a:solidFill>
                <a:latin typeface="+mn-lt"/>
              </a:rPr>
              <a:t>Öğrenci merkezli</a:t>
            </a:r>
          </a:p>
        </p:txBody>
      </p:sp>
      <p:sp>
        <p:nvSpPr>
          <p:cNvPr id="7" name="6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Başlık"/>
          <p:cNvSpPr>
            <a:spLocks noGrp="1"/>
          </p:cNvSpPr>
          <p:nvPr>
            <p:ph type="title"/>
          </p:nvPr>
        </p:nvSpPr>
        <p:spPr/>
        <p:txBody>
          <a:bodyPr/>
          <a:lstStyle/>
          <a:p>
            <a:pPr eaLnBrk="1" hangingPunct="1"/>
            <a:r>
              <a:rPr lang="tr-TR" smtClean="0"/>
              <a:t>Toplu Eğitim</a:t>
            </a:r>
          </a:p>
        </p:txBody>
      </p:sp>
      <p:sp>
        <p:nvSpPr>
          <p:cNvPr id="13315" name="2 İçerik Yer Tutucusu"/>
          <p:cNvSpPr>
            <a:spLocks noGrp="1"/>
          </p:cNvSpPr>
          <p:nvPr>
            <p:ph idx="1"/>
          </p:nvPr>
        </p:nvSpPr>
        <p:spPr/>
        <p:txBody>
          <a:bodyPr/>
          <a:lstStyle/>
          <a:p>
            <a:pPr eaLnBrk="1" fontAlgn="b" hangingPunct="1"/>
            <a:r>
              <a:rPr lang="tr-TR" dirty="0" smtClean="0"/>
              <a:t>Ders</a:t>
            </a:r>
          </a:p>
          <a:p>
            <a:pPr eaLnBrk="1" fontAlgn="b" hangingPunct="1"/>
            <a:r>
              <a:rPr lang="tr-TR" dirty="0" smtClean="0"/>
              <a:t>Demonstrasyon</a:t>
            </a:r>
          </a:p>
          <a:p>
            <a:pPr eaLnBrk="1" fontAlgn="b" hangingPunct="1"/>
            <a:r>
              <a:rPr lang="tr-TR" dirty="0" smtClean="0"/>
              <a:t>Sempozyum</a:t>
            </a:r>
          </a:p>
          <a:p>
            <a:pPr eaLnBrk="1" fontAlgn="b" hangingPunct="1"/>
            <a:r>
              <a:rPr lang="tr-TR" dirty="0" smtClean="0"/>
              <a:t>Seminer</a:t>
            </a:r>
          </a:p>
          <a:p>
            <a:pPr eaLnBrk="1" fontAlgn="b" hangingPunct="1"/>
            <a:r>
              <a:rPr lang="tr-TR" dirty="0" smtClean="0"/>
              <a:t>Uzaktan Eğitim</a:t>
            </a:r>
          </a:p>
          <a:p>
            <a:pPr eaLnBrk="1" hangingPunct="1"/>
            <a:endParaRPr lang="tr-TR" dirty="0" smtClean="0"/>
          </a:p>
        </p:txBody>
      </p:sp>
      <p:sp>
        <p:nvSpPr>
          <p:cNvPr id="4" name="1 Başlık"/>
          <p:cNvSpPr txBox="1">
            <a:spLocks/>
          </p:cNvSpPr>
          <p:nvPr/>
        </p:nvSpPr>
        <p:spPr>
          <a:xfrm rot="19589006">
            <a:off x="-430213" y="-14288"/>
            <a:ext cx="2105026" cy="1143001"/>
          </a:xfrm>
          <a:prstGeom prst="rect">
            <a:avLst/>
          </a:prstGeom>
          <a:solidFill>
            <a:srgbClr val="C00000"/>
          </a:solidFill>
        </p:spPr>
        <p:txBody>
          <a:bodyPr anchor="ctr">
            <a:normAutofit/>
          </a:bodyPr>
          <a:lstStyle/>
          <a:p>
            <a:pPr algn="ctr" fontAlgn="auto">
              <a:spcAft>
                <a:spcPts val="0"/>
              </a:spcAft>
              <a:defRPr/>
            </a:pPr>
            <a:r>
              <a:rPr lang="tr-TR" sz="2800">
                <a:solidFill>
                  <a:schemeClr val="bg1"/>
                </a:solidFill>
                <a:latin typeface="+mj-lt"/>
                <a:ea typeface="+mj-ea"/>
                <a:cs typeface="+mj-cs"/>
              </a:rPr>
              <a:t>Eğitim Yöntemleri</a:t>
            </a:r>
            <a:endParaRPr lang="tr-TR" sz="2800" dirty="0">
              <a:solidFill>
                <a:schemeClr val="bg1"/>
              </a:solidFill>
              <a:latin typeface="+mj-lt"/>
              <a:ea typeface="+mj-ea"/>
              <a:cs typeface="+mj-cs"/>
            </a:endParaRPr>
          </a:p>
        </p:txBody>
      </p:sp>
      <p:sp>
        <p:nvSpPr>
          <p:cNvPr id="5" name="4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box(in)">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box(in)">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box(in)">
                                      <p:cBhvr>
                                        <p:cTn id="17" dur="500"/>
                                        <p:tgtEl>
                                          <p:spTgt spid="133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box(in)">
                                      <p:cBhvr>
                                        <p:cTn id="22" dur="500"/>
                                        <p:tgtEl>
                                          <p:spTgt spid="133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box(in)">
                                      <p:cBhvr>
                                        <p:cTn id="27" dur="500"/>
                                        <p:tgtEl>
                                          <p:spTgt spid="133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Başlık"/>
          <p:cNvSpPr>
            <a:spLocks noGrp="1"/>
          </p:cNvSpPr>
          <p:nvPr>
            <p:ph type="title"/>
          </p:nvPr>
        </p:nvSpPr>
        <p:spPr/>
        <p:txBody>
          <a:bodyPr/>
          <a:lstStyle/>
          <a:p>
            <a:pPr eaLnBrk="1" hangingPunct="1"/>
            <a:r>
              <a:rPr lang="tr-TR" smtClean="0"/>
              <a:t>Grup Eğitimi</a:t>
            </a:r>
          </a:p>
        </p:txBody>
      </p:sp>
      <p:sp>
        <p:nvSpPr>
          <p:cNvPr id="3" name="2 İçerik Yer Tutucusu"/>
          <p:cNvSpPr>
            <a:spLocks noGrp="1"/>
          </p:cNvSpPr>
          <p:nvPr>
            <p:ph idx="1"/>
          </p:nvPr>
        </p:nvSpPr>
        <p:spPr/>
        <p:txBody>
          <a:bodyPr rtlCol="0">
            <a:normAutofit fontScale="77500" lnSpcReduction="20000"/>
          </a:bodyPr>
          <a:lstStyle/>
          <a:p>
            <a:pPr eaLnBrk="1" fontAlgn="b" hangingPunct="1">
              <a:spcAft>
                <a:spcPts val="0"/>
              </a:spcAft>
              <a:defRPr/>
            </a:pPr>
            <a:r>
              <a:rPr lang="tr-TR" dirty="0" smtClean="0"/>
              <a:t>Tartışma</a:t>
            </a:r>
          </a:p>
          <a:p>
            <a:pPr eaLnBrk="1" fontAlgn="b" hangingPunct="1">
              <a:spcAft>
                <a:spcPts val="0"/>
              </a:spcAft>
              <a:defRPr/>
            </a:pPr>
            <a:r>
              <a:rPr lang="tr-TR" dirty="0" smtClean="0"/>
              <a:t>Vızıltı Grup</a:t>
            </a:r>
          </a:p>
          <a:p>
            <a:pPr eaLnBrk="1" fontAlgn="b" hangingPunct="1">
              <a:spcAft>
                <a:spcPts val="0"/>
              </a:spcAft>
              <a:defRPr/>
            </a:pPr>
            <a:r>
              <a:rPr lang="tr-TR" dirty="0" smtClean="0"/>
              <a:t>Ödev grubu</a:t>
            </a:r>
          </a:p>
          <a:p>
            <a:pPr eaLnBrk="1" fontAlgn="b" hangingPunct="1">
              <a:spcAft>
                <a:spcPts val="0"/>
              </a:spcAft>
              <a:defRPr/>
            </a:pPr>
            <a:r>
              <a:rPr lang="tr-TR" dirty="0" smtClean="0"/>
              <a:t>Beyin fırtınası</a:t>
            </a:r>
          </a:p>
          <a:p>
            <a:pPr eaLnBrk="1" fontAlgn="b" hangingPunct="1">
              <a:spcAft>
                <a:spcPts val="0"/>
              </a:spcAft>
              <a:defRPr/>
            </a:pPr>
            <a:r>
              <a:rPr lang="tr-TR" dirty="0" smtClean="0"/>
              <a:t>Uygulayarak öğrenme</a:t>
            </a:r>
          </a:p>
          <a:p>
            <a:pPr eaLnBrk="1" fontAlgn="b" hangingPunct="1">
              <a:spcAft>
                <a:spcPts val="0"/>
              </a:spcAft>
              <a:defRPr/>
            </a:pPr>
            <a:r>
              <a:rPr lang="tr-TR" dirty="0" smtClean="0"/>
              <a:t>Proje temelli öğrenme</a:t>
            </a:r>
          </a:p>
          <a:p>
            <a:pPr eaLnBrk="1" fontAlgn="b" hangingPunct="1">
              <a:spcAft>
                <a:spcPts val="0"/>
              </a:spcAft>
              <a:defRPr/>
            </a:pPr>
            <a:r>
              <a:rPr lang="tr-TR" dirty="0" smtClean="0"/>
              <a:t>Olgu tartışması</a:t>
            </a:r>
          </a:p>
          <a:p>
            <a:pPr eaLnBrk="1" fontAlgn="b" hangingPunct="1">
              <a:spcAft>
                <a:spcPts val="0"/>
              </a:spcAft>
              <a:defRPr/>
            </a:pPr>
            <a:r>
              <a:rPr lang="tr-TR" dirty="0" err="1" smtClean="0"/>
              <a:t>Balint</a:t>
            </a:r>
            <a:r>
              <a:rPr lang="tr-TR" dirty="0" smtClean="0"/>
              <a:t> Grup</a:t>
            </a:r>
          </a:p>
          <a:p>
            <a:pPr eaLnBrk="1" fontAlgn="b" hangingPunct="1">
              <a:spcAft>
                <a:spcPts val="0"/>
              </a:spcAft>
              <a:defRPr/>
            </a:pPr>
            <a:r>
              <a:rPr lang="tr-TR" dirty="0" smtClean="0"/>
              <a:t>Rol yapma</a:t>
            </a:r>
          </a:p>
          <a:p>
            <a:pPr eaLnBrk="1" fontAlgn="b" hangingPunct="1">
              <a:spcAft>
                <a:spcPts val="0"/>
              </a:spcAft>
              <a:defRPr/>
            </a:pPr>
            <a:r>
              <a:rPr lang="tr-TR" dirty="0" smtClean="0"/>
              <a:t>Üçlü öğrenme</a:t>
            </a:r>
          </a:p>
          <a:p>
            <a:pPr eaLnBrk="1" fontAlgn="b" hangingPunct="1">
              <a:spcAft>
                <a:spcPts val="0"/>
              </a:spcAft>
              <a:defRPr/>
            </a:pPr>
            <a:r>
              <a:rPr lang="tr-TR" dirty="0" smtClean="0"/>
              <a:t>Mikro eğitim</a:t>
            </a:r>
          </a:p>
          <a:p>
            <a:pPr eaLnBrk="1" fontAlgn="auto" hangingPunct="1">
              <a:spcAft>
                <a:spcPts val="0"/>
              </a:spcAft>
              <a:defRPr/>
            </a:pPr>
            <a:endParaRPr lang="tr-TR" dirty="0"/>
          </a:p>
        </p:txBody>
      </p:sp>
      <p:sp>
        <p:nvSpPr>
          <p:cNvPr id="4" name="1 Başlık"/>
          <p:cNvSpPr txBox="1">
            <a:spLocks/>
          </p:cNvSpPr>
          <p:nvPr/>
        </p:nvSpPr>
        <p:spPr>
          <a:xfrm rot="19589006">
            <a:off x="-430213" y="-14288"/>
            <a:ext cx="2105026" cy="1143001"/>
          </a:xfrm>
          <a:prstGeom prst="rect">
            <a:avLst/>
          </a:prstGeom>
          <a:solidFill>
            <a:srgbClr val="C00000"/>
          </a:solidFill>
        </p:spPr>
        <p:txBody>
          <a:bodyPr anchor="ctr">
            <a:normAutofit/>
          </a:bodyPr>
          <a:lstStyle/>
          <a:p>
            <a:pPr algn="ctr" fontAlgn="auto">
              <a:spcAft>
                <a:spcPts val="0"/>
              </a:spcAft>
              <a:defRPr/>
            </a:pPr>
            <a:r>
              <a:rPr lang="tr-TR" sz="2800">
                <a:solidFill>
                  <a:schemeClr val="bg1"/>
                </a:solidFill>
                <a:latin typeface="+mj-lt"/>
                <a:ea typeface="+mj-ea"/>
                <a:cs typeface="+mj-cs"/>
              </a:rPr>
              <a:t>Eğitim Yöntemleri</a:t>
            </a:r>
            <a:endParaRPr lang="tr-TR" sz="2800" dirty="0">
              <a:solidFill>
                <a:schemeClr val="bg1"/>
              </a:solidFill>
              <a:latin typeface="+mj-lt"/>
              <a:ea typeface="+mj-ea"/>
              <a:cs typeface="+mj-cs"/>
            </a:endParaRPr>
          </a:p>
        </p:txBody>
      </p:sp>
      <p:sp>
        <p:nvSpPr>
          <p:cNvPr id="5" name="4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Başlık"/>
          <p:cNvSpPr>
            <a:spLocks noGrp="1"/>
          </p:cNvSpPr>
          <p:nvPr>
            <p:ph type="title"/>
          </p:nvPr>
        </p:nvSpPr>
        <p:spPr/>
        <p:txBody>
          <a:bodyPr/>
          <a:lstStyle/>
          <a:p>
            <a:pPr eaLnBrk="1" hangingPunct="1"/>
            <a:r>
              <a:rPr lang="tr-TR" smtClean="0"/>
              <a:t>Bireysel Eğitim</a:t>
            </a:r>
          </a:p>
        </p:txBody>
      </p:sp>
      <p:sp>
        <p:nvSpPr>
          <p:cNvPr id="15363" name="2 İçerik Yer Tutucusu"/>
          <p:cNvSpPr>
            <a:spLocks noGrp="1"/>
          </p:cNvSpPr>
          <p:nvPr>
            <p:ph idx="1"/>
          </p:nvPr>
        </p:nvSpPr>
        <p:spPr/>
        <p:txBody>
          <a:bodyPr/>
          <a:lstStyle/>
          <a:p>
            <a:pPr eaLnBrk="1" hangingPunct="1"/>
            <a:r>
              <a:rPr lang="tr-TR" dirty="0" smtClean="0"/>
              <a:t>Klinik Eğitim</a:t>
            </a:r>
          </a:p>
          <a:p>
            <a:pPr eaLnBrk="1" hangingPunct="1"/>
            <a:r>
              <a:rPr lang="tr-TR" dirty="0" smtClean="0"/>
              <a:t>Bireysel Öğrenme Aktiviteleri</a:t>
            </a:r>
          </a:p>
        </p:txBody>
      </p:sp>
      <p:sp>
        <p:nvSpPr>
          <p:cNvPr id="4" name="1 Başlık"/>
          <p:cNvSpPr txBox="1">
            <a:spLocks/>
          </p:cNvSpPr>
          <p:nvPr/>
        </p:nvSpPr>
        <p:spPr>
          <a:xfrm rot="19589006">
            <a:off x="-430213" y="-14288"/>
            <a:ext cx="2105026" cy="1143001"/>
          </a:xfrm>
          <a:prstGeom prst="rect">
            <a:avLst/>
          </a:prstGeom>
          <a:solidFill>
            <a:srgbClr val="C00000"/>
          </a:solidFill>
        </p:spPr>
        <p:txBody>
          <a:bodyPr anchor="ctr">
            <a:normAutofit/>
          </a:bodyPr>
          <a:lstStyle/>
          <a:p>
            <a:pPr algn="ctr" fontAlgn="auto">
              <a:spcAft>
                <a:spcPts val="0"/>
              </a:spcAft>
              <a:defRPr/>
            </a:pPr>
            <a:r>
              <a:rPr lang="tr-TR" sz="2800">
                <a:solidFill>
                  <a:schemeClr val="bg1"/>
                </a:solidFill>
                <a:latin typeface="+mj-lt"/>
                <a:ea typeface="+mj-ea"/>
                <a:cs typeface="+mj-cs"/>
              </a:rPr>
              <a:t>Eğitim Yöntemleri</a:t>
            </a:r>
            <a:endParaRPr lang="tr-TR" sz="2800" dirty="0">
              <a:solidFill>
                <a:schemeClr val="bg1"/>
              </a:solidFill>
              <a:latin typeface="+mj-lt"/>
              <a:ea typeface="+mj-ea"/>
              <a:cs typeface="+mj-cs"/>
            </a:endParaRPr>
          </a:p>
        </p:txBody>
      </p:sp>
      <p:sp>
        <p:nvSpPr>
          <p:cNvPr id="5" name="4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ox(in)">
                                      <p:cBhvr>
                                        <p:cTn id="7" dur="500"/>
                                        <p:tgtEl>
                                          <p:spTgt spid="15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box(in)">
                                      <p:cBhvr>
                                        <p:cTn id="12" dur="500"/>
                                        <p:tgtEl>
                                          <p:spTgt spid="15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 name="5 Slayt Numarası Yer Tutucusu"/>
          <p:cNvSpPr>
            <a:spLocks noGrp="1"/>
          </p:cNvSpPr>
          <p:nvPr>
            <p:ph type="sldNum" sz="quarter" idx="12"/>
          </p:nvPr>
        </p:nvSpPr>
        <p:spPr/>
        <p:txBody>
          <a:bodyPr/>
          <a:lstStyle/>
          <a:p>
            <a:pPr>
              <a:defRPr/>
            </a:pPr>
            <a:fld id="{2C0DE81A-B153-49BD-95B6-974E84EABF5C}" type="slidenum">
              <a:rPr lang="tr-TR" altLang="en-US"/>
              <a:pPr>
                <a:defRPr/>
              </a:pPr>
              <a:t>16</a:t>
            </a:fld>
            <a:endParaRPr lang="tr-TR" altLang="en-US"/>
          </a:p>
        </p:txBody>
      </p:sp>
      <p:sp>
        <p:nvSpPr>
          <p:cNvPr id="276482" name="Rectangle 2"/>
          <p:cNvSpPr>
            <a:spLocks noGrp="1" noChangeArrowheads="1"/>
          </p:cNvSpPr>
          <p:nvPr>
            <p:ph type="title"/>
          </p:nvPr>
        </p:nvSpPr>
        <p:spPr>
          <a:xfrm>
            <a:off x="457200" y="277813"/>
            <a:ext cx="8229600" cy="1279525"/>
          </a:xfrm>
        </p:spPr>
        <p:txBody>
          <a:bodyPr rtlCol="0">
            <a:normAutofit fontScale="90000"/>
          </a:bodyPr>
          <a:lstStyle/>
          <a:p>
            <a:pPr eaLnBrk="1" fontAlgn="auto" hangingPunct="1">
              <a:spcAft>
                <a:spcPts val="0"/>
              </a:spcAft>
              <a:defRPr/>
            </a:pPr>
            <a:r>
              <a:rPr lang="tr-TR" b="1" dirty="0"/>
              <a:t>Yetişkin eğitiminin çocukluk çağı eğitiminden </a:t>
            </a:r>
            <a:r>
              <a:rPr lang="tr-TR" b="1"/>
              <a:t>farkı </a:t>
            </a:r>
            <a:r>
              <a:rPr lang="tr-TR" b="1" smtClean="0"/>
              <a:t>nedir?</a:t>
            </a:r>
            <a:endParaRPr lang="tr-TR" b="1" dirty="0"/>
          </a:p>
        </p:txBody>
      </p:sp>
      <p:graphicFrame>
        <p:nvGraphicFramePr>
          <p:cNvPr id="276521" name="Group 41"/>
          <p:cNvGraphicFramePr>
            <a:graphicFrameLocks noGrp="1"/>
          </p:cNvGraphicFramePr>
          <p:nvPr>
            <p:ph type="tbl" idx="1"/>
          </p:nvPr>
        </p:nvGraphicFramePr>
        <p:xfrm>
          <a:off x="214313" y="1752600"/>
          <a:ext cx="8929719" cy="5004310"/>
        </p:xfrm>
        <a:graphic>
          <a:graphicData uri="http://schemas.openxmlformats.org/drawingml/2006/table">
            <a:tbl>
              <a:tblPr/>
              <a:tblGrid>
                <a:gridCol w="2976573"/>
                <a:gridCol w="2976573"/>
                <a:gridCol w="2976573"/>
              </a:tblGrid>
              <a:tr h="10795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0" lang="tr-TR" sz="2600" b="0" i="0" u="none" strike="noStrike" cap="none" normalizeH="0" baseline="0" dirty="0" smtClean="0">
                        <a:ln>
                          <a:noFill/>
                        </a:ln>
                        <a:solidFill>
                          <a:schemeClr val="tx1"/>
                        </a:solidFill>
                        <a:effectLst/>
                        <a:latin typeface="Arial" charset="0"/>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3200" b="1" i="0" u="none" strike="noStrike" cap="none" normalizeH="0" baseline="0" dirty="0" smtClean="0">
                          <a:ln>
                            <a:noFill/>
                          </a:ln>
                          <a:solidFill>
                            <a:schemeClr val="tx1"/>
                          </a:solidFill>
                          <a:effectLst/>
                          <a:latin typeface="Arial" charset="0"/>
                        </a:rPr>
                        <a:t>Pedagoji</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3200" b="1" i="0" u="none" strike="noStrike" cap="none" normalizeH="0" baseline="0" smtClean="0">
                          <a:ln>
                            <a:noFill/>
                          </a:ln>
                          <a:solidFill>
                            <a:schemeClr val="tx1"/>
                          </a:solidFill>
                          <a:effectLst/>
                          <a:latin typeface="Arial" charset="0"/>
                        </a:rPr>
                        <a:t>Andragoji</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3081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600" b="0" i="0" u="none" strike="noStrike" cap="none" normalizeH="0" baseline="0" smtClean="0">
                          <a:ln>
                            <a:noFill/>
                          </a:ln>
                          <a:solidFill>
                            <a:schemeClr val="tx1"/>
                          </a:solidFill>
                          <a:effectLst/>
                          <a:latin typeface="Arial" charset="0"/>
                        </a:rPr>
                        <a:t>Katılımcının Rolü</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Pasif, </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Sorumluluğu az, </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İzleyici</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 Deneyimlerini ve fikirlerini sunar, </a:t>
                      </a:r>
                    </a:p>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Aktif, Sorumlu</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62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600" b="0" i="0" u="none" strike="noStrike" cap="none" normalizeH="0" baseline="0" smtClean="0">
                          <a:ln>
                            <a:noFill/>
                          </a:ln>
                          <a:solidFill>
                            <a:schemeClr val="tx1"/>
                          </a:solidFill>
                          <a:effectLst/>
                          <a:latin typeface="Arial" charset="0"/>
                        </a:rPr>
                        <a:t>Motivasyon</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Dıştan</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 İçten</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63600">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600" b="0" i="0" u="none" strike="noStrike" cap="none" normalizeH="0" baseline="0" smtClean="0">
                          <a:ln>
                            <a:noFill/>
                          </a:ln>
                          <a:solidFill>
                            <a:schemeClr val="tx1"/>
                          </a:solidFill>
                          <a:effectLst/>
                          <a:latin typeface="Arial" charset="0"/>
                        </a:rPr>
                        <a:t>İçerik Seçimi</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Öğretmen</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Katılımcı</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62013">
                <a:tc>
                  <a:txBody>
                    <a:body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600" b="0" i="0" u="none" strike="noStrike" cap="none" normalizeH="0" baseline="0" smtClean="0">
                          <a:ln>
                            <a:noFill/>
                          </a:ln>
                          <a:solidFill>
                            <a:schemeClr val="tx1"/>
                          </a:solidFill>
                          <a:effectLst/>
                          <a:latin typeface="Arial" charset="0"/>
                        </a:rPr>
                        <a:t>Yöntem</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smtClean="0">
                          <a:ln>
                            <a:noFill/>
                          </a:ln>
                          <a:solidFill>
                            <a:schemeClr val="tx1"/>
                          </a:solidFill>
                          <a:effectLst/>
                          <a:latin typeface="Arial" charset="0"/>
                        </a:rPr>
                        <a:t>Öğretme/Öğrenme</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tr-TR" sz="2400" b="0" i="0" u="none" strike="noStrike" cap="none" normalizeH="0" baseline="0" dirty="0" smtClean="0">
                          <a:ln>
                            <a:noFill/>
                          </a:ln>
                          <a:solidFill>
                            <a:schemeClr val="tx1"/>
                          </a:solidFill>
                          <a:effectLst/>
                          <a:latin typeface="Arial" charset="0"/>
                        </a:rPr>
                        <a:t>Deneyime dayalı</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9" name="8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76521"/>
                                        </p:tgtEl>
                                        <p:attrNameLst>
                                          <p:attrName>style.visibility</p:attrName>
                                        </p:attrNameLst>
                                      </p:cBhvr>
                                      <p:to>
                                        <p:strVal val="visible"/>
                                      </p:to>
                                    </p:set>
                                    <p:animEffect transition="in" filter="box(in)">
                                      <p:cBhvr>
                                        <p:cTn id="7" dur="500"/>
                                        <p:tgtEl>
                                          <p:spTgt spid="276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normAutofit fontScale="90000"/>
          </a:bodyPr>
          <a:lstStyle/>
          <a:p>
            <a:r>
              <a:rPr lang="tr-TR" dirty="0" smtClean="0"/>
              <a:t>Davranışçı Yaklaşımın Öğrenme Metodu Nedir?</a:t>
            </a:r>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2</a:t>
            </a:fld>
            <a:endParaRPr lang="tr-TR" dirty="0"/>
          </a:p>
        </p:txBody>
      </p:sp>
      <p:sp>
        <p:nvSpPr>
          <p:cNvPr id="9" name="8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0" name="Rectangle 3"/>
          <p:cNvSpPr txBox="1">
            <a:spLocks noChangeArrowheads="1"/>
          </p:cNvSpPr>
          <p:nvPr/>
        </p:nvSpPr>
        <p:spPr>
          <a:xfrm>
            <a:off x="609600" y="17526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50000"/>
              </a:lnSpc>
              <a:spcBef>
                <a:spcPct val="20000"/>
              </a:spcBef>
              <a:spcAft>
                <a:spcPts val="0"/>
              </a:spcAft>
              <a:buClrTx/>
              <a:buSzTx/>
              <a:buFont typeface="Arial" pitchFamily="34" charset="0"/>
              <a:buChar char="•"/>
              <a:tabLst/>
              <a:defRPr/>
            </a:pPr>
            <a:r>
              <a:rPr kumimoji="0" lang="tr-TR" sz="2800" b="0" i="0" u="none" strike="noStrike" kern="1200" cap="none" spc="0" normalizeH="0" baseline="0" noProof="0" dirty="0" smtClean="0">
                <a:ln>
                  <a:noFill/>
                </a:ln>
                <a:solidFill>
                  <a:schemeClr val="tx1"/>
                </a:solidFill>
                <a:effectLst/>
                <a:uLnTx/>
                <a:uFillTx/>
                <a:latin typeface="+mn-lt"/>
                <a:ea typeface="+mn-ea"/>
                <a:cs typeface="+mn-cs"/>
              </a:rPr>
              <a:t>Ceza &amp; </a:t>
            </a:r>
            <a:r>
              <a:rPr kumimoji="0" lang="tr-TR" sz="2800" b="0" i="0" u="none" strike="noStrike" kern="1200" cap="none" spc="0" normalizeH="0" baseline="0" noProof="0" dirty="0" err="1" smtClean="0">
                <a:ln>
                  <a:noFill/>
                </a:ln>
                <a:solidFill>
                  <a:schemeClr val="tx1"/>
                </a:solidFill>
                <a:effectLst/>
                <a:uLnTx/>
                <a:uFillTx/>
                <a:latin typeface="+mn-lt"/>
                <a:ea typeface="+mn-ea"/>
                <a:cs typeface="+mn-cs"/>
              </a:rPr>
              <a:t>pekiştireç</a:t>
            </a:r>
            <a:r>
              <a:rPr kumimoji="0" lang="tr-TR" sz="2800" b="0" i="0" u="none" strike="noStrike" kern="1200" cap="none" spc="0" normalizeH="0" baseline="0" noProof="0" dirty="0" smtClean="0">
                <a:ln>
                  <a:noFill/>
                </a:ln>
                <a:solidFill>
                  <a:schemeClr val="tx1"/>
                </a:solidFill>
                <a:effectLst/>
                <a:uLnTx/>
                <a:uFillTx/>
                <a:latin typeface="+mn-lt"/>
                <a:ea typeface="+mn-ea"/>
                <a:cs typeface="+mn-cs"/>
              </a:rPr>
              <a:t> kullanılır</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tr-TR" altLang="zh-CN" sz="2800" b="0" i="0" u="none" strike="noStrike" kern="1200" cap="none" spc="0" normalizeH="0" baseline="0" noProof="0" dirty="0" smtClean="0">
                <a:ln>
                  <a:noFill/>
                </a:ln>
                <a:solidFill>
                  <a:schemeClr val="tx1"/>
                </a:solidFill>
                <a:effectLst/>
                <a:uLnTx/>
                <a:uFillTx/>
                <a:latin typeface="Times New Roman" pitchFamily="18" charset="0"/>
                <a:ea typeface="+mn-ea"/>
                <a:cs typeface="+mn-cs"/>
              </a:rPr>
              <a:t>Öğrenme: Tekrarlanan davranışın otomatikleşmesine dayanır</a:t>
            </a:r>
            <a:endParaRPr kumimoji="0" lang="en-US" altLang="zh-CN" sz="2800" b="0" i="0" u="none" strike="noStrike" kern="1200" cap="none" spc="0" normalizeH="0" baseline="0" noProof="0" dirty="0" smtClean="0">
              <a:ln>
                <a:noFill/>
              </a:ln>
              <a:solidFill>
                <a:schemeClr val="tx1"/>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tr-TR" altLang="zh-CN" dirty="0" smtClean="0"/>
              <a:t>Bilişsel Teorinin Öne sürdüğü Öğrenme Yöntemi Nedir?</a:t>
            </a:r>
            <a:endParaRPr lang="en-US" altLang="zh-CN" dirty="0" smtClean="0"/>
          </a:p>
        </p:txBody>
      </p:sp>
      <p:sp>
        <p:nvSpPr>
          <p:cNvPr id="16387" name="Rectangle 3"/>
          <p:cNvSpPr>
            <a:spLocks noGrp="1" noChangeArrowheads="1"/>
          </p:cNvSpPr>
          <p:nvPr>
            <p:ph type="body" idx="1"/>
          </p:nvPr>
        </p:nvSpPr>
        <p:spPr>
          <a:xfrm>
            <a:off x="685800" y="1905000"/>
            <a:ext cx="7772400" cy="4114800"/>
          </a:xfrm>
        </p:spPr>
        <p:txBody>
          <a:bodyPr>
            <a:normAutofit/>
          </a:bodyPr>
          <a:lstStyle/>
          <a:p>
            <a:pPr lvl="1" eaLnBrk="1" hangingPunct="1"/>
            <a:r>
              <a:rPr lang="tr-TR" altLang="zh-CN" sz="3200" dirty="0" smtClean="0"/>
              <a:t>Davranışın arkasında zihinsel bir süreç vardır</a:t>
            </a:r>
            <a:endParaRPr lang="en-US" altLang="zh-CN" sz="3200" dirty="0" smtClean="0"/>
          </a:p>
          <a:p>
            <a:pPr lvl="1" eaLnBrk="1" hangingPunct="1"/>
            <a:r>
              <a:rPr lang="tr-TR" altLang="zh-CN" sz="3200" dirty="0" smtClean="0"/>
              <a:t>Aşikar davranış arkadaki zihinsel sürecin bir sonucu olarak ortaya çıkar</a:t>
            </a:r>
            <a:endParaRPr lang="en-US" altLang="zh-CN" sz="3200" dirty="0" smtClean="0"/>
          </a:p>
        </p:txBody>
      </p:sp>
      <p:sp>
        <p:nvSpPr>
          <p:cNvPr id="4" name="3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ox(in)">
                                      <p:cBhvr>
                                        <p:cTn id="7" dur="500"/>
                                        <p:tgtEl>
                                          <p:spTgt spid="16387">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6387">
                                            <p:txEl>
                                              <p:pRg st="1" end="1"/>
                                            </p:txEl>
                                          </p:spTgt>
                                        </p:tgtEl>
                                        <p:attrNameLst>
                                          <p:attrName>style.visibility</p:attrName>
                                        </p:attrNameLst>
                                      </p:cBhvr>
                                      <p:to>
                                        <p:strVal val="visible"/>
                                      </p:to>
                                    </p:set>
                                    <p:animEffect transition="in" filter="box(in)">
                                      <p:cBhvr>
                                        <p:cTn id="10" dur="500"/>
                                        <p:tgtEl>
                                          <p:spTgt spid="163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None/>
            </a:pPr>
            <a:endParaRPr lang="tr-TR" sz="2400" dirty="0" smtClean="0"/>
          </a:p>
          <a:p>
            <a:r>
              <a:rPr lang="tr-TR" sz="2400" dirty="0" smtClean="0"/>
              <a:t>“Öğrenici kendi gerçeğini kendi geçmiş deneyimlerinden kaynaklanan algısı üzerine kurar veya en azından değerlendirir. </a:t>
            </a:r>
          </a:p>
          <a:p>
            <a:r>
              <a:rPr lang="tr-TR" sz="2400" dirty="0" smtClean="0"/>
              <a:t>Bir kişinin bilgisi o kişinin bir olayı veya cismi önceki deneyimleri, zihinsel yapısı ve inanışlarına dayanarak yorumlamasının bir sonucudur. " </a:t>
            </a:r>
            <a:endParaRPr lang="tr-TR" sz="2400" dirty="0"/>
          </a:p>
        </p:txBody>
      </p:sp>
      <p:sp>
        <p:nvSpPr>
          <p:cNvPr id="5" name="4 Slayt Numarası Yer Tutucusu"/>
          <p:cNvSpPr>
            <a:spLocks noGrp="1"/>
          </p:cNvSpPr>
          <p:nvPr>
            <p:ph type="sldNum" sz="quarter" idx="12"/>
          </p:nvPr>
        </p:nvSpPr>
        <p:spPr/>
        <p:txBody>
          <a:bodyPr/>
          <a:lstStyle/>
          <a:p>
            <a:fld id="{B1DEFA8C-F947-479F-BE07-76B6B3F80BF1}" type="slidenum">
              <a:rPr lang="tr-TR" smtClean="0"/>
              <a:pPr/>
              <a:t>4</a:t>
            </a:fld>
            <a:endParaRPr lang="tr-TR"/>
          </a:p>
        </p:txBody>
      </p:sp>
      <p:sp>
        <p:nvSpPr>
          <p:cNvPr id="6" name="4 Başlık"/>
          <p:cNvSpPr txBox="1">
            <a:spLocks/>
          </p:cNvSpPr>
          <p:nvPr/>
        </p:nvSpPr>
        <p:spPr>
          <a:xfrm>
            <a:off x="457200" y="214298"/>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tr-TR" sz="4400" dirty="0" smtClean="0">
                <a:latin typeface="+mj-lt"/>
                <a:ea typeface="+mj-ea"/>
                <a:cs typeface="+mj-cs"/>
              </a:rPr>
              <a:t>Yapılandırmacı Teorinin Öğrenme Önermesi Nedir?</a:t>
            </a:r>
            <a:endParaRPr kumimoji="0" lang="tr-TR" sz="4400" i="0" u="none" strike="noStrike" kern="1200" cap="none" spc="0" normalizeH="0" baseline="0" noProof="0" dirty="0">
              <a:ln>
                <a:noFill/>
              </a:ln>
              <a:solidFill>
                <a:schemeClr val="tx1"/>
              </a:solidFill>
              <a:uLnTx/>
              <a:uFillTx/>
              <a:latin typeface="+mj-lt"/>
              <a:ea typeface="+mj-ea"/>
              <a:cs typeface="+mj-cs"/>
            </a:endParaRPr>
          </a:p>
        </p:txBody>
      </p:sp>
      <p:sp>
        <p:nvSpPr>
          <p:cNvPr id="7" name="6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ox(i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685800" y="1700218"/>
            <a:ext cx="7696200" cy="4657740"/>
          </a:xfrm>
        </p:spPr>
        <p:txBody>
          <a:bodyPr>
            <a:normAutofit/>
          </a:bodyPr>
          <a:lstStyle/>
          <a:p>
            <a:pPr eaLnBrk="1" hangingPunct="1">
              <a:lnSpc>
                <a:spcPct val="90000"/>
              </a:lnSpc>
            </a:pPr>
            <a:endParaRPr lang="en-US" altLang="zh-CN" dirty="0" smtClean="0"/>
          </a:p>
          <a:p>
            <a:pPr eaLnBrk="1" hangingPunct="1">
              <a:lnSpc>
                <a:spcPct val="90000"/>
              </a:lnSpc>
            </a:pPr>
            <a:r>
              <a:rPr lang="tr-TR" altLang="zh-CN" dirty="0" smtClean="0"/>
              <a:t>Sık kullanılan terimler</a:t>
            </a:r>
            <a:r>
              <a:rPr lang="en-US" altLang="zh-CN" dirty="0" smtClean="0"/>
              <a:t>:</a:t>
            </a:r>
            <a:r>
              <a:rPr lang="en-US" altLang="zh-CN" sz="3600" dirty="0" smtClean="0"/>
              <a:t> </a:t>
            </a:r>
          </a:p>
          <a:p>
            <a:pPr lvl="1" eaLnBrk="1" hangingPunct="1">
              <a:lnSpc>
                <a:spcPct val="90000"/>
              </a:lnSpc>
            </a:pPr>
            <a:r>
              <a:rPr lang="en-US" altLang="zh-CN" dirty="0" smtClean="0"/>
              <a:t>Inquiry-based, </a:t>
            </a:r>
            <a:r>
              <a:rPr lang="tr-TR" altLang="zh-CN" dirty="0" smtClean="0"/>
              <a:t>Yaparak öğrenme</a:t>
            </a:r>
            <a:r>
              <a:rPr lang="en-US" altLang="zh-CN" dirty="0" smtClean="0"/>
              <a:t>, hands-on, </a:t>
            </a:r>
            <a:r>
              <a:rPr lang="tr-TR" altLang="zh-CN" dirty="0" smtClean="0"/>
              <a:t>Birlikte öğrenme</a:t>
            </a:r>
            <a:endParaRPr lang="en-US" altLang="zh-CN" dirty="0" smtClean="0"/>
          </a:p>
        </p:txBody>
      </p:sp>
      <p:sp>
        <p:nvSpPr>
          <p:cNvPr id="5" name="4 Başlık"/>
          <p:cNvSpPr txBox="1">
            <a:spLocks/>
          </p:cNvSpPr>
          <p:nvPr/>
        </p:nvSpPr>
        <p:spPr>
          <a:xfrm>
            <a:off x="457200" y="214298"/>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smtClean="0">
                <a:ln>
                  <a:noFill/>
                </a:ln>
                <a:solidFill>
                  <a:schemeClr val="tx1"/>
                </a:solidFill>
                <a:effectLst/>
                <a:uLnTx/>
                <a:uFillTx/>
                <a:latin typeface="+mj-lt"/>
                <a:ea typeface="+mj-ea"/>
                <a:cs typeface="+mj-cs"/>
              </a:rPr>
              <a:t>Yapılandırmacı Teori</a:t>
            </a:r>
            <a:r>
              <a:rPr kumimoji="0" lang="tr-TR" sz="4400" b="0" i="0" u="none" strike="noStrike" kern="1200" cap="none" spc="0" normalizeH="0" noProof="0" dirty="0" smtClean="0">
                <a:ln>
                  <a:noFill/>
                </a:ln>
                <a:solidFill>
                  <a:schemeClr val="tx1"/>
                </a:solidFill>
                <a:effectLst/>
                <a:uLnTx/>
                <a:uFillTx/>
                <a:latin typeface="+mj-lt"/>
                <a:ea typeface="+mj-ea"/>
                <a:cs typeface="+mj-cs"/>
              </a:rPr>
              <a:t> İçinde Sık Kullanılan Terimler </a:t>
            </a:r>
            <a:r>
              <a:rPr kumimoji="0" lang="tr-TR" sz="4400" b="0" i="0" u="none" strike="noStrike" kern="1200" cap="none" spc="0" normalizeH="0" baseline="0" noProof="0" dirty="0" smtClean="0">
                <a:ln>
                  <a:noFill/>
                </a:ln>
                <a:solidFill>
                  <a:schemeClr val="tx1"/>
                </a:solidFill>
                <a:effectLst/>
                <a:uLnTx/>
                <a:uFillTx/>
                <a:latin typeface="+mj-lt"/>
                <a:ea typeface="+mj-ea"/>
                <a:cs typeface="+mj-cs"/>
              </a:rPr>
              <a:t>Nedir?</a:t>
            </a:r>
            <a:endParaRPr kumimoji="0" lang="tr-TR"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5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box(in)">
                                      <p:cBhvr>
                                        <p:cTn id="7" dur="500"/>
                                        <p:tgtEl>
                                          <p:spTgt spid="20483">
                                            <p:txEl>
                                              <p:pRg st="1" end="1"/>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0483">
                                            <p:txEl>
                                              <p:pRg st="2" end="2"/>
                                            </p:txEl>
                                          </p:spTgt>
                                        </p:tgtEl>
                                        <p:attrNameLst>
                                          <p:attrName>style.visibility</p:attrName>
                                        </p:attrNameLst>
                                      </p:cBhvr>
                                      <p:to>
                                        <p:strVal val="visible"/>
                                      </p:to>
                                    </p:set>
                                    <p:animEffect transition="in" filter="box(in)">
                                      <p:cBhvr>
                                        <p:cTn id="10"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Öğrenme nasıl gerçekleşir?</a:t>
            </a:r>
            <a:br>
              <a:rPr lang="tr-TR" dirty="0" smtClean="0"/>
            </a:br>
            <a:r>
              <a:rPr lang="tr-TR" dirty="0" err="1" smtClean="0"/>
              <a:t>Kolb</a:t>
            </a:r>
            <a:r>
              <a:rPr lang="tr-TR" dirty="0" smtClean="0"/>
              <a:t> </a:t>
            </a:r>
            <a:r>
              <a:rPr lang="tr-TR" dirty="0" err="1" smtClean="0"/>
              <a:t>Siklusu</a:t>
            </a:r>
            <a:endParaRPr lang="tr-TR" dirty="0"/>
          </a:p>
        </p:txBody>
      </p:sp>
      <p:grpSp>
        <p:nvGrpSpPr>
          <p:cNvPr id="3" name="13 Grup"/>
          <p:cNvGrpSpPr/>
          <p:nvPr/>
        </p:nvGrpSpPr>
        <p:grpSpPr>
          <a:xfrm>
            <a:off x="1219200" y="1852613"/>
            <a:ext cx="6400800" cy="4173537"/>
            <a:chOff x="1219200" y="1852613"/>
            <a:chExt cx="6400800" cy="4173537"/>
          </a:xfrm>
        </p:grpSpPr>
        <p:sp>
          <p:nvSpPr>
            <p:cNvPr id="5" name="Rectangle 3"/>
            <p:cNvSpPr txBox="1">
              <a:spLocks noChangeArrowheads="1"/>
            </p:cNvSpPr>
            <p:nvPr/>
          </p:nvSpPr>
          <p:spPr>
            <a:xfrm>
              <a:off x="3362325" y="1852613"/>
              <a:ext cx="2178050" cy="669925"/>
            </a:xfrm>
            <a:prstGeom prst="rect">
              <a:avLst/>
            </a:prstGeom>
            <a:solidFill>
              <a:srgbClr val="FEF0FE"/>
            </a:solid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r>
                <a:rPr kumimoji="0" lang="tr-TR" sz="3200" b="0" i="0" u="none" strike="noStrike" kern="1200" cap="none" spc="0" normalizeH="0" baseline="0" noProof="0" smtClean="0">
                  <a:ln>
                    <a:noFill/>
                  </a:ln>
                  <a:solidFill>
                    <a:schemeClr val="tx1"/>
                  </a:solidFill>
                  <a:effectLst/>
                  <a:uLnTx/>
                  <a:uFillTx/>
                  <a:latin typeface="+mn-lt"/>
                  <a:ea typeface="+mn-ea"/>
                  <a:cs typeface="+mn-cs"/>
                </a:rPr>
                <a:t> Deneyim </a:t>
              </a:r>
            </a:p>
            <a:p>
              <a:pPr marL="342900" marR="0" lvl="0" indent="-342900" algn="ctr" defTabSz="914400" rtl="0" eaLnBrk="1" fontAlgn="auto" latinLnBrk="0" hangingPunct="1">
                <a:lnSpc>
                  <a:spcPct val="100000"/>
                </a:lnSpc>
                <a:spcBef>
                  <a:spcPct val="20000"/>
                </a:spcBef>
                <a:spcAft>
                  <a:spcPts val="0"/>
                </a:spcAft>
                <a:buClrTx/>
                <a:buSzTx/>
                <a:buFont typeface="Wingdings" pitchFamily="2" charset="2"/>
                <a:buNone/>
                <a:tabLst/>
                <a:defRPr/>
              </a:pPr>
              <a:endParaRPr kumimoji="0" lang="tr-TR"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Box 4"/>
            <p:cNvSpPr txBox="1">
              <a:spLocks noChangeArrowheads="1"/>
            </p:cNvSpPr>
            <p:nvPr/>
          </p:nvSpPr>
          <p:spPr bwMode="auto">
            <a:xfrm>
              <a:off x="5638800" y="3657600"/>
              <a:ext cx="1981200" cy="579438"/>
            </a:xfrm>
            <a:prstGeom prst="rect">
              <a:avLst/>
            </a:prstGeom>
            <a:solidFill>
              <a:srgbClr val="FEF0FE"/>
            </a:solidFill>
            <a:ln w="9525">
              <a:noFill/>
              <a:miter lim="800000"/>
              <a:headEnd/>
              <a:tailEnd/>
            </a:ln>
            <a:effectLst/>
          </p:spPr>
          <p:txBody>
            <a:bodyPr>
              <a:spAutoFit/>
            </a:bodyPr>
            <a:lstStyle/>
            <a:p>
              <a:pPr algn="ctr">
                <a:spcBef>
                  <a:spcPct val="50000"/>
                </a:spcBef>
              </a:pPr>
              <a:r>
                <a:rPr lang="tr-TR" sz="3200">
                  <a:latin typeface="Times New Roman" pitchFamily="18" charset="0"/>
                </a:rPr>
                <a:t>Yansıtma</a:t>
              </a:r>
            </a:p>
          </p:txBody>
        </p:sp>
        <p:sp>
          <p:nvSpPr>
            <p:cNvPr id="7" name="Text Box 5"/>
            <p:cNvSpPr txBox="1">
              <a:spLocks noChangeArrowheads="1"/>
            </p:cNvSpPr>
            <p:nvPr/>
          </p:nvSpPr>
          <p:spPr bwMode="auto">
            <a:xfrm>
              <a:off x="3429000" y="5334000"/>
              <a:ext cx="2286000" cy="579438"/>
            </a:xfrm>
            <a:prstGeom prst="rect">
              <a:avLst/>
            </a:prstGeom>
            <a:solidFill>
              <a:srgbClr val="FEF0FE"/>
            </a:solidFill>
            <a:ln w="9525">
              <a:noFill/>
              <a:miter lim="800000"/>
              <a:headEnd/>
              <a:tailEnd/>
            </a:ln>
            <a:effectLst/>
          </p:spPr>
          <p:txBody>
            <a:bodyPr>
              <a:spAutoFit/>
            </a:bodyPr>
            <a:lstStyle/>
            <a:p>
              <a:pPr algn="ctr">
                <a:spcBef>
                  <a:spcPct val="50000"/>
                </a:spcBef>
              </a:pPr>
              <a:r>
                <a:rPr lang="tr-TR" sz="3200">
                  <a:latin typeface="Times New Roman" pitchFamily="18" charset="0"/>
                </a:rPr>
                <a:t>Genelleme</a:t>
              </a:r>
            </a:p>
          </p:txBody>
        </p:sp>
        <p:sp>
          <p:nvSpPr>
            <p:cNvPr id="8" name="Text Box 6"/>
            <p:cNvSpPr txBox="1">
              <a:spLocks noChangeArrowheads="1"/>
            </p:cNvSpPr>
            <p:nvPr/>
          </p:nvSpPr>
          <p:spPr bwMode="auto">
            <a:xfrm>
              <a:off x="1219200" y="3733800"/>
              <a:ext cx="2362200" cy="579438"/>
            </a:xfrm>
            <a:prstGeom prst="rect">
              <a:avLst/>
            </a:prstGeom>
            <a:solidFill>
              <a:srgbClr val="FEF0FE"/>
            </a:solidFill>
            <a:ln w="9525">
              <a:noFill/>
              <a:miter lim="800000"/>
              <a:headEnd/>
              <a:tailEnd/>
            </a:ln>
            <a:effectLst/>
          </p:spPr>
          <p:txBody>
            <a:bodyPr>
              <a:spAutoFit/>
            </a:bodyPr>
            <a:lstStyle/>
            <a:p>
              <a:pPr algn="ctr">
                <a:spcBef>
                  <a:spcPct val="50000"/>
                </a:spcBef>
              </a:pPr>
              <a:r>
                <a:rPr lang="tr-TR" sz="3200">
                  <a:latin typeface="Times New Roman" pitchFamily="18" charset="0"/>
                </a:rPr>
                <a:t>Uygulama</a:t>
              </a:r>
            </a:p>
          </p:txBody>
        </p:sp>
        <p:sp>
          <p:nvSpPr>
            <p:cNvPr id="9" name="AutoShape 7"/>
            <p:cNvSpPr>
              <a:spLocks noChangeArrowheads="1"/>
            </p:cNvSpPr>
            <p:nvPr/>
          </p:nvSpPr>
          <p:spPr bwMode="auto">
            <a:xfrm rot="19149492">
              <a:off x="6096000" y="2209800"/>
              <a:ext cx="620713" cy="1530350"/>
            </a:xfrm>
            <a:prstGeom prst="curvedLeftArrow">
              <a:avLst>
                <a:gd name="adj1" fmla="val 49309"/>
                <a:gd name="adj2" fmla="val 98619"/>
                <a:gd name="adj3" fmla="val 33333"/>
              </a:avLst>
            </a:prstGeom>
            <a:solidFill>
              <a:schemeClr val="accent1"/>
            </a:solidFill>
            <a:ln w="9525">
              <a:solidFill>
                <a:schemeClr val="tx1"/>
              </a:solidFill>
              <a:miter lim="800000"/>
              <a:headEnd/>
              <a:tailEnd/>
            </a:ln>
            <a:effectLst/>
          </p:spPr>
          <p:txBody>
            <a:bodyPr wrap="none" anchor="ctr"/>
            <a:lstStyle/>
            <a:p>
              <a:endParaRPr lang="tr-TR"/>
            </a:p>
          </p:txBody>
        </p:sp>
        <p:sp>
          <p:nvSpPr>
            <p:cNvPr id="10" name="AutoShape 8"/>
            <p:cNvSpPr>
              <a:spLocks noChangeArrowheads="1"/>
            </p:cNvSpPr>
            <p:nvPr/>
          </p:nvSpPr>
          <p:spPr bwMode="auto">
            <a:xfrm rot="23736716">
              <a:off x="6088063" y="4364038"/>
              <a:ext cx="609600" cy="1647825"/>
            </a:xfrm>
            <a:prstGeom prst="curvedLeftArrow">
              <a:avLst>
                <a:gd name="adj1" fmla="val 54063"/>
                <a:gd name="adj2" fmla="val 108125"/>
                <a:gd name="adj3" fmla="val 33333"/>
              </a:avLst>
            </a:prstGeom>
            <a:solidFill>
              <a:schemeClr val="accent1"/>
            </a:solidFill>
            <a:ln w="9525">
              <a:solidFill>
                <a:schemeClr val="tx1"/>
              </a:solidFill>
              <a:miter lim="800000"/>
              <a:headEnd/>
              <a:tailEnd/>
            </a:ln>
            <a:effectLst/>
          </p:spPr>
          <p:txBody>
            <a:bodyPr wrap="none" anchor="ctr"/>
            <a:lstStyle/>
            <a:p>
              <a:endParaRPr lang="tr-TR"/>
            </a:p>
          </p:txBody>
        </p:sp>
        <p:sp>
          <p:nvSpPr>
            <p:cNvPr id="11" name="AutoShape 9"/>
            <p:cNvSpPr>
              <a:spLocks noChangeArrowheads="1"/>
            </p:cNvSpPr>
            <p:nvPr/>
          </p:nvSpPr>
          <p:spPr bwMode="auto">
            <a:xfrm rot="30352628">
              <a:off x="2286000" y="4343400"/>
              <a:ext cx="565150" cy="1682750"/>
            </a:xfrm>
            <a:prstGeom prst="curvedLeftArrow">
              <a:avLst>
                <a:gd name="adj1" fmla="val 59551"/>
                <a:gd name="adj2" fmla="val 119101"/>
                <a:gd name="adj3" fmla="val 33333"/>
              </a:avLst>
            </a:prstGeom>
            <a:solidFill>
              <a:schemeClr val="accent1"/>
            </a:solidFill>
            <a:ln w="9525">
              <a:solidFill>
                <a:schemeClr val="tx1"/>
              </a:solidFill>
              <a:miter lim="800000"/>
              <a:headEnd/>
              <a:tailEnd/>
            </a:ln>
            <a:effectLst/>
          </p:spPr>
          <p:txBody>
            <a:bodyPr wrap="none" anchor="ctr"/>
            <a:lstStyle/>
            <a:p>
              <a:endParaRPr lang="tr-TR"/>
            </a:p>
          </p:txBody>
        </p:sp>
        <p:sp>
          <p:nvSpPr>
            <p:cNvPr id="12" name="AutoShape 10"/>
            <p:cNvSpPr>
              <a:spLocks noChangeArrowheads="1"/>
            </p:cNvSpPr>
            <p:nvPr/>
          </p:nvSpPr>
          <p:spPr bwMode="auto">
            <a:xfrm rot="34725513">
              <a:off x="2362200" y="2057400"/>
              <a:ext cx="517525" cy="1638300"/>
            </a:xfrm>
            <a:prstGeom prst="curvedLeftArrow">
              <a:avLst>
                <a:gd name="adj1" fmla="val 63313"/>
                <a:gd name="adj2" fmla="val 126626"/>
                <a:gd name="adj3" fmla="val 33333"/>
              </a:avLst>
            </a:prstGeom>
            <a:solidFill>
              <a:schemeClr val="accent1"/>
            </a:solidFill>
            <a:ln w="9525">
              <a:solidFill>
                <a:schemeClr val="tx1"/>
              </a:solidFill>
              <a:miter lim="800000"/>
              <a:headEnd/>
              <a:tailEnd/>
            </a:ln>
            <a:effectLst/>
          </p:spPr>
          <p:txBody>
            <a:bodyPr wrap="none" anchor="ctr"/>
            <a:lstStyle/>
            <a:p>
              <a:endParaRPr lang="tr-TR"/>
            </a:p>
          </p:txBody>
        </p:sp>
      </p:grpSp>
      <p:sp>
        <p:nvSpPr>
          <p:cNvPr id="13" name="12 Yarım Çerçeve"/>
          <p:cNvSpPr/>
          <p:nvPr/>
        </p:nvSpPr>
        <p:spPr>
          <a:xfrm>
            <a:off x="-32" y="-24"/>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Öğrenme nasıl (bilinç ve yeterlik) derinleşir?</a:t>
            </a:r>
            <a:endParaRPr lang="tr-TR" dirty="0"/>
          </a:p>
        </p:txBody>
      </p:sp>
      <p:sp>
        <p:nvSpPr>
          <p:cNvPr id="3" name="2 İçerik Yer Tutucusu"/>
          <p:cNvSpPr>
            <a:spLocks noGrp="1"/>
          </p:cNvSpPr>
          <p:nvPr>
            <p:ph idx="1"/>
          </p:nvPr>
        </p:nvSpPr>
        <p:spPr/>
        <p:txBody>
          <a:bodyPr>
            <a:normAutofit/>
          </a:bodyPr>
          <a:lstStyle/>
          <a:p>
            <a:pPr>
              <a:lnSpc>
                <a:spcPct val="150000"/>
              </a:lnSpc>
            </a:pPr>
            <a:r>
              <a:rPr lang="tr-TR" sz="3600" dirty="0" smtClean="0"/>
              <a:t>Bilinçsiz Yetersiz/Bilgisiz</a:t>
            </a:r>
          </a:p>
          <a:p>
            <a:pPr>
              <a:lnSpc>
                <a:spcPct val="150000"/>
              </a:lnSpc>
            </a:pPr>
            <a:r>
              <a:rPr lang="tr-TR" sz="3600" dirty="0" smtClean="0"/>
              <a:t>Bilinçli Yetersiz/Bilgisiz</a:t>
            </a:r>
          </a:p>
          <a:p>
            <a:pPr>
              <a:lnSpc>
                <a:spcPct val="150000"/>
              </a:lnSpc>
            </a:pPr>
            <a:r>
              <a:rPr lang="tr-TR" sz="3600" dirty="0" smtClean="0"/>
              <a:t>Bilinçli Yeterli/Bilgili</a:t>
            </a:r>
          </a:p>
          <a:p>
            <a:pPr>
              <a:lnSpc>
                <a:spcPct val="150000"/>
              </a:lnSpc>
            </a:pPr>
            <a:r>
              <a:rPr lang="tr-TR" sz="3600" dirty="0" smtClean="0"/>
              <a:t>Bilinçsiz Yeterli/Bilgili</a:t>
            </a:r>
          </a:p>
        </p:txBody>
      </p:sp>
      <p:sp>
        <p:nvSpPr>
          <p:cNvPr id="4" name="3 Yarım Çerçeve"/>
          <p:cNvSpPr/>
          <p:nvPr/>
        </p:nvSpPr>
        <p:spPr>
          <a:xfrm>
            <a:off x="-32" y="-24"/>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685800" y="1700218"/>
            <a:ext cx="7696200" cy="4657740"/>
          </a:xfrm>
        </p:spPr>
        <p:txBody>
          <a:bodyPr>
            <a:normAutofit/>
          </a:bodyPr>
          <a:lstStyle/>
          <a:p>
            <a:pPr eaLnBrk="1" hangingPunct="1">
              <a:lnSpc>
                <a:spcPct val="90000"/>
              </a:lnSpc>
            </a:pPr>
            <a:endParaRPr lang="en-US" altLang="zh-CN" dirty="0" smtClean="0"/>
          </a:p>
          <a:p>
            <a:pPr eaLnBrk="1" hangingPunct="1">
              <a:lnSpc>
                <a:spcPct val="90000"/>
              </a:lnSpc>
            </a:pPr>
            <a:r>
              <a:rPr lang="tr-TR" altLang="zh-CN" dirty="0" smtClean="0"/>
              <a:t>Sık kullanılan terimler</a:t>
            </a:r>
            <a:r>
              <a:rPr lang="en-US" altLang="zh-CN" dirty="0" smtClean="0"/>
              <a:t>:</a:t>
            </a:r>
            <a:r>
              <a:rPr lang="en-US" altLang="zh-CN" sz="3600" dirty="0" smtClean="0"/>
              <a:t> </a:t>
            </a:r>
          </a:p>
          <a:p>
            <a:pPr lvl="1" eaLnBrk="1" hangingPunct="1">
              <a:lnSpc>
                <a:spcPct val="90000"/>
              </a:lnSpc>
            </a:pPr>
            <a:r>
              <a:rPr lang="en-US" altLang="zh-CN" dirty="0" smtClean="0"/>
              <a:t>Inquiry-based, </a:t>
            </a:r>
            <a:r>
              <a:rPr lang="tr-TR" altLang="zh-CN" dirty="0" smtClean="0"/>
              <a:t>Yaparak öğrenme</a:t>
            </a:r>
            <a:r>
              <a:rPr lang="en-US" altLang="zh-CN" dirty="0" smtClean="0"/>
              <a:t>, hands-on, </a:t>
            </a:r>
            <a:r>
              <a:rPr lang="tr-TR" altLang="zh-CN" dirty="0" smtClean="0"/>
              <a:t>Birlikte öğrenme</a:t>
            </a:r>
            <a:endParaRPr lang="en-US" altLang="zh-CN" dirty="0" smtClean="0"/>
          </a:p>
        </p:txBody>
      </p:sp>
      <p:sp>
        <p:nvSpPr>
          <p:cNvPr id="5" name="4 Başlık"/>
          <p:cNvSpPr txBox="1">
            <a:spLocks/>
          </p:cNvSpPr>
          <p:nvPr/>
        </p:nvSpPr>
        <p:spPr>
          <a:xfrm>
            <a:off x="457200" y="214298"/>
            <a:ext cx="8229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0" i="0" u="none" strike="noStrike" kern="1200" cap="none" spc="0" normalizeH="0" baseline="0" noProof="0" dirty="0" smtClean="0">
                <a:ln>
                  <a:noFill/>
                </a:ln>
                <a:solidFill>
                  <a:schemeClr val="tx1"/>
                </a:solidFill>
                <a:effectLst/>
                <a:uLnTx/>
                <a:uFillTx/>
                <a:latin typeface="+mj-lt"/>
                <a:ea typeface="+mj-ea"/>
                <a:cs typeface="+mj-cs"/>
              </a:rPr>
              <a:t>Yapılandırmacı Teori</a:t>
            </a:r>
            <a:r>
              <a:rPr kumimoji="0" lang="tr-TR" sz="4400" b="0" i="0" u="none" strike="noStrike" kern="1200" cap="none" spc="0" normalizeH="0" noProof="0" dirty="0" smtClean="0">
                <a:ln>
                  <a:noFill/>
                </a:ln>
                <a:solidFill>
                  <a:schemeClr val="tx1"/>
                </a:solidFill>
                <a:effectLst/>
                <a:uLnTx/>
                <a:uFillTx/>
                <a:latin typeface="+mj-lt"/>
                <a:ea typeface="+mj-ea"/>
                <a:cs typeface="+mj-cs"/>
              </a:rPr>
              <a:t> İçinde Sık Kullanılan Terimler </a:t>
            </a:r>
            <a:r>
              <a:rPr kumimoji="0" lang="tr-TR" sz="4400" b="0" i="0" u="none" strike="noStrike" kern="1200" cap="none" spc="0" normalizeH="0" baseline="0" noProof="0" dirty="0" smtClean="0">
                <a:ln>
                  <a:noFill/>
                </a:ln>
                <a:solidFill>
                  <a:schemeClr val="tx1"/>
                </a:solidFill>
                <a:effectLst/>
                <a:uLnTx/>
                <a:uFillTx/>
                <a:latin typeface="+mj-lt"/>
                <a:ea typeface="+mj-ea"/>
                <a:cs typeface="+mj-cs"/>
              </a:rPr>
              <a:t>Nedir?</a:t>
            </a:r>
            <a:endParaRPr kumimoji="0" lang="tr-TR"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5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box(in)">
                                      <p:cBhvr>
                                        <p:cTn id="7" dur="500"/>
                                        <p:tgtEl>
                                          <p:spTgt spid="20483">
                                            <p:txEl>
                                              <p:pRg st="1" end="1"/>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20483">
                                            <p:txEl>
                                              <p:pRg st="2" end="2"/>
                                            </p:txEl>
                                          </p:spTgt>
                                        </p:tgtEl>
                                        <p:attrNameLst>
                                          <p:attrName>style.visibility</p:attrName>
                                        </p:attrNameLst>
                                      </p:cBhvr>
                                      <p:to>
                                        <p:strVal val="visible"/>
                                      </p:to>
                                    </p:set>
                                    <p:animEffect transition="in" filter="box(in)">
                                      <p:cBhvr>
                                        <p:cTn id="10"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685800" y="1500188"/>
            <a:ext cx="7772400" cy="5076825"/>
          </a:xfrm>
        </p:spPr>
        <p:txBody>
          <a:bodyPr/>
          <a:lstStyle/>
          <a:p>
            <a:pPr lvl="1" eaLnBrk="1" hangingPunct="1"/>
            <a:r>
              <a:rPr lang="tr-TR" dirty="0" smtClean="0"/>
              <a:t>Dört </a:t>
            </a:r>
            <a:r>
              <a:rPr lang="tr-TR" dirty="0" smtClean="0"/>
              <a:t>varsayımı var</a:t>
            </a:r>
            <a:endParaRPr lang="en-US" dirty="0" smtClean="0"/>
          </a:p>
          <a:p>
            <a:pPr lvl="2" eaLnBrk="1" hangingPunct="1"/>
            <a:r>
              <a:rPr lang="tr-TR" dirty="0" smtClean="0"/>
              <a:t>Kendi öğrenme yönelimleri vardır</a:t>
            </a:r>
            <a:endParaRPr lang="en-US" dirty="0" smtClean="0"/>
          </a:p>
          <a:p>
            <a:pPr lvl="2" eaLnBrk="1" hangingPunct="1"/>
            <a:r>
              <a:rPr lang="tr-TR" dirty="0" smtClean="0"/>
              <a:t>Öğrenmede tecrübenin önemi</a:t>
            </a:r>
            <a:endParaRPr lang="en-US" dirty="0" smtClean="0"/>
          </a:p>
          <a:p>
            <a:pPr lvl="2" eaLnBrk="1" hangingPunct="1"/>
            <a:r>
              <a:rPr lang="tr-TR" dirty="0" smtClean="0"/>
              <a:t>Motivasyon ve hemen uygulama isteği</a:t>
            </a:r>
            <a:endParaRPr lang="en-US" dirty="0" smtClean="0"/>
          </a:p>
          <a:p>
            <a:pPr lvl="2" eaLnBrk="1" hangingPunct="1"/>
            <a:r>
              <a:rPr lang="tr-TR" dirty="0" smtClean="0"/>
              <a:t>Beceri uygulamaya yönelik eğitim</a:t>
            </a:r>
            <a:endParaRPr lang="en-US" dirty="0" smtClean="0"/>
          </a:p>
          <a:p>
            <a:pPr eaLnBrk="1" hangingPunct="1"/>
            <a:r>
              <a:rPr lang="tr-TR" dirty="0" smtClean="0"/>
              <a:t>Bunlar güzel ama nasıl yapılacak?</a:t>
            </a:r>
            <a:r>
              <a:rPr lang="en-US" dirty="0" smtClean="0"/>
              <a:t> </a:t>
            </a:r>
          </a:p>
          <a:p>
            <a:pPr eaLnBrk="1" hangingPunct="1"/>
            <a:endParaRPr lang="en-US" dirty="0" smtClean="0"/>
          </a:p>
          <a:p>
            <a:pPr lvl="1" eaLnBrk="1" hangingPunct="1"/>
            <a:endParaRPr lang="en-US" dirty="0" smtClean="0"/>
          </a:p>
        </p:txBody>
      </p:sp>
      <p:sp>
        <p:nvSpPr>
          <p:cNvPr id="8195"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Malcolm Knowles</a:t>
            </a:r>
          </a:p>
        </p:txBody>
      </p:sp>
      <p:sp>
        <p:nvSpPr>
          <p:cNvPr id="4" name="3 Yarım Çerçeve"/>
          <p:cNvSpPr/>
          <p:nvPr/>
        </p:nvSpPr>
        <p:spPr>
          <a:xfrm>
            <a:off x="0" y="0"/>
            <a:ext cx="9144000" cy="6858000"/>
          </a:xfrm>
          <a:prstGeom prst="halfFrame">
            <a:avLst>
              <a:gd name="adj1" fmla="val 2608"/>
              <a:gd name="adj2" fmla="val 3201"/>
            </a:avLst>
          </a:prstGeom>
          <a:solidFill>
            <a:schemeClr val="tx2">
              <a:lumMod val="75000"/>
            </a:schemeClr>
          </a:solidFill>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box(in)">
                                      <p:cBhvr>
                                        <p:cTn id="7" dur="500"/>
                                        <p:tgtEl>
                                          <p:spTgt spid="8194">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8194">
                                            <p:txEl>
                                              <p:pRg st="1" end="1"/>
                                            </p:txEl>
                                          </p:spTgt>
                                        </p:tgtEl>
                                        <p:attrNameLst>
                                          <p:attrName>style.visibility</p:attrName>
                                        </p:attrNameLst>
                                      </p:cBhvr>
                                      <p:to>
                                        <p:strVal val="visible"/>
                                      </p:to>
                                    </p:set>
                                    <p:animEffect transition="in" filter="box(in)">
                                      <p:cBhvr>
                                        <p:cTn id="10" dur="500"/>
                                        <p:tgtEl>
                                          <p:spTgt spid="8194">
                                            <p:txEl>
                                              <p:pRg st="1" end="1"/>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8194">
                                            <p:txEl>
                                              <p:pRg st="2" end="2"/>
                                            </p:txEl>
                                          </p:spTgt>
                                        </p:tgtEl>
                                        <p:attrNameLst>
                                          <p:attrName>style.visibility</p:attrName>
                                        </p:attrNameLst>
                                      </p:cBhvr>
                                      <p:to>
                                        <p:strVal val="visible"/>
                                      </p:to>
                                    </p:set>
                                    <p:animEffect transition="in" filter="box(in)">
                                      <p:cBhvr>
                                        <p:cTn id="13" dur="500"/>
                                        <p:tgtEl>
                                          <p:spTgt spid="8194">
                                            <p:txEl>
                                              <p:pRg st="2" end="2"/>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8194">
                                            <p:txEl>
                                              <p:pRg st="3" end="3"/>
                                            </p:txEl>
                                          </p:spTgt>
                                        </p:tgtEl>
                                        <p:attrNameLst>
                                          <p:attrName>style.visibility</p:attrName>
                                        </p:attrNameLst>
                                      </p:cBhvr>
                                      <p:to>
                                        <p:strVal val="visible"/>
                                      </p:to>
                                    </p:set>
                                    <p:animEffect transition="in" filter="box(in)">
                                      <p:cBhvr>
                                        <p:cTn id="16" dur="500"/>
                                        <p:tgtEl>
                                          <p:spTgt spid="8194">
                                            <p:txEl>
                                              <p:pRg st="3" end="3"/>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8194">
                                            <p:txEl>
                                              <p:pRg st="4" end="4"/>
                                            </p:txEl>
                                          </p:spTgt>
                                        </p:tgtEl>
                                        <p:attrNameLst>
                                          <p:attrName>style.visibility</p:attrName>
                                        </p:attrNameLst>
                                      </p:cBhvr>
                                      <p:to>
                                        <p:strVal val="visible"/>
                                      </p:to>
                                    </p:set>
                                    <p:animEffect transition="in" filter="box(in)">
                                      <p:cBhvr>
                                        <p:cTn id="19" dur="500"/>
                                        <p:tgtEl>
                                          <p:spTgt spid="819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8194">
                                            <p:txEl>
                                              <p:pRg st="5" end="5"/>
                                            </p:txEl>
                                          </p:spTgt>
                                        </p:tgtEl>
                                        <p:attrNameLst>
                                          <p:attrName>style.visibility</p:attrName>
                                        </p:attrNameLst>
                                      </p:cBhvr>
                                      <p:to>
                                        <p:strVal val="visible"/>
                                      </p:to>
                                    </p:set>
                                    <p:animEffect transition="in" filter="box(in)">
                                      <p:cBhvr>
                                        <p:cTn id="24" dur="500"/>
                                        <p:tgtEl>
                                          <p:spTgt spid="819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486</Words>
  <Application>Microsoft Office PowerPoint</Application>
  <PresentationFormat>Ekran Gösterisi (4:3)</PresentationFormat>
  <Paragraphs>114</Paragraphs>
  <Slides>16</Slides>
  <Notes>5</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Ofis Teması</vt:lpstr>
      <vt:lpstr>HATIRLAYALIM</vt:lpstr>
      <vt:lpstr>Davranışçı Yaklaşımın Öğrenme Metodu Nedir?</vt:lpstr>
      <vt:lpstr>Bilişsel Teorinin Öne sürdüğü Öğrenme Yöntemi Nedir?</vt:lpstr>
      <vt:lpstr>Slayt 4</vt:lpstr>
      <vt:lpstr>Slayt 5</vt:lpstr>
      <vt:lpstr>Öğrenme nasıl gerçekleşir? Kolb Siklusu</vt:lpstr>
      <vt:lpstr>Öğrenme nasıl (bilinç ve yeterlik) derinleşir?</vt:lpstr>
      <vt:lpstr>Slayt 8</vt:lpstr>
      <vt:lpstr>Malcolm Knowles</vt:lpstr>
      <vt:lpstr>Malcolm Knowles’in yaklaşımını David Merrill’inkiyle Yapılandıralım: </vt:lpstr>
      <vt:lpstr>What are the Features of a Good Teacher?</vt:lpstr>
      <vt:lpstr>Eğitim Yöntemleri</vt:lpstr>
      <vt:lpstr>Toplu Eğitim</vt:lpstr>
      <vt:lpstr>Grup Eğitimi</vt:lpstr>
      <vt:lpstr>Bireysel Eğitim</vt:lpstr>
      <vt:lpstr>Yetişkin eğitiminin çocukluk çağı eğitiminden farkı nedir?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HATIRLAYALIM</dc:title>
  <cp:lastModifiedBy>evren</cp:lastModifiedBy>
  <cp:revision>8</cp:revision>
  <dcterms:modified xsi:type="dcterms:W3CDTF">2010-06-08T05:52:22Z</dcterms:modified>
</cp:coreProperties>
</file>