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0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6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10.06.2010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10.06.2010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10.06.2010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10.06.2010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10.06.2010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10.06.2010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mtClean="0"/>
              <a:t>Hatırlayalım 3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tr-TR" smtClean="0"/>
              <a:t>Eğiticinin rolü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685800" y="1643063"/>
            <a:ext cx="7772400" cy="4114800"/>
          </a:xfrm>
        </p:spPr>
        <p:txBody>
          <a:bodyPr/>
          <a:lstStyle/>
          <a:p>
            <a:r>
              <a:rPr lang="tr-TR" dirty="0" smtClean="0"/>
              <a:t>Oturumun genel planını yapma</a:t>
            </a:r>
          </a:p>
          <a:p>
            <a:r>
              <a:rPr lang="tr-TR" dirty="0" smtClean="0"/>
              <a:t>Katılımı teşvik etme</a:t>
            </a:r>
          </a:p>
          <a:p>
            <a:r>
              <a:rPr lang="tr-TR" dirty="0" smtClean="0"/>
              <a:t>Konudan sapılmamasını sağlama</a:t>
            </a:r>
          </a:p>
          <a:p>
            <a:r>
              <a:rPr lang="tr-TR" dirty="0" smtClean="0"/>
              <a:t>Zaman yönetimi</a:t>
            </a:r>
          </a:p>
          <a:p>
            <a:r>
              <a:rPr lang="tr-TR" dirty="0" smtClean="0"/>
              <a:t>Kolaylaştırıcılık</a:t>
            </a:r>
          </a:p>
          <a:p>
            <a:r>
              <a:rPr lang="tr-TR" dirty="0" smtClean="0"/>
              <a:t>BİR SINIF DERSİNE DÖNÜŞTÜRMEME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/ 29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64C5074-4989-4BC3-AF71-4E0B70E09790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6" name="5 Yarım Çerçeve"/>
          <p:cNvSpPr/>
          <p:nvPr/>
        </p:nvSpPr>
        <p:spPr>
          <a:xfrm>
            <a:off x="0" y="-24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COACH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C  lear Performans Model – Rol Model</a:t>
            </a:r>
          </a:p>
          <a:p>
            <a:pPr eaLnBrk="1" hangingPunct="1"/>
            <a:r>
              <a:rPr lang="tr-TR" smtClean="0"/>
              <a:t>O  penness to Learning – Eğitim Ortamı </a:t>
            </a:r>
          </a:p>
          <a:p>
            <a:pPr eaLnBrk="1" hangingPunct="1"/>
            <a:r>
              <a:rPr lang="tr-TR" smtClean="0"/>
              <a:t>A  ssess Performance – Sürekli değerlendirme</a:t>
            </a:r>
          </a:p>
          <a:p>
            <a:pPr eaLnBrk="1" hangingPunct="1"/>
            <a:r>
              <a:rPr lang="tr-TR" smtClean="0"/>
              <a:t>C  ommunication –  Dinle, anla</a:t>
            </a:r>
          </a:p>
          <a:p>
            <a:pPr eaLnBrk="1" hangingPunct="1"/>
            <a:r>
              <a:rPr lang="tr-TR" smtClean="0"/>
              <a:t>H  elp and Follow Up – Plan yap, takip et</a:t>
            </a:r>
          </a:p>
          <a:p>
            <a:pPr eaLnBrk="1" hangingPunct="1"/>
            <a:endParaRPr lang="tr-TR" smtClean="0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329406-DECD-4CE3-B3B2-270E2F7484BF}" type="slidenum">
              <a:rPr lang="tr-TR"/>
              <a:pPr>
                <a:defRPr/>
              </a:pPr>
              <a:t>2</a:t>
            </a:fld>
            <a:endParaRPr lang="tr-TR"/>
          </a:p>
        </p:txBody>
      </p:sp>
      <p:sp>
        <p:nvSpPr>
          <p:cNvPr id="6" name="5 Yarım Çerçeve"/>
          <p:cNvSpPr/>
          <p:nvPr/>
        </p:nvSpPr>
        <p:spPr>
          <a:xfrm>
            <a:off x="0" y="-24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COACH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C  lear Performans Model – Rol Model</a:t>
            </a:r>
          </a:p>
          <a:p>
            <a:pPr eaLnBrk="1" hangingPunct="1"/>
            <a:r>
              <a:rPr lang="tr-TR" smtClean="0"/>
              <a:t>O  penness to Learning – Eğitim Ortamı </a:t>
            </a:r>
          </a:p>
          <a:p>
            <a:pPr eaLnBrk="1" hangingPunct="1"/>
            <a:r>
              <a:rPr lang="tr-TR" smtClean="0"/>
              <a:t>A  ssess Performance – Sürekli değerlendirme</a:t>
            </a:r>
          </a:p>
          <a:p>
            <a:pPr eaLnBrk="1" hangingPunct="1"/>
            <a:r>
              <a:rPr lang="tr-TR" smtClean="0"/>
              <a:t>C  ommunication –  Dinle, anla</a:t>
            </a:r>
          </a:p>
          <a:p>
            <a:pPr eaLnBrk="1" hangingPunct="1"/>
            <a:r>
              <a:rPr lang="tr-TR" smtClean="0"/>
              <a:t>H  elp and Follow Up – Plan yap, takip et</a:t>
            </a:r>
          </a:p>
          <a:p>
            <a:pPr eaLnBrk="1" hangingPunct="1"/>
            <a:endParaRPr lang="tr-TR" smtClean="0"/>
          </a:p>
        </p:txBody>
      </p:sp>
      <p:sp>
        <p:nvSpPr>
          <p:cNvPr id="5" name="4 Dikdörtgen"/>
          <p:cNvSpPr/>
          <p:nvPr/>
        </p:nvSpPr>
        <p:spPr>
          <a:xfrm>
            <a:off x="1285875" y="2786063"/>
            <a:ext cx="7500938" cy="35004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Motive edici/Olumlu eğitim ortamı</a:t>
            </a:r>
          </a:p>
          <a:p>
            <a:pPr>
              <a:defRPr/>
            </a:pPr>
            <a:endParaRPr lang="tr-TR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tr-TR" sz="3600" dirty="0">
                <a:solidFill>
                  <a:schemeClr val="tx2">
                    <a:lumMod val="50000"/>
                  </a:schemeClr>
                </a:solidFill>
              </a:rPr>
              <a:t>Güvenliği Sağlayıcı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tr-TR" sz="3600" dirty="0">
                <a:solidFill>
                  <a:schemeClr val="tx2">
                    <a:lumMod val="50000"/>
                  </a:schemeClr>
                </a:solidFill>
              </a:rPr>
              <a:t>Psikolojik ve sosyal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3600" dirty="0">
                <a:solidFill>
                  <a:schemeClr val="tx2">
                    <a:lumMod val="50000"/>
                  </a:schemeClr>
                </a:solidFill>
              </a:rPr>
              <a:t>Dış kaynakları yeterli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285875" y="1285875"/>
            <a:ext cx="7500938" cy="10001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4400" dirty="0">
                <a:solidFill>
                  <a:schemeClr val="tx2">
                    <a:lumMod val="50000"/>
                  </a:schemeClr>
                </a:solidFill>
              </a:rPr>
              <a:t>Nasıl Bir Eğitim Ortamı?</a:t>
            </a:r>
            <a:endParaRPr lang="tr-TR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BB014A-082D-415A-AE7B-0DF487461AD8}" type="slidenum">
              <a:rPr lang="tr-TR"/>
              <a:pPr>
                <a:defRPr/>
              </a:pPr>
              <a:t>3</a:t>
            </a:fld>
            <a:endParaRPr lang="tr-TR"/>
          </a:p>
        </p:txBody>
      </p:sp>
      <p:sp>
        <p:nvSpPr>
          <p:cNvPr id="9" name="8 Yarım Çerçeve"/>
          <p:cNvSpPr/>
          <p:nvPr/>
        </p:nvSpPr>
        <p:spPr>
          <a:xfrm>
            <a:off x="0" y="-24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 autoUpdateAnimBg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COACH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smtClean="0"/>
              <a:t>C  lear Performans Model – Rol Model</a:t>
            </a:r>
          </a:p>
          <a:p>
            <a:pPr eaLnBrk="1" hangingPunct="1"/>
            <a:r>
              <a:rPr lang="tr-TR" smtClean="0"/>
              <a:t>O  penness to Learning – Eğitim Ortamı </a:t>
            </a:r>
          </a:p>
          <a:p>
            <a:pPr eaLnBrk="1" hangingPunct="1"/>
            <a:r>
              <a:rPr lang="tr-TR" smtClean="0"/>
              <a:t>A  ssess Performance – Sürekli değerlendirme</a:t>
            </a:r>
          </a:p>
          <a:p>
            <a:pPr eaLnBrk="1" hangingPunct="1"/>
            <a:r>
              <a:rPr lang="tr-TR" smtClean="0"/>
              <a:t>C  ommunication –  Dinle, anla</a:t>
            </a:r>
          </a:p>
          <a:p>
            <a:pPr eaLnBrk="1" hangingPunct="1"/>
            <a:r>
              <a:rPr lang="tr-TR" smtClean="0"/>
              <a:t>H  elp and Follow Up – Plan yap, takip et</a:t>
            </a:r>
          </a:p>
          <a:p>
            <a:pPr eaLnBrk="1" hangingPunct="1"/>
            <a:endParaRPr lang="tr-TR" smtClean="0"/>
          </a:p>
        </p:txBody>
      </p:sp>
      <p:sp>
        <p:nvSpPr>
          <p:cNvPr id="5" name="4 Dikdörtgen"/>
          <p:cNvSpPr/>
          <p:nvPr/>
        </p:nvSpPr>
        <p:spPr>
          <a:xfrm>
            <a:off x="1285875" y="3357563"/>
            <a:ext cx="7500938" cy="29289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Sürekli, öncelikle </a:t>
            </a:r>
            <a:r>
              <a:rPr lang="tr-TR" sz="32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formatif</a:t>
            </a:r>
            <a:endParaRPr lang="tr-TR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tr-TR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tr-TR" sz="3600" dirty="0">
                <a:solidFill>
                  <a:schemeClr val="tx2">
                    <a:lumMod val="50000"/>
                  </a:schemeClr>
                </a:solidFill>
              </a:rPr>
              <a:t>Hedef davranışları ölçen </a:t>
            </a:r>
            <a:r>
              <a:rPr lang="tr-TR" sz="1600" dirty="0">
                <a:solidFill>
                  <a:schemeClr val="tx2">
                    <a:lumMod val="50000"/>
                  </a:schemeClr>
                </a:solidFill>
              </a:rPr>
              <a:t>(değerlendirme kılavuzu)</a:t>
            </a:r>
            <a:endParaRPr lang="tr-TR" sz="36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tr-TR" sz="3600" dirty="0">
                <a:solidFill>
                  <a:schemeClr val="tx2">
                    <a:lumMod val="50000"/>
                  </a:schemeClr>
                </a:solidFill>
              </a:rPr>
              <a:t>Geribildirim veren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3600" dirty="0">
                <a:solidFill>
                  <a:schemeClr val="tx2">
                    <a:lumMod val="50000"/>
                  </a:schemeClr>
                </a:solidFill>
              </a:rPr>
              <a:t>Yeterlik düzeyi belli</a:t>
            </a:r>
          </a:p>
        </p:txBody>
      </p:sp>
      <p:sp>
        <p:nvSpPr>
          <p:cNvPr id="6" name="5 Dikdörtgen"/>
          <p:cNvSpPr/>
          <p:nvPr/>
        </p:nvSpPr>
        <p:spPr>
          <a:xfrm>
            <a:off x="1285875" y="1285875"/>
            <a:ext cx="7500938" cy="1428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4400" dirty="0">
                <a:solidFill>
                  <a:schemeClr val="tx2">
                    <a:lumMod val="50000"/>
                  </a:schemeClr>
                </a:solidFill>
              </a:rPr>
              <a:t>Nasıl Bir Değerlendirme?</a:t>
            </a:r>
            <a:endParaRPr lang="tr-TR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E8426C-B0DC-4417-B47E-9B1A1C71B06B}" type="slidenum">
              <a:rPr lang="tr-TR"/>
              <a:pPr>
                <a:defRPr/>
              </a:pPr>
              <a:t>4</a:t>
            </a:fld>
            <a:endParaRPr lang="tr-TR"/>
          </a:p>
        </p:txBody>
      </p:sp>
      <p:sp>
        <p:nvSpPr>
          <p:cNvPr id="9" name="8 Yarım Çerçeve"/>
          <p:cNvSpPr/>
          <p:nvPr/>
        </p:nvSpPr>
        <p:spPr>
          <a:xfrm>
            <a:off x="0" y="-24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 autoUpdateAnimBg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7772400" cy="1143000"/>
          </a:xfrm>
        </p:spPr>
        <p:txBody>
          <a:bodyPr/>
          <a:lstStyle/>
          <a:p>
            <a:pPr eaLnBrk="1" hangingPunct="1"/>
            <a:r>
              <a:rPr lang="tr-TR" sz="3600" smtClean="0"/>
              <a:t>GERİBİLDİRİM NASIL VERİLMELİ?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4478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sz="2800" b="1" dirty="0" smtClean="0"/>
              <a:t>Zaman</a:t>
            </a:r>
            <a:r>
              <a:rPr lang="tr-TR" sz="2800" dirty="0" smtClean="0"/>
              <a:t>ı iyi seçin!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r-TR" sz="2800" dirty="0" smtClean="0"/>
              <a:t>Olaydan hemen sonra</a:t>
            </a:r>
          </a:p>
          <a:p>
            <a:pPr eaLnBrk="1" hangingPunct="1">
              <a:lnSpc>
                <a:spcPct val="90000"/>
              </a:lnSpc>
            </a:pPr>
            <a:r>
              <a:rPr lang="tr-TR" sz="2800" b="1" dirty="0" smtClean="0"/>
              <a:t>Özgül</a:t>
            </a:r>
            <a:r>
              <a:rPr lang="tr-TR" sz="2800" dirty="0" smtClean="0"/>
              <a:t> (spesifik) olun!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r-TR" sz="2800" dirty="0" smtClean="0"/>
              <a:t>“İyiydi, fena değildi” gibi genel  ifadelerden kaçının!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r-TR" sz="2800" dirty="0" smtClean="0"/>
              <a:t>Özellikle korunması ve değiştirilmesi gerekenleri tanımlayın!</a:t>
            </a:r>
          </a:p>
          <a:p>
            <a:pPr eaLnBrk="1" hangingPunct="1">
              <a:lnSpc>
                <a:spcPct val="90000"/>
              </a:lnSpc>
            </a:pPr>
            <a:r>
              <a:rPr lang="tr-TR" sz="2800" b="1" dirty="0" smtClean="0"/>
              <a:t>Yargılayıcı değil</a:t>
            </a:r>
            <a:r>
              <a:rPr lang="tr-TR" sz="2800" dirty="0" smtClean="0"/>
              <a:t>, tanımlayıcı olun!</a:t>
            </a:r>
          </a:p>
          <a:p>
            <a:pPr eaLnBrk="1" hangingPunct="1">
              <a:lnSpc>
                <a:spcPct val="90000"/>
              </a:lnSpc>
            </a:pPr>
            <a:r>
              <a:rPr lang="tr-TR" sz="2800" b="1" dirty="0" smtClean="0"/>
              <a:t>Kendi adınıza konuşun</a:t>
            </a:r>
            <a:r>
              <a:rPr lang="tr-TR" sz="2800" dirty="0" smtClean="0"/>
              <a:t>, başkaları adına değil: Kendi geribildiriminizi kendiniz belirleyin!</a:t>
            </a:r>
          </a:p>
          <a:p>
            <a:pPr eaLnBrk="1" hangingPunct="1">
              <a:lnSpc>
                <a:spcPct val="90000"/>
              </a:lnSpc>
            </a:pPr>
            <a:endParaRPr lang="tr-TR" sz="2800" dirty="0" smtClean="0"/>
          </a:p>
          <a:p>
            <a:pPr eaLnBrk="1" hangingPunct="1">
              <a:lnSpc>
                <a:spcPct val="90000"/>
              </a:lnSpc>
            </a:pPr>
            <a:endParaRPr lang="tr-TR" sz="2800" dirty="0" smtClean="0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D4047D-4661-48DF-8839-1AD8A66FB0E0}" type="slidenum">
              <a:rPr lang="tr-TR"/>
              <a:pPr>
                <a:defRPr/>
              </a:pPr>
              <a:t>5</a:t>
            </a:fld>
            <a:endParaRPr lang="tr-TR"/>
          </a:p>
        </p:txBody>
      </p:sp>
      <p:sp>
        <p:nvSpPr>
          <p:cNvPr id="6" name="5 Yarım Çerçeve"/>
          <p:cNvSpPr/>
          <p:nvPr/>
        </p:nvSpPr>
        <p:spPr>
          <a:xfrm>
            <a:off x="0" y="-24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7772400" cy="1143000"/>
          </a:xfrm>
        </p:spPr>
        <p:txBody>
          <a:bodyPr/>
          <a:lstStyle/>
          <a:p>
            <a:pPr eaLnBrk="1" hangingPunct="1"/>
            <a:r>
              <a:rPr lang="tr-TR" sz="3600" dirty="0" smtClean="0"/>
              <a:t>EMPATİ</a:t>
            </a:r>
            <a:endParaRPr lang="tr-TR" sz="3600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4478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sz="2800" dirty="0" smtClean="0"/>
              <a:t>Karşınızdaki kişinin içinde bulunduğu durumu düşünerek onun duygu durumunu tahmin edin</a:t>
            </a:r>
          </a:p>
          <a:p>
            <a:pPr eaLnBrk="1" hangingPunct="1">
              <a:lnSpc>
                <a:spcPct val="90000"/>
              </a:lnSpc>
            </a:pPr>
            <a:r>
              <a:rPr lang="tr-TR" sz="2800" dirty="0" smtClean="0"/>
              <a:t>Kendi yerinize geçin</a:t>
            </a:r>
          </a:p>
          <a:p>
            <a:pPr eaLnBrk="1" hangingPunct="1">
              <a:lnSpc>
                <a:spcPct val="90000"/>
              </a:lnSpc>
            </a:pPr>
            <a:r>
              <a:rPr lang="tr-TR" sz="2800" dirty="0" smtClean="0"/>
              <a:t>Ona bunu ifade edin</a:t>
            </a:r>
          </a:p>
          <a:p>
            <a:pPr lvl="1">
              <a:lnSpc>
                <a:spcPct val="90000"/>
              </a:lnSpc>
            </a:pPr>
            <a:r>
              <a:rPr lang="tr-TR" sz="2400" dirty="0" smtClean="0"/>
              <a:t>Deneme türünden cümleler kurun</a:t>
            </a:r>
          </a:p>
          <a:p>
            <a:pPr lvl="1">
              <a:lnSpc>
                <a:spcPct val="90000"/>
              </a:lnSpc>
            </a:pPr>
            <a:r>
              <a:rPr lang="tr-TR" sz="2400" dirty="0" smtClean="0"/>
              <a:t>Sorun</a:t>
            </a:r>
          </a:p>
          <a:p>
            <a:pPr lvl="1">
              <a:lnSpc>
                <a:spcPct val="90000"/>
              </a:lnSpc>
            </a:pPr>
            <a:endParaRPr lang="tr-TR" sz="2400" dirty="0" smtClean="0"/>
          </a:p>
          <a:p>
            <a:pPr eaLnBrk="1" hangingPunct="1">
              <a:lnSpc>
                <a:spcPct val="90000"/>
              </a:lnSpc>
            </a:pPr>
            <a:endParaRPr lang="tr-TR" sz="2800" dirty="0" smtClean="0"/>
          </a:p>
          <a:p>
            <a:pPr eaLnBrk="1" hangingPunct="1">
              <a:lnSpc>
                <a:spcPct val="90000"/>
              </a:lnSpc>
            </a:pPr>
            <a:endParaRPr lang="tr-TR" sz="2800" dirty="0" smtClean="0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D4047D-4661-48DF-8839-1AD8A66FB0E0}" type="slidenum">
              <a:rPr lang="tr-TR"/>
              <a:pPr>
                <a:defRPr/>
              </a:pPr>
              <a:t>6</a:t>
            </a:fld>
            <a:endParaRPr lang="tr-TR"/>
          </a:p>
        </p:txBody>
      </p:sp>
      <p:sp>
        <p:nvSpPr>
          <p:cNvPr id="6" name="5 Yarım Çerçeve"/>
          <p:cNvSpPr/>
          <p:nvPr/>
        </p:nvSpPr>
        <p:spPr>
          <a:xfrm>
            <a:off x="0" y="-24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  <a:noFill/>
        </p:spPr>
        <p:txBody>
          <a:bodyPr/>
          <a:lstStyle/>
          <a:p>
            <a:fld id="{11353714-BB6B-488C-BB12-975B47AFAC0B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tr-TR" dirty="0" smtClean="0"/>
              <a:t>Küçük </a:t>
            </a:r>
            <a:r>
              <a:rPr lang="tr-TR" dirty="0" smtClean="0"/>
              <a:t>Grup </a:t>
            </a:r>
            <a:r>
              <a:rPr lang="tr-TR" dirty="0" smtClean="0"/>
              <a:t>Eğitimi Hangisinde Daha Etkili?</a:t>
            </a:r>
            <a:endParaRPr lang="en-US" dirty="0" smtClean="0"/>
          </a:p>
        </p:txBody>
      </p:sp>
      <p:graphicFrame>
        <p:nvGraphicFramePr>
          <p:cNvPr id="12381" name="Group 93"/>
          <p:cNvGraphicFramePr>
            <a:graphicFrameLocks noGrp="1"/>
          </p:cNvGraphicFramePr>
          <p:nvPr/>
        </p:nvGraphicFramePr>
        <p:xfrm>
          <a:off x="304800" y="2057400"/>
          <a:ext cx="8534400" cy="4114800"/>
        </p:xfrm>
        <a:graphic>
          <a:graphicData uri="http://schemas.openxmlformats.org/drawingml/2006/table">
            <a:tbl>
              <a:tblPr/>
              <a:tblGrid>
                <a:gridCol w="2057400"/>
                <a:gridCol w="914400"/>
                <a:gridCol w="1295400"/>
                <a:gridCol w="1422400"/>
                <a:gridCol w="1422400"/>
                <a:gridCol w="1422400"/>
              </a:tblGrid>
              <a:tr h="558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Bilgi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Tutum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Problem ç.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İletişim b.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El becerisi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Sınıf dersi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Tartışma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GİA dest. ders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Oyunlaştırma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Vaka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Koçluk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Demonstrasyon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65" name="4 Altbilgi Yer Tutucusu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/ 29</a:t>
            </a:r>
          </a:p>
        </p:txBody>
      </p:sp>
      <p:sp>
        <p:nvSpPr>
          <p:cNvPr id="6" name="5 Yarım Çerçeve"/>
          <p:cNvSpPr/>
          <p:nvPr/>
        </p:nvSpPr>
        <p:spPr>
          <a:xfrm>
            <a:off x="0" y="-24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Oval"/>
          <p:cNvSpPr/>
          <p:nvPr/>
        </p:nvSpPr>
        <p:spPr>
          <a:xfrm>
            <a:off x="3500430" y="3071810"/>
            <a:ext cx="785818" cy="57150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4857752" y="4643446"/>
            <a:ext cx="785818" cy="57150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7715272" y="5643578"/>
            <a:ext cx="785818" cy="57150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3357554" y="4071942"/>
            <a:ext cx="4071966" cy="57150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Oval"/>
          <p:cNvSpPr/>
          <p:nvPr/>
        </p:nvSpPr>
        <p:spPr>
          <a:xfrm>
            <a:off x="2357422" y="3071810"/>
            <a:ext cx="785818" cy="57150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357422" y="2643182"/>
            <a:ext cx="6500858" cy="35004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tr-TR" smtClean="0"/>
              <a:t>Çeşitleri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685800" y="1389082"/>
            <a:ext cx="4029076" cy="4754562"/>
          </a:xfrm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tr-TR" sz="2400" dirty="0" smtClean="0"/>
              <a:t>Sırayla katılımcı görüşlerini alma</a:t>
            </a:r>
          </a:p>
          <a:p>
            <a:pPr lvl="1"/>
            <a:r>
              <a:rPr lang="tr-TR" sz="2000" dirty="0" smtClean="0"/>
              <a:t>Oturum başı ve sonunda yararlı</a:t>
            </a:r>
            <a:endParaRPr lang="en-US" sz="2000" dirty="0" smtClean="0"/>
          </a:p>
          <a:p>
            <a:r>
              <a:rPr lang="tr-TR" sz="2400" dirty="0" smtClean="0"/>
              <a:t>Çiftler halinde çalışma</a:t>
            </a:r>
            <a:endParaRPr lang="en-US" sz="2400" dirty="0" smtClean="0"/>
          </a:p>
          <a:p>
            <a:r>
              <a:rPr lang="tr-TR" sz="2400" dirty="0" smtClean="0"/>
              <a:t>Tartışma grupları</a:t>
            </a:r>
            <a:r>
              <a:rPr lang="en-US" sz="2400" dirty="0" smtClean="0"/>
              <a:t> (3, 4, 5 </a:t>
            </a:r>
            <a:r>
              <a:rPr lang="tr-TR" sz="2400" dirty="0" smtClean="0"/>
              <a:t>kişi</a:t>
            </a:r>
            <a:r>
              <a:rPr lang="en-US" sz="2400" dirty="0" smtClean="0"/>
              <a:t>)</a:t>
            </a:r>
          </a:p>
          <a:p>
            <a:pPr lvl="1"/>
            <a:r>
              <a:rPr lang="tr-TR" sz="2000" dirty="0" smtClean="0"/>
              <a:t>Konu ve süre belirlenir</a:t>
            </a:r>
          </a:p>
          <a:p>
            <a:pPr lvl="1"/>
            <a:r>
              <a:rPr lang="tr-TR" sz="2000" dirty="0" smtClean="0"/>
              <a:t>Amaç açıklanır</a:t>
            </a:r>
            <a:endParaRPr lang="en-US" sz="2000" dirty="0" smtClean="0"/>
          </a:p>
          <a:p>
            <a:r>
              <a:rPr lang="en-US" sz="2400" dirty="0" smtClean="0"/>
              <a:t>S</a:t>
            </a:r>
            <a:r>
              <a:rPr lang="tr-TR" sz="2400" dirty="0" err="1" smtClean="0"/>
              <a:t>endika</a:t>
            </a:r>
            <a:r>
              <a:rPr lang="tr-TR" sz="2400" dirty="0" smtClean="0"/>
              <a:t> formatı</a:t>
            </a:r>
          </a:p>
          <a:p>
            <a:pPr lvl="1"/>
            <a:r>
              <a:rPr lang="tr-TR" sz="2000" dirty="0" smtClean="0"/>
              <a:t>Gruplar bir problemin farklı yönleri üzerinde </a:t>
            </a:r>
            <a:r>
              <a:rPr lang="tr-TR" sz="2000" dirty="0" smtClean="0"/>
              <a:t>çalışır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/ 29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C9316B7-BE03-4CC8-BF8B-134FC765AA37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829204" y="1389082"/>
            <a:ext cx="4029076" cy="4754562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Kartopu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Herkes görüşlerini yazar. Sonra ikişerli gruplarda ortak görüş oluşturulur. Sonra dörderli, sekizerli…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Güven verir. Herkesin katkısını sağlar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Çapraz gruplar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 gruplar çaprazlanır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Beyin fırtınası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Yeni fikir oluşturmaya yarar.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PDÖ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6 Yarım Çerçeve"/>
          <p:cNvSpPr/>
          <p:nvPr/>
        </p:nvSpPr>
        <p:spPr>
          <a:xfrm>
            <a:off x="0" y="-24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uiExpand="1" build="p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tr-TR" smtClean="0"/>
              <a:t>Ne zaman uygun değil?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Büyük gruplara eğitim vermek için</a:t>
            </a:r>
          </a:p>
          <a:p>
            <a:r>
              <a:rPr lang="tr-TR" dirty="0" smtClean="0"/>
              <a:t>Zaman sıkıntısı olduğunda</a:t>
            </a:r>
          </a:p>
          <a:p>
            <a:r>
              <a:rPr lang="tr-TR" dirty="0" smtClean="0"/>
              <a:t>Sadece “bilgi aktarma” hedeflendiğinde</a:t>
            </a:r>
          </a:p>
          <a:p>
            <a:r>
              <a:rPr lang="tr-TR" dirty="0" smtClean="0"/>
              <a:t>Sadece yeni bir materyal veya konsepti sunmak istediğimizde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/ 29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68F35533-A5A7-4D57-82A9-D4498782F0B1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6" name="5 Yarım Çerçeve"/>
          <p:cNvSpPr/>
          <p:nvPr/>
        </p:nvSpPr>
        <p:spPr>
          <a:xfrm>
            <a:off x="0" y="-24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432</Words>
  <Application>Microsoft Office PowerPoint</Application>
  <PresentationFormat>Ekran Gösterisi (4:3)</PresentationFormat>
  <Paragraphs>136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Hatırlayalım 3</vt:lpstr>
      <vt:lpstr>COACH</vt:lpstr>
      <vt:lpstr>COACH</vt:lpstr>
      <vt:lpstr>COACH</vt:lpstr>
      <vt:lpstr>GERİBİLDİRİM NASIL VERİLMELİ?</vt:lpstr>
      <vt:lpstr>EMPATİ</vt:lpstr>
      <vt:lpstr>Küçük Grup Eğitimi Hangisinde Daha Etkili?</vt:lpstr>
      <vt:lpstr>Çeşitleri</vt:lpstr>
      <vt:lpstr>Ne zaman uygun değil?</vt:lpstr>
      <vt:lpstr>Eğiticinin rolü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COACH</dc:title>
  <cp:lastModifiedBy>evren</cp:lastModifiedBy>
  <cp:revision>4</cp:revision>
  <dcterms:modified xsi:type="dcterms:W3CDTF">2010-06-10T05:48:04Z</dcterms:modified>
</cp:coreProperties>
</file>