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8" r:id="rId3"/>
    <p:sldId id="257" r:id="rId4"/>
    <p:sldId id="259" r:id="rId5"/>
    <p:sldId id="261" r:id="rId6"/>
    <p:sldId id="260" r:id="rId7"/>
    <p:sldId id="262" r:id="rId8"/>
    <p:sldId id="263" r:id="rId9"/>
    <p:sldId id="264" r:id="rId10"/>
    <p:sldId id="265" r:id="rId11"/>
    <p:sldId id="268" r:id="rId12"/>
    <p:sldId id="266" r:id="rId13"/>
    <p:sldId id="267" r:id="rId14"/>
    <p:sldId id="269" r:id="rId15"/>
    <p:sldId id="271" r:id="rId16"/>
    <p:sldId id="272" r:id="rId17"/>
    <p:sldId id="273" r:id="rId18"/>
    <p:sldId id="278" r:id="rId19"/>
    <p:sldId id="274" r:id="rId20"/>
    <p:sldId id="279" r:id="rId21"/>
    <p:sldId id="275" r:id="rId22"/>
    <p:sldId id="276" r:id="rId23"/>
    <p:sldId id="280" r:id="rId24"/>
    <p:sldId id="277"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74"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967E6-092A-4340-AF04-A0D401F38FD3}"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tr-TR"/>
        </a:p>
      </dgm:t>
    </dgm:pt>
    <dgm:pt modelId="{DDCD8CD4-8216-4BE8-A532-099AE1CFE19F}">
      <dgm:prSet custT="1"/>
      <dgm:spPr/>
      <dgm:t>
        <a:bodyPr/>
        <a:lstStyle/>
        <a:p>
          <a:pPr rtl="0"/>
          <a:r>
            <a:rPr lang="tr-TR" sz="2000" dirty="0" smtClean="0"/>
            <a:t>Diyet</a:t>
          </a:r>
          <a:endParaRPr lang="tr-TR" sz="2000" dirty="0"/>
        </a:p>
      </dgm:t>
    </dgm:pt>
    <dgm:pt modelId="{AC94DBC4-4DE9-4031-89B7-8A6A8DDBAC88}" type="parTrans" cxnId="{44A6D592-FC12-466A-8210-A06C63B4CAC0}">
      <dgm:prSet/>
      <dgm:spPr/>
      <dgm:t>
        <a:bodyPr/>
        <a:lstStyle/>
        <a:p>
          <a:endParaRPr lang="tr-TR"/>
        </a:p>
      </dgm:t>
    </dgm:pt>
    <dgm:pt modelId="{458657B6-36AF-4AB2-B2CA-C42B76CFDE5C}" type="sibTrans" cxnId="{44A6D592-FC12-466A-8210-A06C63B4CAC0}">
      <dgm:prSet/>
      <dgm:spPr/>
      <dgm:t>
        <a:bodyPr/>
        <a:lstStyle/>
        <a:p>
          <a:endParaRPr lang="tr-TR"/>
        </a:p>
      </dgm:t>
    </dgm:pt>
    <dgm:pt modelId="{5FA1EC11-9BD5-40AC-BAD4-21DD499AF52B}">
      <dgm:prSet custT="1"/>
      <dgm:spPr/>
      <dgm:t>
        <a:bodyPr/>
        <a:lstStyle/>
        <a:p>
          <a:pPr rtl="0"/>
          <a:r>
            <a:rPr lang="tr-TR" sz="2000" dirty="0" smtClean="0"/>
            <a:t>Egzersiz</a:t>
          </a:r>
          <a:endParaRPr lang="tr-TR" sz="2000" dirty="0"/>
        </a:p>
      </dgm:t>
    </dgm:pt>
    <dgm:pt modelId="{03FCE75B-2E66-4B99-A875-2EEA5A99AEDD}" type="parTrans" cxnId="{CB11F6E8-15D1-4683-A688-BF77662FFBC4}">
      <dgm:prSet/>
      <dgm:spPr/>
      <dgm:t>
        <a:bodyPr/>
        <a:lstStyle/>
        <a:p>
          <a:endParaRPr lang="tr-TR"/>
        </a:p>
      </dgm:t>
    </dgm:pt>
    <dgm:pt modelId="{E69F88E0-DB0A-430C-BE8A-518D852106E9}" type="sibTrans" cxnId="{CB11F6E8-15D1-4683-A688-BF77662FFBC4}">
      <dgm:prSet/>
      <dgm:spPr/>
      <dgm:t>
        <a:bodyPr/>
        <a:lstStyle/>
        <a:p>
          <a:endParaRPr lang="tr-TR"/>
        </a:p>
      </dgm:t>
    </dgm:pt>
    <dgm:pt modelId="{3D5CE606-9504-4F5D-8306-D370D775EBE6}">
      <dgm:prSet custT="1"/>
      <dgm:spPr/>
      <dgm:t>
        <a:bodyPr/>
        <a:lstStyle/>
        <a:p>
          <a:pPr rtl="0"/>
          <a:r>
            <a:rPr lang="tr-TR" sz="2000" dirty="0" smtClean="0"/>
            <a:t>İlaç</a:t>
          </a:r>
          <a:endParaRPr lang="tr-TR" sz="2000" dirty="0"/>
        </a:p>
      </dgm:t>
    </dgm:pt>
    <dgm:pt modelId="{7D23C20A-75E0-41E4-A02D-BB76E479EBD4}" type="parTrans" cxnId="{C3943974-F2A5-4721-B6E1-1D5FE43E4D0E}">
      <dgm:prSet/>
      <dgm:spPr/>
      <dgm:t>
        <a:bodyPr/>
        <a:lstStyle/>
        <a:p>
          <a:endParaRPr lang="tr-TR"/>
        </a:p>
      </dgm:t>
    </dgm:pt>
    <dgm:pt modelId="{97ACDC25-7906-48AA-8B3B-21C4A731C419}" type="sibTrans" cxnId="{C3943974-F2A5-4721-B6E1-1D5FE43E4D0E}">
      <dgm:prSet/>
      <dgm:spPr/>
      <dgm:t>
        <a:bodyPr/>
        <a:lstStyle/>
        <a:p>
          <a:endParaRPr lang="tr-TR"/>
        </a:p>
      </dgm:t>
    </dgm:pt>
    <dgm:pt modelId="{8CF4E4BE-0440-4747-B13F-1CEC700F49AD}">
      <dgm:prSet custT="1"/>
      <dgm:spPr/>
      <dgm:t>
        <a:bodyPr/>
        <a:lstStyle/>
        <a:p>
          <a:pPr rtl="0"/>
          <a:r>
            <a:rPr lang="tr-TR" sz="2000" dirty="0" smtClean="0"/>
            <a:t>Cerrahi</a:t>
          </a:r>
          <a:endParaRPr lang="tr-TR" sz="2000" dirty="0"/>
        </a:p>
      </dgm:t>
    </dgm:pt>
    <dgm:pt modelId="{AE796EE5-065C-4193-8451-CC10CF750328}" type="parTrans" cxnId="{12CFB7B1-2580-42BE-9151-36B04D5304C2}">
      <dgm:prSet/>
      <dgm:spPr/>
      <dgm:t>
        <a:bodyPr/>
        <a:lstStyle/>
        <a:p>
          <a:endParaRPr lang="tr-TR"/>
        </a:p>
      </dgm:t>
    </dgm:pt>
    <dgm:pt modelId="{FB16CD8B-D870-4658-8243-2E9E2535AA19}" type="sibTrans" cxnId="{12CFB7B1-2580-42BE-9151-36B04D5304C2}">
      <dgm:prSet/>
      <dgm:spPr/>
      <dgm:t>
        <a:bodyPr/>
        <a:lstStyle/>
        <a:p>
          <a:endParaRPr lang="tr-TR"/>
        </a:p>
      </dgm:t>
    </dgm:pt>
    <dgm:pt modelId="{F930B851-60DF-4F9A-AF5C-D68577CE6A4F}">
      <dgm:prSet custT="1"/>
      <dgm:spPr/>
      <dgm:t>
        <a:bodyPr/>
        <a:lstStyle/>
        <a:p>
          <a:pPr rtl="0"/>
          <a:r>
            <a:rPr lang="tr-TR" sz="1800" dirty="0" smtClean="0"/>
            <a:t>Alternatif yöntemler</a:t>
          </a:r>
          <a:endParaRPr lang="tr-TR" sz="1800" dirty="0"/>
        </a:p>
      </dgm:t>
    </dgm:pt>
    <dgm:pt modelId="{F93E5BD1-0795-4BA2-8815-AB4724A49849}" type="parTrans" cxnId="{A29EB0E4-2889-428E-8D2B-9BF8643DBAC6}">
      <dgm:prSet/>
      <dgm:spPr/>
      <dgm:t>
        <a:bodyPr/>
        <a:lstStyle/>
        <a:p>
          <a:endParaRPr lang="tr-TR"/>
        </a:p>
      </dgm:t>
    </dgm:pt>
    <dgm:pt modelId="{9C850AF8-96C7-4E2D-AA03-CEB00E53822E}" type="sibTrans" cxnId="{A29EB0E4-2889-428E-8D2B-9BF8643DBAC6}">
      <dgm:prSet/>
      <dgm:spPr/>
      <dgm:t>
        <a:bodyPr/>
        <a:lstStyle/>
        <a:p>
          <a:endParaRPr lang="tr-TR"/>
        </a:p>
      </dgm:t>
    </dgm:pt>
    <dgm:pt modelId="{627C1411-B005-4889-9D0B-94C888F27578}" type="pres">
      <dgm:prSet presAssocID="{958967E6-092A-4340-AF04-A0D401F38FD3}" presName="Name0" presStyleCnt="0">
        <dgm:presLayoutVars>
          <dgm:dir/>
          <dgm:animLvl val="lvl"/>
          <dgm:resizeHandles val="exact"/>
        </dgm:presLayoutVars>
      </dgm:prSet>
      <dgm:spPr/>
      <dgm:t>
        <a:bodyPr/>
        <a:lstStyle/>
        <a:p>
          <a:endParaRPr lang="tr-TR"/>
        </a:p>
      </dgm:t>
    </dgm:pt>
    <dgm:pt modelId="{7BD581D1-3FED-4CF3-A44B-D1A1824CD6EA}" type="pres">
      <dgm:prSet presAssocID="{DDCD8CD4-8216-4BE8-A532-099AE1CFE19F}" presName="composite" presStyleCnt="0"/>
      <dgm:spPr/>
    </dgm:pt>
    <dgm:pt modelId="{EAB8EE48-7F13-4036-A7FC-3CF258AB3B80}" type="pres">
      <dgm:prSet presAssocID="{DDCD8CD4-8216-4BE8-A532-099AE1CFE19F}" presName="parTx" presStyleLbl="alignNode1" presStyleIdx="0" presStyleCnt="5">
        <dgm:presLayoutVars>
          <dgm:chMax val="0"/>
          <dgm:chPref val="0"/>
          <dgm:bulletEnabled val="1"/>
        </dgm:presLayoutVars>
      </dgm:prSet>
      <dgm:spPr/>
      <dgm:t>
        <a:bodyPr/>
        <a:lstStyle/>
        <a:p>
          <a:endParaRPr lang="tr-TR"/>
        </a:p>
      </dgm:t>
    </dgm:pt>
    <dgm:pt modelId="{29017932-34CD-4CFF-88B3-D9E5A5E5C279}" type="pres">
      <dgm:prSet presAssocID="{DDCD8CD4-8216-4BE8-A532-099AE1CFE19F}" presName="desTx" presStyleLbl="alignAccFollowNode1" presStyleIdx="0" presStyleCnt="5">
        <dgm:presLayoutVars>
          <dgm:bulletEnabled val="1"/>
        </dgm:presLayoutVars>
      </dgm:prSet>
      <dgm:spPr/>
    </dgm:pt>
    <dgm:pt modelId="{FF4BE86F-346F-4E01-A782-9A9BD3AB9DD2}" type="pres">
      <dgm:prSet presAssocID="{458657B6-36AF-4AB2-B2CA-C42B76CFDE5C}" presName="space" presStyleCnt="0"/>
      <dgm:spPr/>
    </dgm:pt>
    <dgm:pt modelId="{08097033-527C-4D68-87ED-0A5908CA8E9D}" type="pres">
      <dgm:prSet presAssocID="{5FA1EC11-9BD5-40AC-BAD4-21DD499AF52B}" presName="composite" presStyleCnt="0"/>
      <dgm:spPr/>
    </dgm:pt>
    <dgm:pt modelId="{1FBB7953-7F5E-4A6C-AD59-83C123697004}" type="pres">
      <dgm:prSet presAssocID="{5FA1EC11-9BD5-40AC-BAD4-21DD499AF52B}" presName="parTx" presStyleLbl="alignNode1" presStyleIdx="1" presStyleCnt="5">
        <dgm:presLayoutVars>
          <dgm:chMax val="0"/>
          <dgm:chPref val="0"/>
          <dgm:bulletEnabled val="1"/>
        </dgm:presLayoutVars>
      </dgm:prSet>
      <dgm:spPr/>
      <dgm:t>
        <a:bodyPr/>
        <a:lstStyle/>
        <a:p>
          <a:endParaRPr lang="tr-TR"/>
        </a:p>
      </dgm:t>
    </dgm:pt>
    <dgm:pt modelId="{58480238-2FF7-4134-921E-A73B30B5EDCC}" type="pres">
      <dgm:prSet presAssocID="{5FA1EC11-9BD5-40AC-BAD4-21DD499AF52B}" presName="desTx" presStyleLbl="alignAccFollowNode1" presStyleIdx="1" presStyleCnt="5">
        <dgm:presLayoutVars>
          <dgm:bulletEnabled val="1"/>
        </dgm:presLayoutVars>
      </dgm:prSet>
      <dgm:spPr/>
    </dgm:pt>
    <dgm:pt modelId="{52FDC19F-EAFD-4D80-A8F2-51B1F3ADB73C}" type="pres">
      <dgm:prSet presAssocID="{E69F88E0-DB0A-430C-BE8A-518D852106E9}" presName="space" presStyleCnt="0"/>
      <dgm:spPr/>
    </dgm:pt>
    <dgm:pt modelId="{91EF520F-3C5E-48C7-9B7E-07EF5133E468}" type="pres">
      <dgm:prSet presAssocID="{3D5CE606-9504-4F5D-8306-D370D775EBE6}" presName="composite" presStyleCnt="0"/>
      <dgm:spPr/>
    </dgm:pt>
    <dgm:pt modelId="{9837F3A7-010A-4613-96BE-449B2C7A1F23}" type="pres">
      <dgm:prSet presAssocID="{3D5CE606-9504-4F5D-8306-D370D775EBE6}" presName="parTx" presStyleLbl="alignNode1" presStyleIdx="2" presStyleCnt="5" custLinFactNeighborX="-816" custLinFactNeighborY="-5190">
        <dgm:presLayoutVars>
          <dgm:chMax val="0"/>
          <dgm:chPref val="0"/>
          <dgm:bulletEnabled val="1"/>
        </dgm:presLayoutVars>
      </dgm:prSet>
      <dgm:spPr/>
      <dgm:t>
        <a:bodyPr/>
        <a:lstStyle/>
        <a:p>
          <a:endParaRPr lang="tr-TR"/>
        </a:p>
      </dgm:t>
    </dgm:pt>
    <dgm:pt modelId="{FB3E8943-30A8-4AF1-ADA7-5F5517C817B1}" type="pres">
      <dgm:prSet presAssocID="{3D5CE606-9504-4F5D-8306-D370D775EBE6}" presName="desTx" presStyleLbl="alignAccFollowNode1" presStyleIdx="2" presStyleCnt="5">
        <dgm:presLayoutVars>
          <dgm:bulletEnabled val="1"/>
        </dgm:presLayoutVars>
      </dgm:prSet>
      <dgm:spPr/>
    </dgm:pt>
    <dgm:pt modelId="{9F0BE1B3-0389-4B1C-A5A1-0C6EDDA6C081}" type="pres">
      <dgm:prSet presAssocID="{97ACDC25-7906-48AA-8B3B-21C4A731C419}" presName="space" presStyleCnt="0"/>
      <dgm:spPr/>
    </dgm:pt>
    <dgm:pt modelId="{58992D86-B5E0-44DB-8C8E-3D241CF654AE}" type="pres">
      <dgm:prSet presAssocID="{8CF4E4BE-0440-4747-B13F-1CEC700F49AD}" presName="composite" presStyleCnt="0"/>
      <dgm:spPr/>
    </dgm:pt>
    <dgm:pt modelId="{E17F4B85-866D-4865-B226-7BA0BE22A359}" type="pres">
      <dgm:prSet presAssocID="{8CF4E4BE-0440-4747-B13F-1CEC700F49AD}" presName="parTx" presStyleLbl="alignNode1" presStyleIdx="3" presStyleCnt="5">
        <dgm:presLayoutVars>
          <dgm:chMax val="0"/>
          <dgm:chPref val="0"/>
          <dgm:bulletEnabled val="1"/>
        </dgm:presLayoutVars>
      </dgm:prSet>
      <dgm:spPr/>
      <dgm:t>
        <a:bodyPr/>
        <a:lstStyle/>
        <a:p>
          <a:endParaRPr lang="tr-TR"/>
        </a:p>
      </dgm:t>
    </dgm:pt>
    <dgm:pt modelId="{6BEB924D-F8C8-4519-B16E-326CF7661CFA}" type="pres">
      <dgm:prSet presAssocID="{8CF4E4BE-0440-4747-B13F-1CEC700F49AD}" presName="desTx" presStyleLbl="alignAccFollowNode1" presStyleIdx="3" presStyleCnt="5">
        <dgm:presLayoutVars>
          <dgm:bulletEnabled val="1"/>
        </dgm:presLayoutVars>
      </dgm:prSet>
      <dgm:spPr/>
    </dgm:pt>
    <dgm:pt modelId="{02B738B8-342F-4EEE-8432-CC98BC542217}" type="pres">
      <dgm:prSet presAssocID="{FB16CD8B-D870-4658-8243-2E9E2535AA19}" presName="space" presStyleCnt="0"/>
      <dgm:spPr/>
    </dgm:pt>
    <dgm:pt modelId="{653D21C8-46FD-4D85-B001-F3B61876AEEF}" type="pres">
      <dgm:prSet presAssocID="{F930B851-60DF-4F9A-AF5C-D68577CE6A4F}" presName="composite" presStyleCnt="0"/>
      <dgm:spPr/>
    </dgm:pt>
    <dgm:pt modelId="{0F2495A8-4010-4AD6-842B-6205124F4CB2}" type="pres">
      <dgm:prSet presAssocID="{F930B851-60DF-4F9A-AF5C-D68577CE6A4F}" presName="parTx" presStyleLbl="alignNode1" presStyleIdx="4" presStyleCnt="5">
        <dgm:presLayoutVars>
          <dgm:chMax val="0"/>
          <dgm:chPref val="0"/>
          <dgm:bulletEnabled val="1"/>
        </dgm:presLayoutVars>
      </dgm:prSet>
      <dgm:spPr/>
      <dgm:t>
        <a:bodyPr/>
        <a:lstStyle/>
        <a:p>
          <a:endParaRPr lang="tr-TR"/>
        </a:p>
      </dgm:t>
    </dgm:pt>
    <dgm:pt modelId="{E12A4418-8984-43AA-9AC5-CAC5D5FD7535}" type="pres">
      <dgm:prSet presAssocID="{F930B851-60DF-4F9A-AF5C-D68577CE6A4F}" presName="desTx" presStyleLbl="alignAccFollowNode1" presStyleIdx="4" presStyleCnt="5">
        <dgm:presLayoutVars>
          <dgm:bulletEnabled val="1"/>
        </dgm:presLayoutVars>
      </dgm:prSet>
      <dgm:spPr/>
    </dgm:pt>
  </dgm:ptLst>
  <dgm:cxnLst>
    <dgm:cxn modelId="{070E1B8E-1883-411E-AC9E-A97CD867E155}" type="presOf" srcId="{F930B851-60DF-4F9A-AF5C-D68577CE6A4F}" destId="{0F2495A8-4010-4AD6-842B-6205124F4CB2}" srcOrd="0" destOrd="0" presId="urn:microsoft.com/office/officeart/2005/8/layout/hList1"/>
    <dgm:cxn modelId="{44A6D592-FC12-466A-8210-A06C63B4CAC0}" srcId="{958967E6-092A-4340-AF04-A0D401F38FD3}" destId="{DDCD8CD4-8216-4BE8-A532-099AE1CFE19F}" srcOrd="0" destOrd="0" parTransId="{AC94DBC4-4DE9-4031-89B7-8A6A8DDBAC88}" sibTransId="{458657B6-36AF-4AB2-B2CA-C42B76CFDE5C}"/>
    <dgm:cxn modelId="{353CBCBA-EF08-4574-A3C6-01FC4BD677CD}" type="presOf" srcId="{958967E6-092A-4340-AF04-A0D401F38FD3}" destId="{627C1411-B005-4889-9D0B-94C888F27578}" srcOrd="0" destOrd="0" presId="urn:microsoft.com/office/officeart/2005/8/layout/hList1"/>
    <dgm:cxn modelId="{12CFB7B1-2580-42BE-9151-36B04D5304C2}" srcId="{958967E6-092A-4340-AF04-A0D401F38FD3}" destId="{8CF4E4BE-0440-4747-B13F-1CEC700F49AD}" srcOrd="3" destOrd="0" parTransId="{AE796EE5-065C-4193-8451-CC10CF750328}" sibTransId="{FB16CD8B-D870-4658-8243-2E9E2535AA19}"/>
    <dgm:cxn modelId="{C3943974-F2A5-4721-B6E1-1D5FE43E4D0E}" srcId="{958967E6-092A-4340-AF04-A0D401F38FD3}" destId="{3D5CE606-9504-4F5D-8306-D370D775EBE6}" srcOrd="2" destOrd="0" parTransId="{7D23C20A-75E0-41E4-A02D-BB76E479EBD4}" sibTransId="{97ACDC25-7906-48AA-8B3B-21C4A731C419}"/>
    <dgm:cxn modelId="{D0CCAC3B-E8E9-43FA-8B09-2D41BBD12DDA}" type="presOf" srcId="{3D5CE606-9504-4F5D-8306-D370D775EBE6}" destId="{9837F3A7-010A-4613-96BE-449B2C7A1F23}" srcOrd="0" destOrd="0" presId="urn:microsoft.com/office/officeart/2005/8/layout/hList1"/>
    <dgm:cxn modelId="{A29EB0E4-2889-428E-8D2B-9BF8643DBAC6}" srcId="{958967E6-092A-4340-AF04-A0D401F38FD3}" destId="{F930B851-60DF-4F9A-AF5C-D68577CE6A4F}" srcOrd="4" destOrd="0" parTransId="{F93E5BD1-0795-4BA2-8815-AB4724A49849}" sibTransId="{9C850AF8-96C7-4E2D-AA03-CEB00E53822E}"/>
    <dgm:cxn modelId="{CB11F6E8-15D1-4683-A688-BF77662FFBC4}" srcId="{958967E6-092A-4340-AF04-A0D401F38FD3}" destId="{5FA1EC11-9BD5-40AC-BAD4-21DD499AF52B}" srcOrd="1" destOrd="0" parTransId="{03FCE75B-2E66-4B99-A875-2EEA5A99AEDD}" sibTransId="{E69F88E0-DB0A-430C-BE8A-518D852106E9}"/>
    <dgm:cxn modelId="{D790BBDA-A266-4EE7-B587-9EDC4954FC48}" type="presOf" srcId="{DDCD8CD4-8216-4BE8-A532-099AE1CFE19F}" destId="{EAB8EE48-7F13-4036-A7FC-3CF258AB3B80}" srcOrd="0" destOrd="0" presId="urn:microsoft.com/office/officeart/2005/8/layout/hList1"/>
    <dgm:cxn modelId="{9D3AA944-6306-4703-86E8-A6E20E4F880D}" type="presOf" srcId="{8CF4E4BE-0440-4747-B13F-1CEC700F49AD}" destId="{E17F4B85-866D-4865-B226-7BA0BE22A359}" srcOrd="0" destOrd="0" presId="urn:microsoft.com/office/officeart/2005/8/layout/hList1"/>
    <dgm:cxn modelId="{B6983E6E-69B6-43E2-BFD2-69FE1CD38E69}" type="presOf" srcId="{5FA1EC11-9BD5-40AC-BAD4-21DD499AF52B}" destId="{1FBB7953-7F5E-4A6C-AD59-83C123697004}" srcOrd="0" destOrd="0" presId="urn:microsoft.com/office/officeart/2005/8/layout/hList1"/>
    <dgm:cxn modelId="{5E1D2E11-04A8-4CF5-92C4-FE47BE5672A6}" type="presParOf" srcId="{627C1411-B005-4889-9D0B-94C888F27578}" destId="{7BD581D1-3FED-4CF3-A44B-D1A1824CD6EA}" srcOrd="0" destOrd="0" presId="urn:microsoft.com/office/officeart/2005/8/layout/hList1"/>
    <dgm:cxn modelId="{407299D0-6EC6-4091-9163-FA2E20AA493E}" type="presParOf" srcId="{7BD581D1-3FED-4CF3-A44B-D1A1824CD6EA}" destId="{EAB8EE48-7F13-4036-A7FC-3CF258AB3B80}" srcOrd="0" destOrd="0" presId="urn:microsoft.com/office/officeart/2005/8/layout/hList1"/>
    <dgm:cxn modelId="{471213D6-83B6-4847-9084-2B71134DC0E9}" type="presParOf" srcId="{7BD581D1-3FED-4CF3-A44B-D1A1824CD6EA}" destId="{29017932-34CD-4CFF-88B3-D9E5A5E5C279}" srcOrd="1" destOrd="0" presId="urn:microsoft.com/office/officeart/2005/8/layout/hList1"/>
    <dgm:cxn modelId="{98E99C98-05A1-4E39-9FEF-BA572CE530E5}" type="presParOf" srcId="{627C1411-B005-4889-9D0B-94C888F27578}" destId="{FF4BE86F-346F-4E01-A782-9A9BD3AB9DD2}" srcOrd="1" destOrd="0" presId="urn:microsoft.com/office/officeart/2005/8/layout/hList1"/>
    <dgm:cxn modelId="{BC6B268E-B6AA-4AC7-961C-C8090AA07EFE}" type="presParOf" srcId="{627C1411-B005-4889-9D0B-94C888F27578}" destId="{08097033-527C-4D68-87ED-0A5908CA8E9D}" srcOrd="2" destOrd="0" presId="urn:microsoft.com/office/officeart/2005/8/layout/hList1"/>
    <dgm:cxn modelId="{07C45097-E1BC-4FA7-85FE-5EEA5C558E7F}" type="presParOf" srcId="{08097033-527C-4D68-87ED-0A5908CA8E9D}" destId="{1FBB7953-7F5E-4A6C-AD59-83C123697004}" srcOrd="0" destOrd="0" presId="urn:microsoft.com/office/officeart/2005/8/layout/hList1"/>
    <dgm:cxn modelId="{802F448D-0EA0-4661-B411-C10CA116B116}" type="presParOf" srcId="{08097033-527C-4D68-87ED-0A5908CA8E9D}" destId="{58480238-2FF7-4134-921E-A73B30B5EDCC}" srcOrd="1" destOrd="0" presId="urn:microsoft.com/office/officeart/2005/8/layout/hList1"/>
    <dgm:cxn modelId="{965E52CD-9706-45E4-B576-317804471B94}" type="presParOf" srcId="{627C1411-B005-4889-9D0B-94C888F27578}" destId="{52FDC19F-EAFD-4D80-A8F2-51B1F3ADB73C}" srcOrd="3" destOrd="0" presId="urn:microsoft.com/office/officeart/2005/8/layout/hList1"/>
    <dgm:cxn modelId="{6A865180-89CB-466A-9E9E-68C3C74E9CAA}" type="presParOf" srcId="{627C1411-B005-4889-9D0B-94C888F27578}" destId="{91EF520F-3C5E-48C7-9B7E-07EF5133E468}" srcOrd="4" destOrd="0" presId="urn:microsoft.com/office/officeart/2005/8/layout/hList1"/>
    <dgm:cxn modelId="{FC9CC396-4813-42A9-9BAC-6175A2E906E9}" type="presParOf" srcId="{91EF520F-3C5E-48C7-9B7E-07EF5133E468}" destId="{9837F3A7-010A-4613-96BE-449B2C7A1F23}" srcOrd="0" destOrd="0" presId="urn:microsoft.com/office/officeart/2005/8/layout/hList1"/>
    <dgm:cxn modelId="{36F7F410-4BD6-4CEA-BBED-BF17F4650C3A}" type="presParOf" srcId="{91EF520F-3C5E-48C7-9B7E-07EF5133E468}" destId="{FB3E8943-30A8-4AF1-ADA7-5F5517C817B1}" srcOrd="1" destOrd="0" presId="urn:microsoft.com/office/officeart/2005/8/layout/hList1"/>
    <dgm:cxn modelId="{AE7768EF-E70C-40D5-A3C2-1869B2EC7AB3}" type="presParOf" srcId="{627C1411-B005-4889-9D0B-94C888F27578}" destId="{9F0BE1B3-0389-4B1C-A5A1-0C6EDDA6C081}" srcOrd="5" destOrd="0" presId="urn:microsoft.com/office/officeart/2005/8/layout/hList1"/>
    <dgm:cxn modelId="{EFE90ED8-5122-44E6-B14E-1D33B9A9AB96}" type="presParOf" srcId="{627C1411-B005-4889-9D0B-94C888F27578}" destId="{58992D86-B5E0-44DB-8C8E-3D241CF654AE}" srcOrd="6" destOrd="0" presId="urn:microsoft.com/office/officeart/2005/8/layout/hList1"/>
    <dgm:cxn modelId="{09276729-889F-447F-BF31-C9B331886C06}" type="presParOf" srcId="{58992D86-B5E0-44DB-8C8E-3D241CF654AE}" destId="{E17F4B85-866D-4865-B226-7BA0BE22A359}" srcOrd="0" destOrd="0" presId="urn:microsoft.com/office/officeart/2005/8/layout/hList1"/>
    <dgm:cxn modelId="{31CE0C7E-ABAA-4427-A41C-A9440454D0B3}" type="presParOf" srcId="{58992D86-B5E0-44DB-8C8E-3D241CF654AE}" destId="{6BEB924D-F8C8-4519-B16E-326CF7661CFA}" srcOrd="1" destOrd="0" presId="urn:microsoft.com/office/officeart/2005/8/layout/hList1"/>
    <dgm:cxn modelId="{640975E8-08E2-4716-AB3D-41D160449377}" type="presParOf" srcId="{627C1411-B005-4889-9D0B-94C888F27578}" destId="{02B738B8-342F-4EEE-8432-CC98BC542217}" srcOrd="7" destOrd="0" presId="urn:microsoft.com/office/officeart/2005/8/layout/hList1"/>
    <dgm:cxn modelId="{43A8BD7D-29C8-43B0-BB0D-3464C928905D}" type="presParOf" srcId="{627C1411-B005-4889-9D0B-94C888F27578}" destId="{653D21C8-46FD-4D85-B001-F3B61876AEEF}" srcOrd="8" destOrd="0" presId="urn:microsoft.com/office/officeart/2005/8/layout/hList1"/>
    <dgm:cxn modelId="{C398F3BC-4887-4C94-BA17-4273240A999E}" type="presParOf" srcId="{653D21C8-46FD-4D85-B001-F3B61876AEEF}" destId="{0F2495A8-4010-4AD6-842B-6205124F4CB2}" srcOrd="0" destOrd="0" presId="urn:microsoft.com/office/officeart/2005/8/layout/hList1"/>
    <dgm:cxn modelId="{EFB4CA20-203A-47A4-8C40-897B92364D3D}" type="presParOf" srcId="{653D21C8-46FD-4D85-B001-F3B61876AEEF}" destId="{E12A4418-8984-43AA-9AC5-CAC5D5FD753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C5637F-6833-4E02-8DCB-62E0CB716CF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927B7582-5F55-4D5C-BA63-CE5340AF5904}">
      <dgm:prSet custT="1"/>
      <dgm:spPr/>
      <dgm:t>
        <a:bodyPr/>
        <a:lstStyle/>
        <a:p>
          <a:pPr rtl="0"/>
          <a:r>
            <a:rPr lang="tr-TR" sz="1500" dirty="0" smtClean="0"/>
            <a:t>                   </a:t>
          </a:r>
          <a:r>
            <a:rPr lang="tr-TR" sz="2400" dirty="0" smtClean="0"/>
            <a:t>Yaşam tarzı değişikliği</a:t>
          </a:r>
          <a:endParaRPr lang="tr-TR" sz="2400" dirty="0"/>
        </a:p>
      </dgm:t>
    </dgm:pt>
    <dgm:pt modelId="{65C6516A-B42A-486C-96C2-2D1D0209A1A8}" type="parTrans" cxnId="{47F8D2AB-10A9-4094-BBE1-9B731918808A}">
      <dgm:prSet/>
      <dgm:spPr/>
      <dgm:t>
        <a:bodyPr/>
        <a:lstStyle/>
        <a:p>
          <a:endParaRPr lang="tr-TR"/>
        </a:p>
      </dgm:t>
    </dgm:pt>
    <dgm:pt modelId="{5537B234-AC63-468B-9C71-68BCD085FE7F}" type="sibTrans" cxnId="{47F8D2AB-10A9-4094-BBE1-9B731918808A}">
      <dgm:prSet/>
      <dgm:spPr/>
      <dgm:t>
        <a:bodyPr/>
        <a:lstStyle/>
        <a:p>
          <a:endParaRPr lang="tr-TR"/>
        </a:p>
      </dgm:t>
    </dgm:pt>
    <dgm:pt modelId="{4CE3943C-55A3-41EF-B7E4-0ABDADE20F91}" type="pres">
      <dgm:prSet presAssocID="{A0C5637F-6833-4E02-8DCB-62E0CB716CF7}" presName="linear" presStyleCnt="0">
        <dgm:presLayoutVars>
          <dgm:animLvl val="lvl"/>
          <dgm:resizeHandles val="exact"/>
        </dgm:presLayoutVars>
      </dgm:prSet>
      <dgm:spPr/>
      <dgm:t>
        <a:bodyPr/>
        <a:lstStyle/>
        <a:p>
          <a:endParaRPr lang="tr-TR"/>
        </a:p>
      </dgm:t>
    </dgm:pt>
    <dgm:pt modelId="{EFF1D269-774C-4ED2-9904-44F181C97295}" type="pres">
      <dgm:prSet presAssocID="{927B7582-5F55-4D5C-BA63-CE5340AF5904}" presName="parentText" presStyleLbl="node1" presStyleIdx="0" presStyleCnt="1" custLinFactNeighborX="-26984" custLinFactNeighborY="38992">
        <dgm:presLayoutVars>
          <dgm:chMax val="0"/>
          <dgm:bulletEnabled val="1"/>
        </dgm:presLayoutVars>
      </dgm:prSet>
      <dgm:spPr/>
      <dgm:t>
        <a:bodyPr/>
        <a:lstStyle/>
        <a:p>
          <a:endParaRPr lang="tr-TR"/>
        </a:p>
      </dgm:t>
    </dgm:pt>
  </dgm:ptLst>
  <dgm:cxnLst>
    <dgm:cxn modelId="{045BCAFC-7D0B-404F-93B2-E50D63EA31EB}" type="presOf" srcId="{927B7582-5F55-4D5C-BA63-CE5340AF5904}" destId="{EFF1D269-774C-4ED2-9904-44F181C97295}" srcOrd="0" destOrd="0" presId="urn:microsoft.com/office/officeart/2005/8/layout/vList2"/>
    <dgm:cxn modelId="{9E825BBF-A0DE-4035-A237-6CF98650B9CF}" type="presOf" srcId="{A0C5637F-6833-4E02-8DCB-62E0CB716CF7}" destId="{4CE3943C-55A3-41EF-B7E4-0ABDADE20F91}" srcOrd="0" destOrd="0" presId="urn:microsoft.com/office/officeart/2005/8/layout/vList2"/>
    <dgm:cxn modelId="{47F8D2AB-10A9-4094-BBE1-9B731918808A}" srcId="{A0C5637F-6833-4E02-8DCB-62E0CB716CF7}" destId="{927B7582-5F55-4D5C-BA63-CE5340AF5904}" srcOrd="0" destOrd="0" parTransId="{65C6516A-B42A-486C-96C2-2D1D0209A1A8}" sibTransId="{5537B234-AC63-468B-9C71-68BCD085FE7F}"/>
    <dgm:cxn modelId="{673DA852-9C2F-426E-9E91-219D2A9D60B0}" type="presParOf" srcId="{4CE3943C-55A3-41EF-B7E4-0ABDADE20F91}" destId="{EFF1D269-774C-4ED2-9904-44F181C9729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8EE48-7F13-4036-A7FC-3CF258AB3B80}">
      <dsp:nvSpPr>
        <dsp:cNvPr id="0" name=""/>
        <dsp:cNvSpPr/>
      </dsp:nvSpPr>
      <dsp:spPr>
        <a:xfrm>
          <a:off x="3514" y="814917"/>
          <a:ext cx="1347311" cy="53892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t>Diyet</a:t>
          </a:r>
          <a:endParaRPr lang="tr-TR" sz="2000" kern="1200" dirty="0"/>
        </a:p>
      </dsp:txBody>
      <dsp:txXfrm>
        <a:off x="3514" y="814917"/>
        <a:ext cx="1347311" cy="538924"/>
      </dsp:txXfrm>
    </dsp:sp>
    <dsp:sp modelId="{29017932-34CD-4CFF-88B3-D9E5A5E5C279}">
      <dsp:nvSpPr>
        <dsp:cNvPr id="0" name=""/>
        <dsp:cNvSpPr/>
      </dsp:nvSpPr>
      <dsp:spPr>
        <a:xfrm>
          <a:off x="3514" y="1353842"/>
          <a:ext cx="134731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BB7953-7F5E-4A6C-AD59-83C123697004}">
      <dsp:nvSpPr>
        <dsp:cNvPr id="0" name=""/>
        <dsp:cNvSpPr/>
      </dsp:nvSpPr>
      <dsp:spPr>
        <a:xfrm>
          <a:off x="1539449" y="814917"/>
          <a:ext cx="1347311" cy="53892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t>Egzersiz</a:t>
          </a:r>
          <a:endParaRPr lang="tr-TR" sz="2000" kern="1200" dirty="0"/>
        </a:p>
      </dsp:txBody>
      <dsp:txXfrm>
        <a:off x="1539449" y="814917"/>
        <a:ext cx="1347311" cy="538924"/>
      </dsp:txXfrm>
    </dsp:sp>
    <dsp:sp modelId="{58480238-2FF7-4134-921E-A73B30B5EDCC}">
      <dsp:nvSpPr>
        <dsp:cNvPr id="0" name=""/>
        <dsp:cNvSpPr/>
      </dsp:nvSpPr>
      <dsp:spPr>
        <a:xfrm>
          <a:off x="1539449" y="1353842"/>
          <a:ext cx="134731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37F3A7-010A-4613-96BE-449B2C7A1F23}">
      <dsp:nvSpPr>
        <dsp:cNvPr id="0" name=""/>
        <dsp:cNvSpPr/>
      </dsp:nvSpPr>
      <dsp:spPr>
        <a:xfrm>
          <a:off x="3064390" y="786947"/>
          <a:ext cx="1347311" cy="53892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t>İlaç</a:t>
          </a:r>
          <a:endParaRPr lang="tr-TR" sz="2000" kern="1200" dirty="0"/>
        </a:p>
      </dsp:txBody>
      <dsp:txXfrm>
        <a:off x="3064390" y="786947"/>
        <a:ext cx="1347311" cy="538924"/>
      </dsp:txXfrm>
    </dsp:sp>
    <dsp:sp modelId="{FB3E8943-30A8-4AF1-ADA7-5F5517C817B1}">
      <dsp:nvSpPr>
        <dsp:cNvPr id="0" name=""/>
        <dsp:cNvSpPr/>
      </dsp:nvSpPr>
      <dsp:spPr>
        <a:xfrm>
          <a:off x="3075384" y="1353842"/>
          <a:ext cx="134731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7F4B85-866D-4865-B226-7BA0BE22A359}">
      <dsp:nvSpPr>
        <dsp:cNvPr id="0" name=""/>
        <dsp:cNvSpPr/>
      </dsp:nvSpPr>
      <dsp:spPr>
        <a:xfrm>
          <a:off x="4611319" y="814917"/>
          <a:ext cx="1347311" cy="53892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t>Cerrahi</a:t>
          </a:r>
          <a:endParaRPr lang="tr-TR" sz="2000" kern="1200" dirty="0"/>
        </a:p>
      </dsp:txBody>
      <dsp:txXfrm>
        <a:off x="4611319" y="814917"/>
        <a:ext cx="1347311" cy="538924"/>
      </dsp:txXfrm>
    </dsp:sp>
    <dsp:sp modelId="{6BEB924D-F8C8-4519-B16E-326CF7661CFA}">
      <dsp:nvSpPr>
        <dsp:cNvPr id="0" name=""/>
        <dsp:cNvSpPr/>
      </dsp:nvSpPr>
      <dsp:spPr>
        <a:xfrm>
          <a:off x="4611319" y="1353842"/>
          <a:ext cx="134731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2495A8-4010-4AD6-842B-6205124F4CB2}">
      <dsp:nvSpPr>
        <dsp:cNvPr id="0" name=""/>
        <dsp:cNvSpPr/>
      </dsp:nvSpPr>
      <dsp:spPr>
        <a:xfrm>
          <a:off x="6147254" y="814917"/>
          <a:ext cx="1347311" cy="53892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tr-TR" sz="1800" kern="1200" dirty="0" smtClean="0"/>
            <a:t>Alternatif yöntemler</a:t>
          </a:r>
          <a:endParaRPr lang="tr-TR" sz="1800" kern="1200" dirty="0"/>
        </a:p>
      </dsp:txBody>
      <dsp:txXfrm>
        <a:off x="6147254" y="814917"/>
        <a:ext cx="1347311" cy="538924"/>
      </dsp:txXfrm>
    </dsp:sp>
    <dsp:sp modelId="{E12A4418-8984-43AA-9AC5-CAC5D5FD7535}">
      <dsp:nvSpPr>
        <dsp:cNvPr id="0" name=""/>
        <dsp:cNvSpPr/>
      </dsp:nvSpPr>
      <dsp:spPr>
        <a:xfrm>
          <a:off x="6147254" y="1353842"/>
          <a:ext cx="134731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F1D269-774C-4ED2-9904-44F181C97295}">
      <dsp:nvSpPr>
        <dsp:cNvPr id="0" name=""/>
        <dsp:cNvSpPr/>
      </dsp:nvSpPr>
      <dsp:spPr>
        <a:xfrm>
          <a:off x="0" y="14463"/>
          <a:ext cx="5688632" cy="56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t>                   </a:t>
          </a:r>
          <a:r>
            <a:rPr lang="tr-TR" sz="2400" kern="1200" dirty="0" smtClean="0"/>
            <a:t>Yaşam tarzı değişikliği</a:t>
          </a:r>
          <a:endParaRPr lang="tr-TR" sz="2400" kern="1200" dirty="0"/>
        </a:p>
      </dsp:txBody>
      <dsp:txXfrm>
        <a:off x="27415" y="41878"/>
        <a:ext cx="5633802" cy="50677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B7E64-4C4E-401F-AACB-03C26993DA8F}" type="datetimeFigureOut">
              <a:rPr lang="tr-TR" smtClean="0"/>
              <a:t>08.03.2013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00F080-0D5D-4F2A-816C-A916E570A21D}" type="slidenum">
              <a:rPr lang="tr-TR" smtClean="0"/>
              <a:t>‹#›</a:t>
            </a:fld>
            <a:endParaRPr lang="tr-TR"/>
          </a:p>
        </p:txBody>
      </p:sp>
    </p:spTree>
    <p:extLst>
      <p:ext uri="{BB962C8B-B14F-4D97-AF65-F5344CB8AC3E}">
        <p14:creationId xmlns:p14="http://schemas.microsoft.com/office/powerpoint/2010/main" val="434910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Geçmiş çağlarda obezite; güç, refah ve sağlık göstergesiyken günümüzde tedavi edilmesi gereken bir hastalık olarak kabul edilmektedir.</a:t>
            </a:r>
            <a:endParaRPr lang="tr-TR" dirty="0"/>
          </a:p>
        </p:txBody>
      </p:sp>
      <p:sp>
        <p:nvSpPr>
          <p:cNvPr id="4" name="3 Slayt Numarası Yer Tutucusu"/>
          <p:cNvSpPr>
            <a:spLocks noGrp="1"/>
          </p:cNvSpPr>
          <p:nvPr>
            <p:ph type="sldNum" sz="quarter" idx="10"/>
          </p:nvPr>
        </p:nvSpPr>
        <p:spPr/>
        <p:txBody>
          <a:bodyPr/>
          <a:lstStyle/>
          <a:p>
            <a:fld id="{7C00F080-0D5D-4F2A-816C-A916E570A21D}" type="slidenum">
              <a:rPr lang="tr-TR" smtClean="0"/>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Obeziteden bağımsız olarak artmış yağ asidi konsantrasyonu hem iskelet kasında hem de karaciğerde insülin rezistansına neden olmaktadır. Yine yağ dokusundan salgılanan hormonların regülasyonunun bozulmasının da insülin direncine katkıda bulunduğu belirtilmektedir. Hayvan modellerinde yağ dokusundan salgılanan insülin duyarlılığını artıran adiponektinin obezlerde azaldığı gösterilmiştir.</a:t>
            </a:r>
            <a:endParaRPr lang="tr-TR" dirty="0"/>
          </a:p>
        </p:txBody>
      </p:sp>
      <p:sp>
        <p:nvSpPr>
          <p:cNvPr id="4" name="3 Slayt Numarası Yer Tutucusu"/>
          <p:cNvSpPr>
            <a:spLocks noGrp="1"/>
          </p:cNvSpPr>
          <p:nvPr>
            <p:ph type="sldNum" sz="quarter" idx="10"/>
          </p:nvPr>
        </p:nvSpPr>
        <p:spPr/>
        <p:txBody>
          <a:bodyPr/>
          <a:lstStyle/>
          <a:p>
            <a:fld id="{7C00F080-0D5D-4F2A-816C-A916E570A21D}" type="slidenum">
              <a:rPr lang="tr-TR" smtClean="0"/>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PKOS) </a:t>
            </a:r>
            <a:r>
              <a:rPr lang="tr-TR" sz="1200" kern="1200" baseline="0" dirty="0" err="1" smtClean="0">
                <a:solidFill>
                  <a:schemeClr val="tx1"/>
                </a:solidFill>
                <a:latin typeface="+mn-lt"/>
                <a:ea typeface="+mn-ea"/>
                <a:cs typeface="+mn-cs"/>
              </a:rPr>
              <a:t>androjen</a:t>
            </a:r>
            <a:r>
              <a:rPr lang="tr-TR" sz="1200" kern="1200" baseline="0" dirty="0" smtClean="0">
                <a:solidFill>
                  <a:schemeClr val="tx1"/>
                </a:solidFill>
                <a:latin typeface="+mn-lt"/>
                <a:ea typeface="+mn-ea"/>
                <a:cs typeface="+mn-cs"/>
              </a:rPr>
              <a:t> fazlalığı, tüylenme artışı, </a:t>
            </a:r>
            <a:r>
              <a:rPr lang="tr-TR" sz="1200" kern="1200" baseline="0" dirty="0" err="1" smtClean="0">
                <a:solidFill>
                  <a:schemeClr val="tx1"/>
                </a:solidFill>
                <a:latin typeface="+mn-lt"/>
                <a:ea typeface="+mn-ea"/>
                <a:cs typeface="+mn-cs"/>
              </a:rPr>
              <a:t>ovulatuar</a:t>
            </a:r>
            <a:r>
              <a:rPr lang="tr-TR" sz="1200" kern="1200" baseline="0" dirty="0" smtClean="0">
                <a:solidFill>
                  <a:schemeClr val="tx1"/>
                </a:solidFill>
                <a:latin typeface="+mn-lt"/>
                <a:ea typeface="+mn-ea"/>
                <a:cs typeface="+mn-cs"/>
              </a:rPr>
              <a:t> bozukluk (düzensiz </a:t>
            </a:r>
            <a:r>
              <a:rPr lang="tr-TR" sz="1200" kern="1200" baseline="0" dirty="0" err="1" smtClean="0">
                <a:solidFill>
                  <a:schemeClr val="tx1"/>
                </a:solidFill>
                <a:latin typeface="+mn-lt"/>
                <a:ea typeface="+mn-ea"/>
                <a:cs typeface="+mn-cs"/>
              </a:rPr>
              <a:t>menstrüel</a:t>
            </a:r>
            <a:r>
              <a:rPr lang="tr-TR" sz="1200" kern="1200" baseline="0" dirty="0" smtClean="0">
                <a:solidFill>
                  <a:schemeClr val="tx1"/>
                </a:solidFill>
                <a:latin typeface="+mn-lt"/>
                <a:ea typeface="+mn-ea"/>
                <a:cs typeface="+mn-cs"/>
              </a:rPr>
              <a:t> siklus, </a:t>
            </a:r>
            <a:r>
              <a:rPr lang="tr-TR" sz="1200" kern="1200" baseline="0" dirty="0" err="1" smtClean="0">
                <a:solidFill>
                  <a:schemeClr val="tx1"/>
                </a:solidFill>
                <a:latin typeface="+mn-lt"/>
                <a:ea typeface="+mn-ea"/>
                <a:cs typeface="+mn-cs"/>
              </a:rPr>
              <a:t>menstrüel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siklusun</a:t>
            </a:r>
            <a:r>
              <a:rPr lang="tr-TR" sz="1200" kern="1200" baseline="0" dirty="0" smtClean="0">
                <a:solidFill>
                  <a:schemeClr val="tx1"/>
                </a:solidFill>
                <a:latin typeface="+mn-lt"/>
                <a:ea typeface="+mn-ea"/>
                <a:cs typeface="+mn-cs"/>
              </a:rPr>
              <a:t> olmaması ve </a:t>
            </a:r>
            <a:r>
              <a:rPr lang="tr-TR" sz="1200" kern="1200" baseline="0" dirty="0" err="1" smtClean="0">
                <a:solidFill>
                  <a:schemeClr val="tx1"/>
                </a:solidFill>
                <a:latin typeface="+mn-lt"/>
                <a:ea typeface="+mn-ea"/>
                <a:cs typeface="+mn-cs"/>
              </a:rPr>
              <a:t>anovulatuar</a:t>
            </a:r>
            <a:r>
              <a:rPr lang="tr-TR" sz="1200" kern="1200" baseline="0" dirty="0" smtClean="0">
                <a:solidFill>
                  <a:schemeClr val="tx1"/>
                </a:solidFill>
                <a:latin typeface="+mn-lt"/>
                <a:ea typeface="+mn-ea"/>
                <a:cs typeface="+mn-cs"/>
              </a:rPr>
              <a:t> siklus) ve </a:t>
            </a:r>
            <a:r>
              <a:rPr lang="tr-TR" sz="1200" kern="1200" baseline="0" dirty="0" err="1" smtClean="0">
                <a:solidFill>
                  <a:schemeClr val="tx1"/>
                </a:solidFill>
                <a:latin typeface="+mn-lt"/>
                <a:ea typeface="+mn-ea"/>
                <a:cs typeface="+mn-cs"/>
              </a:rPr>
              <a:t>overlerde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polikist</a:t>
            </a:r>
            <a:r>
              <a:rPr lang="tr-TR" sz="1200" kern="1200" baseline="0" dirty="0" smtClean="0">
                <a:solidFill>
                  <a:schemeClr val="tx1"/>
                </a:solidFill>
                <a:latin typeface="+mn-lt"/>
                <a:ea typeface="+mn-ea"/>
                <a:cs typeface="+mn-cs"/>
              </a:rPr>
              <a:t> varlığı görülmektedir. </a:t>
            </a:r>
            <a:r>
              <a:rPr lang="tr-TR" sz="1200" kern="1200" baseline="0" dirty="0" err="1" smtClean="0">
                <a:solidFill>
                  <a:schemeClr val="tx1"/>
                </a:solidFill>
                <a:latin typeface="+mn-lt"/>
                <a:ea typeface="+mn-ea"/>
                <a:cs typeface="+mn-cs"/>
              </a:rPr>
              <a:t>PKOS’u</a:t>
            </a:r>
            <a:r>
              <a:rPr lang="tr-TR" sz="1200" kern="1200" baseline="0" dirty="0" smtClean="0">
                <a:solidFill>
                  <a:schemeClr val="tx1"/>
                </a:solidFill>
                <a:latin typeface="+mn-lt"/>
                <a:ea typeface="+mn-ea"/>
                <a:cs typeface="+mn-cs"/>
              </a:rPr>
              <a:t> olan kadınların %30-70’inde obezite mevcuttur.</a:t>
            </a:r>
            <a:endParaRPr lang="tr-TR" dirty="0"/>
          </a:p>
        </p:txBody>
      </p:sp>
      <p:sp>
        <p:nvSpPr>
          <p:cNvPr id="4" name="3 Slayt Numarası Yer Tutucusu"/>
          <p:cNvSpPr>
            <a:spLocks noGrp="1"/>
          </p:cNvSpPr>
          <p:nvPr>
            <p:ph type="sldNum" sz="quarter" idx="10"/>
          </p:nvPr>
        </p:nvSpPr>
        <p:spPr/>
        <p:txBody>
          <a:bodyPr/>
          <a:lstStyle/>
          <a:p>
            <a:fld id="{7C00F080-0D5D-4F2A-816C-A916E570A21D}" type="slidenum">
              <a:rPr lang="tr-TR" smtClean="0"/>
              <a:t>13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Bu 5 kriterden 3’ünün varlığında metabolik sendrom tanısı konulmaktadır.</a:t>
            </a:r>
            <a:r>
              <a:rPr lang="tr-TR" baseline="0" dirty="0" smtClean="0"/>
              <a:t> </a:t>
            </a:r>
            <a:r>
              <a:rPr lang="tr-TR" dirty="0" smtClean="0"/>
              <a:t>Obezite ve metabolik sendromda koroner arter hastalığı riski artmaktadır.</a:t>
            </a:r>
          </a:p>
          <a:p>
            <a:endParaRPr lang="tr-TR" dirty="0"/>
          </a:p>
        </p:txBody>
      </p:sp>
      <p:sp>
        <p:nvSpPr>
          <p:cNvPr id="4" name="3 Slayt Numarası Yer Tutucusu"/>
          <p:cNvSpPr>
            <a:spLocks noGrp="1"/>
          </p:cNvSpPr>
          <p:nvPr>
            <p:ph type="sldNum" sz="quarter" idx="10"/>
          </p:nvPr>
        </p:nvSpPr>
        <p:spPr/>
        <p:txBody>
          <a:bodyPr/>
          <a:lstStyle/>
          <a:p>
            <a:fld id="{7C00F080-0D5D-4F2A-816C-A916E570A21D}" type="slidenum">
              <a:rPr lang="tr-TR" smtClean="0"/>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77599E24-57B5-443F-BFF2-63F5332EA7A0}" type="datetimeFigureOut">
              <a:rPr lang="tr-TR" smtClean="0"/>
              <a:t>08.03.2013</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552EB4-B8E4-4792-BD84-FB3EE2A14B67}"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7599E24-57B5-443F-BFF2-63F5332EA7A0}" type="datetimeFigureOut">
              <a:rPr lang="tr-TR" smtClean="0"/>
              <a:t>08.03.2013</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3552EB4-B8E4-4792-BD84-FB3EE2A14B67}"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t>Obezitenin Komplikasyonları ve Tedavisi</a:t>
            </a:r>
            <a:endParaRPr lang="tr-TR" dirty="0"/>
          </a:p>
        </p:txBody>
      </p:sp>
      <p:sp>
        <p:nvSpPr>
          <p:cNvPr id="3" name="2 Alt Başlık"/>
          <p:cNvSpPr>
            <a:spLocks noGrp="1"/>
          </p:cNvSpPr>
          <p:nvPr>
            <p:ph type="subTitle" idx="1"/>
          </p:nvPr>
        </p:nvSpPr>
        <p:spPr/>
        <p:txBody>
          <a:bodyPr/>
          <a:lstStyle/>
          <a:p>
            <a:r>
              <a:rPr lang="tr-TR" dirty="0" smtClean="0"/>
              <a:t>Yrd. Doç. Dr. Yasemin ÇAYIR</a:t>
            </a:r>
          </a:p>
          <a:p>
            <a:r>
              <a:rPr lang="tr-TR" dirty="0" smtClean="0"/>
              <a:t>Atatürk Üniversitesi Tıp Fakültesi</a:t>
            </a:r>
          </a:p>
          <a:p>
            <a:r>
              <a:rPr lang="tr-TR" dirty="0" smtClean="0"/>
              <a:t> Aile Hekimliği AD</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rPr>
              <a:t>Kanser</a:t>
            </a:r>
            <a:endParaRPr lang="tr-TR" b="1" dirty="0">
              <a:solidFill>
                <a:schemeClr val="accent1">
                  <a:lumMod val="75000"/>
                </a:schemeClr>
              </a:solidFill>
            </a:endParaRPr>
          </a:p>
        </p:txBody>
      </p:sp>
      <p:sp>
        <p:nvSpPr>
          <p:cNvPr id="3" name="2 İçerik Yer Tutucusu"/>
          <p:cNvSpPr>
            <a:spLocks noGrp="1"/>
          </p:cNvSpPr>
          <p:nvPr>
            <p:ph idx="1"/>
          </p:nvPr>
        </p:nvSpPr>
        <p:spPr/>
        <p:txBody>
          <a:bodyPr/>
          <a:lstStyle/>
          <a:p>
            <a:r>
              <a:rPr lang="tr-TR" dirty="0" smtClean="0"/>
              <a:t>Meme</a:t>
            </a:r>
          </a:p>
          <a:p>
            <a:r>
              <a:rPr lang="tr-TR" dirty="0" smtClean="0"/>
              <a:t>Kolon</a:t>
            </a:r>
          </a:p>
          <a:p>
            <a:r>
              <a:rPr lang="tr-TR" dirty="0" err="1" smtClean="0"/>
              <a:t>Serviks</a:t>
            </a:r>
            <a:r>
              <a:rPr lang="tr-TR" dirty="0" smtClean="0"/>
              <a:t>, </a:t>
            </a:r>
            <a:r>
              <a:rPr lang="tr-TR" dirty="0" err="1" smtClean="0"/>
              <a:t>endometrium</a:t>
            </a:r>
            <a:r>
              <a:rPr lang="tr-TR" dirty="0" smtClean="0"/>
              <a:t>, </a:t>
            </a:r>
            <a:r>
              <a:rPr lang="tr-TR" dirty="0" err="1" smtClean="0"/>
              <a:t>over</a:t>
            </a:r>
            <a:endParaRPr lang="tr-TR" dirty="0" smtClean="0"/>
          </a:p>
          <a:p>
            <a:r>
              <a:rPr lang="tr-TR" dirty="0" smtClean="0"/>
              <a:t>Safra kesesi</a:t>
            </a:r>
          </a:p>
          <a:p>
            <a:r>
              <a:rPr lang="tr-TR" dirty="0" smtClean="0"/>
              <a:t>Prostat</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lumMod val="75000"/>
                  </a:schemeClr>
                </a:solidFill>
              </a:rPr>
              <a:t>Mekanik komplikasyonlar</a:t>
            </a:r>
            <a:endParaRPr lang="tr-TR" b="1" dirty="0">
              <a:solidFill>
                <a:schemeClr val="accent1">
                  <a:lumMod val="75000"/>
                </a:schemeClr>
              </a:solidFill>
            </a:endParaRPr>
          </a:p>
        </p:txBody>
      </p:sp>
      <p:sp>
        <p:nvSpPr>
          <p:cNvPr id="3" name="2 İçerik Yer Tutucusu"/>
          <p:cNvSpPr>
            <a:spLocks noGrp="1"/>
          </p:cNvSpPr>
          <p:nvPr>
            <p:ph idx="1"/>
          </p:nvPr>
        </p:nvSpPr>
        <p:spPr/>
        <p:txBody>
          <a:bodyPr/>
          <a:lstStyle/>
          <a:p>
            <a:r>
              <a:rPr lang="tr-TR" dirty="0" err="1" smtClean="0"/>
              <a:t>Osteoartrit</a:t>
            </a:r>
            <a:endParaRPr lang="tr-TR" dirty="0" smtClean="0"/>
          </a:p>
          <a:p>
            <a:r>
              <a:rPr lang="tr-TR" dirty="0" smtClean="0"/>
              <a:t>Artmış karın içi basıncı, </a:t>
            </a:r>
            <a:r>
              <a:rPr lang="tr-TR" dirty="0" err="1" smtClean="0"/>
              <a:t>herni</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solidFill>
                  <a:schemeClr val="accent1">
                    <a:lumMod val="75000"/>
                  </a:schemeClr>
                </a:solidFill>
              </a:rPr>
              <a:t>Psiko</a:t>
            </a:r>
            <a:r>
              <a:rPr lang="tr-TR" b="1" dirty="0" smtClean="0">
                <a:solidFill>
                  <a:schemeClr val="accent1">
                    <a:lumMod val="75000"/>
                  </a:schemeClr>
                </a:solidFill>
              </a:rPr>
              <a:t>-sosyal komplikasyonlar</a:t>
            </a:r>
            <a:endParaRPr lang="tr-TR" b="1" dirty="0">
              <a:solidFill>
                <a:schemeClr val="accent1">
                  <a:lumMod val="75000"/>
                </a:schemeClr>
              </a:solidFill>
            </a:endParaRPr>
          </a:p>
        </p:txBody>
      </p:sp>
      <p:sp>
        <p:nvSpPr>
          <p:cNvPr id="3" name="2 İçerik Yer Tutucusu"/>
          <p:cNvSpPr>
            <a:spLocks noGrp="1"/>
          </p:cNvSpPr>
          <p:nvPr>
            <p:ph idx="1"/>
          </p:nvPr>
        </p:nvSpPr>
        <p:spPr/>
        <p:txBody>
          <a:bodyPr>
            <a:normAutofit/>
          </a:bodyPr>
          <a:lstStyle/>
          <a:p>
            <a:r>
              <a:rPr lang="tr-TR" dirty="0" err="1" smtClean="0"/>
              <a:t>Anksiyete</a:t>
            </a:r>
            <a:endParaRPr lang="tr-TR" dirty="0" smtClean="0"/>
          </a:p>
          <a:p>
            <a:r>
              <a:rPr lang="tr-TR" dirty="0" smtClean="0"/>
              <a:t>Depresyon</a:t>
            </a:r>
          </a:p>
          <a:p>
            <a:r>
              <a:rPr lang="tr-TR" dirty="0" smtClean="0"/>
              <a:t>Kendinden memnuniyetsizlik, benlik saygısı düşüklüğü (Yeme bağımlılığı?)</a:t>
            </a:r>
          </a:p>
          <a:p>
            <a:r>
              <a:rPr lang="tr-TR" dirty="0" smtClean="0"/>
              <a:t>Sosyal ön yargılar</a:t>
            </a:r>
          </a:p>
          <a:p>
            <a:r>
              <a:rPr lang="tr-TR" dirty="0" smtClean="0"/>
              <a:t>İş, eş ya da arkadaş bulma sorunları</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lumMod val="75000"/>
                  </a:schemeClr>
                </a:solidFill>
              </a:rPr>
              <a:t>Diğer Komplikasyonlar</a:t>
            </a:r>
            <a:endParaRPr lang="tr-TR" b="1" dirty="0">
              <a:solidFill>
                <a:schemeClr val="accent1">
                  <a:lumMod val="75000"/>
                </a:schemeClr>
              </a:solidFill>
            </a:endParaRPr>
          </a:p>
        </p:txBody>
      </p:sp>
      <p:sp>
        <p:nvSpPr>
          <p:cNvPr id="3" name="2 İçerik Yer Tutucusu"/>
          <p:cNvSpPr>
            <a:spLocks noGrp="1"/>
          </p:cNvSpPr>
          <p:nvPr>
            <p:ph idx="1"/>
          </p:nvPr>
        </p:nvSpPr>
        <p:spPr/>
        <p:txBody>
          <a:bodyPr/>
          <a:lstStyle/>
          <a:p>
            <a:r>
              <a:rPr lang="tr-TR" dirty="0" err="1" smtClean="0"/>
              <a:t>Polikistik</a:t>
            </a:r>
            <a:r>
              <a:rPr lang="tr-TR" dirty="0" smtClean="0"/>
              <a:t> </a:t>
            </a:r>
            <a:r>
              <a:rPr lang="tr-TR" dirty="0" err="1" smtClean="0"/>
              <a:t>Over</a:t>
            </a:r>
            <a:r>
              <a:rPr lang="tr-TR" dirty="0" smtClean="0"/>
              <a:t> Sendromu</a:t>
            </a:r>
          </a:p>
          <a:p>
            <a:r>
              <a:rPr lang="tr-TR" dirty="0" smtClean="0"/>
              <a:t>Cilt hastalıkları (</a:t>
            </a:r>
            <a:r>
              <a:rPr lang="tr-TR" dirty="0" err="1" smtClean="0"/>
              <a:t>stria</a:t>
            </a:r>
            <a:r>
              <a:rPr lang="tr-TR" dirty="0" smtClean="0"/>
              <a:t>, </a:t>
            </a:r>
            <a:r>
              <a:rPr lang="tr-TR" dirty="0" err="1" smtClean="0"/>
              <a:t>acantozis</a:t>
            </a:r>
            <a:r>
              <a:rPr lang="tr-TR" dirty="0" smtClean="0"/>
              <a:t> </a:t>
            </a:r>
            <a:r>
              <a:rPr lang="tr-TR" dirty="0" err="1" smtClean="0"/>
              <a:t>nigricans</a:t>
            </a:r>
            <a:r>
              <a:rPr lang="tr-TR" dirty="0" smtClean="0"/>
              <a:t>)</a:t>
            </a:r>
          </a:p>
          <a:p>
            <a:r>
              <a:rPr lang="tr-TR" dirty="0" smtClean="0"/>
              <a:t>Cerrahi komplikasyonlar (</a:t>
            </a:r>
            <a:r>
              <a:rPr lang="tr-TR" dirty="0" err="1" smtClean="0"/>
              <a:t>insizyonel</a:t>
            </a:r>
            <a:r>
              <a:rPr lang="tr-TR" dirty="0" smtClean="0"/>
              <a:t> </a:t>
            </a:r>
            <a:r>
              <a:rPr lang="tr-TR" dirty="0" err="1" smtClean="0"/>
              <a:t>herni</a:t>
            </a:r>
            <a:r>
              <a:rPr lang="tr-TR" dirty="0" smtClean="0"/>
              <a:t>, enfeksiyon, yara </a:t>
            </a:r>
            <a:r>
              <a:rPr lang="tr-TR" dirty="0" err="1" smtClean="0"/>
              <a:t>komplikasyonaları</a:t>
            </a:r>
            <a:r>
              <a:rPr lang="tr-TR" dirty="0" smtClean="0"/>
              <a:t>)</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Metabolik Sendrom</a:t>
            </a:r>
            <a:endParaRPr lang="tr-TR" dirty="0"/>
          </a:p>
        </p:txBody>
      </p:sp>
      <p:pic>
        <p:nvPicPr>
          <p:cNvPr id="1026" name="Picture 2"/>
          <p:cNvPicPr>
            <a:picLocks noGrp="1" noChangeAspect="1" noChangeArrowheads="1"/>
          </p:cNvPicPr>
          <p:nvPr>
            <p:ph idx="1"/>
          </p:nvPr>
        </p:nvPicPr>
        <p:blipFill>
          <a:blip r:embed="rId3" cstate="print">
            <a:duotone>
              <a:prstClr val="black"/>
              <a:schemeClr val="accent1">
                <a:tint val="45000"/>
                <a:satMod val="400000"/>
              </a:schemeClr>
            </a:duotone>
            <a:lum bright="11000" contrast="47000"/>
          </a:blip>
          <a:srcRect l="4382" t="13364" r="45688" b="13828"/>
          <a:stretch>
            <a:fillRect/>
          </a:stretch>
        </p:blipFill>
        <p:spPr bwMode="auto">
          <a:xfrm>
            <a:off x="1475656" y="1268760"/>
            <a:ext cx="6624736" cy="54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2956" r="62298"/>
          <a:stretch/>
        </p:blipFill>
        <p:spPr>
          <a:xfrm>
            <a:off x="1403648" y="1988840"/>
            <a:ext cx="2808312" cy="4032448"/>
          </a:xfrm>
          <a:prstGeom prst="rect">
            <a:avLst/>
          </a:prstGeom>
        </p:spPr>
      </p:pic>
      <p:pic>
        <p:nvPicPr>
          <p:cNvPr id="5" name="Resim 3"/>
          <p:cNvPicPr>
            <a:picLocks noChangeAspect="1"/>
          </p:cNvPicPr>
          <p:nvPr/>
        </p:nvPicPr>
        <p:blipFill rotWithShape="1">
          <a:blip r:embed="rId2" cstate="print">
            <a:extLst>
              <a:ext uri="{28A0092B-C50C-407E-A947-70E740481C1C}">
                <a14:useLocalDpi xmlns:a14="http://schemas.microsoft.com/office/drawing/2010/main" val="0"/>
              </a:ext>
            </a:extLst>
          </a:blip>
          <a:srcRect l="63312" t="15233"/>
          <a:stretch/>
        </p:blipFill>
        <p:spPr>
          <a:xfrm>
            <a:off x="5220072" y="1988840"/>
            <a:ext cx="2952328" cy="396044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Obezite Tedavisi</a:t>
            </a:r>
            <a:endParaRPr lang="tr-TR" dirty="0"/>
          </a:p>
        </p:txBody>
      </p:sp>
      <p:graphicFrame>
        <p:nvGraphicFramePr>
          <p:cNvPr id="5" name="4 İçerik Yer Tutucusu"/>
          <p:cNvGraphicFramePr>
            <a:graphicFrameLocks noGrp="1"/>
          </p:cNvGraphicFramePr>
          <p:nvPr>
            <p:ph idx="1"/>
          </p:nvPr>
        </p:nvGraphicFramePr>
        <p:xfrm>
          <a:off x="1435608" y="1268760"/>
          <a:ext cx="7498080" cy="4979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Diyagram"/>
          <p:cNvGraphicFramePr/>
          <p:nvPr/>
        </p:nvGraphicFramePr>
        <p:xfrm>
          <a:off x="2051720" y="1340768"/>
          <a:ext cx="5688632" cy="5760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Diyet</a:t>
            </a:r>
            <a:endParaRPr lang="tr-TR" dirty="0"/>
          </a:p>
        </p:txBody>
      </p:sp>
      <p:sp>
        <p:nvSpPr>
          <p:cNvPr id="3" name="2 İçerik Yer Tutucusu"/>
          <p:cNvSpPr>
            <a:spLocks noGrp="1"/>
          </p:cNvSpPr>
          <p:nvPr>
            <p:ph idx="1"/>
          </p:nvPr>
        </p:nvSpPr>
        <p:spPr/>
        <p:txBody>
          <a:bodyPr>
            <a:normAutofit/>
          </a:bodyPr>
          <a:lstStyle/>
          <a:p>
            <a:r>
              <a:rPr lang="tr-TR" dirty="0" smtClean="0"/>
              <a:t>Amaç enerji açığı oluşturarak vücut yağ depolarında azalma sağlamaktır.</a:t>
            </a:r>
          </a:p>
          <a:p>
            <a:r>
              <a:rPr lang="tr-TR" dirty="0" smtClean="0"/>
              <a:t>Kişiye özel olmalı.</a:t>
            </a:r>
          </a:p>
          <a:p>
            <a:r>
              <a:rPr lang="tr-TR" dirty="0" smtClean="0"/>
              <a:t>Öncelikle bireyin günlük kalori ihtiyacı belirlenmeli.</a:t>
            </a:r>
          </a:p>
          <a:p>
            <a:r>
              <a:rPr lang="tr-TR" dirty="0" smtClean="0"/>
              <a:t>Bu amaçla </a:t>
            </a:r>
            <a:r>
              <a:rPr lang="tr-TR" dirty="0" err="1" smtClean="0"/>
              <a:t>Harris</a:t>
            </a:r>
            <a:r>
              <a:rPr lang="tr-TR" dirty="0" smtClean="0"/>
              <a:t>-</a:t>
            </a:r>
            <a:r>
              <a:rPr lang="tr-TR" dirty="0" err="1" smtClean="0"/>
              <a:t>Benedict</a:t>
            </a:r>
            <a:r>
              <a:rPr lang="tr-TR" dirty="0" smtClean="0"/>
              <a:t> formülü kullanılabilir.</a:t>
            </a:r>
          </a:p>
          <a:p>
            <a:r>
              <a:rPr lang="tr-TR" dirty="0" smtClean="0"/>
              <a:t>Kişinin günlük kalori ihtiyacının altında beslenmesi sağlanmalı.</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Vücut ağırlığının </a:t>
            </a:r>
            <a:r>
              <a:rPr lang="tr-TR" b="1" dirty="0" smtClean="0"/>
              <a:t>%10</a:t>
            </a:r>
            <a:r>
              <a:rPr lang="tr-TR" dirty="0" smtClean="0"/>
              <a:t>’u ilk 6 ayda verilecek şekilde planlama yapılmalı.</a:t>
            </a:r>
          </a:p>
          <a:p>
            <a:r>
              <a:rPr lang="tr-TR" dirty="0" smtClean="0"/>
              <a:t>Ortalama günde </a:t>
            </a:r>
            <a:r>
              <a:rPr lang="tr-TR" b="1" dirty="0" smtClean="0"/>
              <a:t>500 </a:t>
            </a:r>
            <a:r>
              <a:rPr lang="tr-TR" b="1" dirty="0" err="1" smtClean="0"/>
              <a:t>kcal</a:t>
            </a:r>
            <a:r>
              <a:rPr lang="tr-TR" dirty="0" err="1" smtClean="0"/>
              <a:t>lik</a:t>
            </a:r>
            <a:r>
              <a:rPr lang="tr-TR" dirty="0" smtClean="0"/>
              <a:t> kısıtlama bu hedefe ulaştırır.</a:t>
            </a:r>
          </a:p>
          <a:p>
            <a:r>
              <a:rPr lang="tr-TR" dirty="0" smtClean="0"/>
              <a:t>Beslenme alışkanlığı tespit edilmeli, yanlışlar uzun süreli danışmanlıkla düzeltilmeli.</a:t>
            </a:r>
          </a:p>
          <a:p>
            <a:r>
              <a:rPr lang="tr-TR" dirty="0" smtClean="0"/>
              <a:t>Öğün atlanmamalı</a:t>
            </a:r>
          </a:p>
          <a:p>
            <a:r>
              <a:rPr lang="tr-TR" dirty="0" smtClean="0"/>
              <a:t>Besinler çok çiğnenmeli </a:t>
            </a:r>
          </a:p>
          <a:p>
            <a:r>
              <a:rPr lang="tr-TR" dirty="0" smtClean="0"/>
              <a:t>Hasta atıştırma yapmadan önce “</a:t>
            </a:r>
            <a:r>
              <a:rPr lang="tr-TR" b="1" dirty="0" smtClean="0"/>
              <a:t>gerçekten aç mıyım</a:t>
            </a:r>
            <a:r>
              <a:rPr lang="tr-TR" dirty="0" smtClean="0"/>
              <a:t>?” diye sormalı.</a:t>
            </a:r>
          </a:p>
          <a:p>
            <a:endParaRPr lang="tr-TR" dirty="0" smtClean="0"/>
          </a:p>
          <a:p>
            <a:endParaRPr lang="tr-T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Egzersiz</a:t>
            </a:r>
            <a:endParaRPr lang="tr-TR" dirty="0"/>
          </a:p>
        </p:txBody>
      </p:sp>
      <p:sp>
        <p:nvSpPr>
          <p:cNvPr id="3" name="2 İçerik Yer Tutucusu"/>
          <p:cNvSpPr>
            <a:spLocks noGrp="1"/>
          </p:cNvSpPr>
          <p:nvPr>
            <p:ph idx="1"/>
          </p:nvPr>
        </p:nvSpPr>
        <p:spPr/>
        <p:txBody>
          <a:bodyPr>
            <a:normAutofit/>
          </a:bodyPr>
          <a:lstStyle/>
          <a:p>
            <a:r>
              <a:rPr lang="tr-TR" dirty="0" smtClean="0"/>
              <a:t>Kalp ve solunum problemi varsa tespit edilmeli</a:t>
            </a:r>
          </a:p>
          <a:p>
            <a:r>
              <a:rPr lang="tr-TR" dirty="0" smtClean="0"/>
              <a:t>Her gün 30 </a:t>
            </a:r>
            <a:r>
              <a:rPr lang="tr-TR" dirty="0" err="1" smtClean="0"/>
              <a:t>dk</a:t>
            </a:r>
            <a:r>
              <a:rPr lang="tr-TR" dirty="0" smtClean="0"/>
              <a:t> egzersiz önerilmeli</a:t>
            </a:r>
          </a:p>
          <a:p>
            <a:r>
              <a:rPr lang="tr-TR" dirty="0" smtClean="0"/>
              <a:t>Aşırı obez bir kişinin basit egzersizlerle fizik aktiviteye başlaması ve dereceli olarak artırılması önerilir.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Amaç ve Hedefler</a:t>
            </a:r>
            <a:endParaRPr lang="tr-TR" dirty="0"/>
          </a:p>
        </p:txBody>
      </p:sp>
      <p:sp>
        <p:nvSpPr>
          <p:cNvPr id="3" name="2 İçerik Yer Tutucusu"/>
          <p:cNvSpPr>
            <a:spLocks noGrp="1"/>
          </p:cNvSpPr>
          <p:nvPr>
            <p:ph idx="1"/>
          </p:nvPr>
        </p:nvSpPr>
        <p:spPr/>
        <p:txBody>
          <a:bodyPr>
            <a:normAutofit lnSpcReduction="10000"/>
          </a:bodyPr>
          <a:lstStyle/>
          <a:p>
            <a:r>
              <a:rPr lang="tr-TR" b="1" dirty="0" smtClean="0"/>
              <a:t>Amaç: </a:t>
            </a:r>
            <a:r>
              <a:rPr lang="tr-TR" dirty="0" smtClean="0"/>
              <a:t>Obezitenin komplikasyonları ve tedavisi hakkında bilgi sahibi olunması</a:t>
            </a:r>
          </a:p>
          <a:p>
            <a:r>
              <a:rPr lang="tr-TR" b="1" dirty="0" smtClean="0"/>
              <a:t>Hedefler: </a:t>
            </a:r>
            <a:r>
              <a:rPr lang="tr-TR" dirty="0" smtClean="0"/>
              <a:t>Obezite komplikasyonlarını bilmeli</a:t>
            </a:r>
          </a:p>
          <a:p>
            <a:r>
              <a:rPr lang="tr-TR" dirty="0" smtClean="0"/>
              <a:t>Metabolik sendromun kriterlerini sayabilmeli</a:t>
            </a:r>
          </a:p>
          <a:p>
            <a:r>
              <a:rPr lang="tr-TR" dirty="0" err="1" smtClean="0"/>
              <a:t>Obezitede</a:t>
            </a:r>
            <a:r>
              <a:rPr lang="tr-TR" dirty="0" smtClean="0"/>
              <a:t> tedavi seçeneklerini söyleyebilmeli</a:t>
            </a:r>
          </a:p>
          <a:p>
            <a:r>
              <a:rPr lang="tr-TR" dirty="0" err="1" smtClean="0"/>
              <a:t>Obezitede</a:t>
            </a:r>
            <a:r>
              <a:rPr lang="tr-TR" dirty="0" smtClean="0"/>
              <a:t> yaşam tarzı değişikliklerini hastaya göre </a:t>
            </a:r>
            <a:r>
              <a:rPr lang="tr-TR" dirty="0" err="1" smtClean="0"/>
              <a:t>modifiye</a:t>
            </a:r>
            <a:r>
              <a:rPr lang="tr-TR" dirty="0" smtClean="0"/>
              <a:t> etmeyi bilmeli </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Yürüme mesafesindeki yerler için taşıt kullanılmaması</a:t>
            </a:r>
          </a:p>
          <a:p>
            <a:r>
              <a:rPr lang="tr-TR" dirty="0" smtClean="0"/>
              <a:t>Otobüsten bir durak önce inilmesi</a:t>
            </a:r>
          </a:p>
          <a:p>
            <a:r>
              <a:rPr lang="tr-TR" dirty="0" smtClean="0"/>
              <a:t>Asansör yerine merdiven kullanılması</a:t>
            </a:r>
          </a:p>
          <a:p>
            <a:r>
              <a:rPr lang="tr-TR" dirty="0" smtClean="0"/>
              <a:t>Arabanın mümkün olduğunca uzak yerlere park edilmesi yararlı olabilir </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İlaç</a:t>
            </a:r>
            <a:endParaRPr lang="tr-TR" dirty="0"/>
          </a:p>
        </p:txBody>
      </p:sp>
      <p:sp>
        <p:nvSpPr>
          <p:cNvPr id="3" name="2 İçerik Yer Tutucusu"/>
          <p:cNvSpPr>
            <a:spLocks noGrp="1"/>
          </p:cNvSpPr>
          <p:nvPr>
            <p:ph idx="1"/>
          </p:nvPr>
        </p:nvSpPr>
        <p:spPr/>
        <p:txBody>
          <a:bodyPr>
            <a:normAutofit/>
          </a:bodyPr>
          <a:lstStyle/>
          <a:p>
            <a:r>
              <a:rPr lang="tr-TR" dirty="0" smtClean="0"/>
              <a:t>Tek başına yetersiz.</a:t>
            </a:r>
          </a:p>
          <a:p>
            <a:r>
              <a:rPr lang="tr-TR" b="1" dirty="0" err="1" smtClean="0"/>
              <a:t>Sibutramin</a:t>
            </a:r>
            <a:r>
              <a:rPr lang="tr-TR" dirty="0" smtClean="0"/>
              <a:t> ve </a:t>
            </a:r>
            <a:r>
              <a:rPr lang="tr-TR" b="1" dirty="0" smtClean="0"/>
              <a:t>Orlistat</a:t>
            </a:r>
          </a:p>
          <a:p>
            <a:r>
              <a:rPr lang="tr-TR" dirty="0" err="1" smtClean="0"/>
              <a:t>Sibutramin</a:t>
            </a:r>
            <a:r>
              <a:rPr lang="tr-TR" dirty="0" smtClean="0"/>
              <a:t>, MSS ‘de </a:t>
            </a:r>
            <a:r>
              <a:rPr lang="tr-TR" dirty="0" err="1" smtClean="0"/>
              <a:t>norepinefrin</a:t>
            </a:r>
            <a:r>
              <a:rPr lang="tr-TR" dirty="0" smtClean="0"/>
              <a:t> ve </a:t>
            </a:r>
            <a:r>
              <a:rPr lang="tr-TR" dirty="0" err="1" smtClean="0"/>
              <a:t>serotonin</a:t>
            </a:r>
            <a:r>
              <a:rPr lang="tr-TR" dirty="0" smtClean="0"/>
              <a:t> geri alımını baskılayarak iştahı azaltır. Piyasadan çekildi.</a:t>
            </a:r>
          </a:p>
          <a:p>
            <a:r>
              <a:rPr lang="tr-TR" dirty="0" smtClean="0"/>
              <a:t>Orlistat </a:t>
            </a:r>
            <a:r>
              <a:rPr lang="tr-TR" dirty="0" err="1" smtClean="0"/>
              <a:t>pankreatik</a:t>
            </a:r>
            <a:r>
              <a:rPr lang="tr-TR" dirty="0" smtClean="0"/>
              <a:t> </a:t>
            </a:r>
            <a:r>
              <a:rPr lang="tr-TR" dirty="0" err="1" smtClean="0"/>
              <a:t>lipaz</a:t>
            </a:r>
            <a:r>
              <a:rPr lang="tr-TR" dirty="0" smtClean="0"/>
              <a:t> </a:t>
            </a:r>
            <a:r>
              <a:rPr lang="tr-TR" dirty="0" err="1" smtClean="0"/>
              <a:t>salınımını</a:t>
            </a:r>
            <a:r>
              <a:rPr lang="tr-TR" dirty="0" smtClean="0"/>
              <a:t> inhibe eder. Yağ emilimini azaltır. </a:t>
            </a:r>
          </a:p>
          <a:p>
            <a:r>
              <a:rPr lang="tr-TR" b="1" dirty="0" err="1" smtClean="0"/>
              <a:t>Rimonabant</a:t>
            </a:r>
            <a:r>
              <a:rPr lang="tr-TR" dirty="0" smtClean="0"/>
              <a:t> (</a:t>
            </a:r>
            <a:r>
              <a:rPr lang="tr-TR" dirty="0" err="1" smtClean="0"/>
              <a:t>Acomplia</a:t>
            </a:r>
            <a:r>
              <a:rPr lang="tr-TR" dirty="0" smtClean="0"/>
              <a:t>)</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Cerrahi</a:t>
            </a:r>
            <a:endParaRPr lang="tr-TR" dirty="0"/>
          </a:p>
        </p:txBody>
      </p:sp>
      <p:sp>
        <p:nvSpPr>
          <p:cNvPr id="3" name="2 İçerik Yer Tutucusu"/>
          <p:cNvSpPr>
            <a:spLocks noGrp="1"/>
          </p:cNvSpPr>
          <p:nvPr>
            <p:ph idx="1"/>
          </p:nvPr>
        </p:nvSpPr>
        <p:spPr/>
        <p:txBody>
          <a:bodyPr/>
          <a:lstStyle/>
          <a:p>
            <a:r>
              <a:rPr lang="tr-TR" dirty="0" smtClean="0"/>
              <a:t>Mide hacmini küçültücü ameliyatlar (mide balonu, mide bandı)</a:t>
            </a:r>
          </a:p>
          <a:p>
            <a:r>
              <a:rPr lang="tr-TR" dirty="0" smtClean="0"/>
              <a:t>Emilimi engelleyici ameliyatlar (</a:t>
            </a:r>
            <a:r>
              <a:rPr lang="tr-TR" dirty="0" err="1" smtClean="0"/>
              <a:t>bilio</a:t>
            </a:r>
            <a:r>
              <a:rPr lang="tr-TR" dirty="0" smtClean="0"/>
              <a:t>-</a:t>
            </a:r>
            <a:r>
              <a:rPr lang="tr-TR" dirty="0" err="1" smtClean="0"/>
              <a:t>pankreatik</a:t>
            </a:r>
            <a:r>
              <a:rPr lang="tr-TR" dirty="0" smtClean="0"/>
              <a:t> </a:t>
            </a:r>
            <a:r>
              <a:rPr lang="tr-TR" dirty="0" err="1" smtClean="0"/>
              <a:t>diversiyon</a:t>
            </a:r>
            <a:r>
              <a:rPr lang="tr-TR" dirty="0" smtClean="0"/>
              <a:t>)</a:t>
            </a:r>
          </a:p>
          <a:p>
            <a:r>
              <a:rPr lang="tr-TR" dirty="0" smtClean="0"/>
              <a:t>Kombine uygulamalar (gastrik bypass)</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VKİ 40 üzerinde olanlar</a:t>
            </a:r>
          </a:p>
          <a:p>
            <a:r>
              <a:rPr lang="tr-TR" dirty="0" smtClean="0"/>
              <a:t>VKİ 35-40 olup eşlik eden hastalıkları olanlar</a:t>
            </a:r>
          </a:p>
          <a:p>
            <a:r>
              <a:rPr lang="tr-TR" dirty="0" smtClean="0"/>
              <a:t>İlaç ve diyet tedavisine rağmen en az 1 yıldır kilo veremeyenler</a:t>
            </a:r>
          </a:p>
          <a:p>
            <a:r>
              <a:rPr lang="tr-TR" dirty="0" smtClean="0"/>
              <a:t>En az 3 yıldır obez olanlar</a:t>
            </a:r>
          </a:p>
          <a:p>
            <a:r>
              <a:rPr lang="tr-TR" dirty="0" smtClean="0"/>
              <a:t>Altta yatan hormonal bozukluğu olmayanlara cerrahi uygulanabilir.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Alternatif tedaviler</a:t>
            </a:r>
            <a:endParaRPr lang="tr-TR" dirty="0"/>
          </a:p>
        </p:txBody>
      </p:sp>
      <p:sp>
        <p:nvSpPr>
          <p:cNvPr id="3" name="2 İçerik Yer Tutucusu"/>
          <p:cNvSpPr>
            <a:spLocks noGrp="1"/>
          </p:cNvSpPr>
          <p:nvPr>
            <p:ph idx="1"/>
          </p:nvPr>
        </p:nvSpPr>
        <p:spPr/>
        <p:txBody>
          <a:bodyPr/>
          <a:lstStyle/>
          <a:p>
            <a:r>
              <a:rPr lang="tr-TR" dirty="0" smtClean="0"/>
              <a:t>Bitkiler</a:t>
            </a:r>
          </a:p>
          <a:p>
            <a:r>
              <a:rPr lang="tr-TR" dirty="0" smtClean="0"/>
              <a:t>Akupunktur</a:t>
            </a:r>
          </a:p>
          <a:p>
            <a:r>
              <a:rPr lang="tr-TR" dirty="0" err="1" smtClean="0"/>
              <a:t>Ozonoterapi</a:t>
            </a:r>
            <a:endParaRPr lang="tr-TR" dirty="0" smtClean="0"/>
          </a:p>
          <a:p>
            <a:r>
              <a:rPr lang="tr-TR" dirty="0" smtClean="0"/>
              <a:t>Mezoterapi</a:t>
            </a:r>
          </a:p>
          <a:p>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smtClean="0"/>
          </a:p>
          <a:p>
            <a:pPr>
              <a:buNone/>
            </a:pPr>
            <a:r>
              <a:rPr lang="tr-TR" sz="5400" dirty="0" smtClean="0">
                <a:latin typeface="Blackadder ITC" pitchFamily="82" charset="0"/>
              </a:rPr>
              <a:t>    </a:t>
            </a:r>
            <a:r>
              <a:rPr lang="tr-TR" sz="5400" b="1" dirty="0" smtClean="0">
                <a:latin typeface="Brush Script MT" pitchFamily="66" charset="0"/>
              </a:rPr>
              <a:t>B</a:t>
            </a:r>
            <a:r>
              <a:rPr lang="de-DE" sz="5400" b="1" dirty="0" err="1" smtClean="0">
                <a:latin typeface="Brush Script MT" pitchFamily="66" charset="0"/>
              </a:rPr>
              <a:t>ir</a:t>
            </a:r>
            <a:r>
              <a:rPr lang="de-DE" sz="5400" b="1" dirty="0" smtClean="0">
                <a:latin typeface="Brush Script MT" pitchFamily="66" charset="0"/>
              </a:rPr>
              <a:t> </a:t>
            </a:r>
            <a:r>
              <a:rPr lang="de-DE" sz="5400" b="1" dirty="0" err="1" smtClean="0">
                <a:latin typeface="Brush Script MT" pitchFamily="66" charset="0"/>
              </a:rPr>
              <a:t>dirhem</a:t>
            </a:r>
            <a:r>
              <a:rPr lang="de-DE" sz="5400" b="1" dirty="0" smtClean="0">
                <a:latin typeface="Brush Script MT" pitchFamily="66" charset="0"/>
              </a:rPr>
              <a:t> et, bin </a:t>
            </a:r>
            <a:r>
              <a:rPr lang="de-DE" sz="5400" b="1" dirty="0" err="1" smtClean="0">
                <a:latin typeface="Brush Script MT" pitchFamily="66" charset="0"/>
              </a:rPr>
              <a:t>ayıp</a:t>
            </a:r>
            <a:r>
              <a:rPr lang="de-DE" sz="5400" b="1" dirty="0" smtClean="0">
                <a:latin typeface="Brush Script MT" pitchFamily="66" charset="0"/>
              </a:rPr>
              <a:t> örter</a:t>
            </a:r>
            <a:r>
              <a:rPr lang="tr-TR" sz="5400" b="1" dirty="0" smtClean="0">
                <a:latin typeface="Brush Script MT" pitchFamily="66" charset="0"/>
              </a:rPr>
              <a:t>.</a:t>
            </a:r>
          </a:p>
          <a:p>
            <a:pPr>
              <a:buNone/>
            </a:pPr>
            <a:endParaRPr lang="tr-TR" sz="5400" b="1" dirty="0">
              <a:latin typeface="Brush Script MT"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Hangisi olmak isterdiniz?</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39752" y="1556792"/>
            <a:ext cx="5040560" cy="511256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Obezitenin Komplikasyonları</a:t>
            </a:r>
            <a:endParaRPr lang="tr-TR" dirty="0"/>
          </a:p>
        </p:txBody>
      </p:sp>
      <p:sp>
        <p:nvSpPr>
          <p:cNvPr id="3" name="2 İçerik Yer Tutucusu"/>
          <p:cNvSpPr>
            <a:spLocks noGrp="1"/>
          </p:cNvSpPr>
          <p:nvPr>
            <p:ph idx="1"/>
          </p:nvPr>
        </p:nvSpPr>
        <p:spPr/>
        <p:txBody>
          <a:bodyPr/>
          <a:lstStyle/>
          <a:p>
            <a:r>
              <a:rPr lang="tr-TR" dirty="0" smtClean="0"/>
              <a:t>Metabolik-hormonal komplikasyonlar</a:t>
            </a:r>
          </a:p>
          <a:p>
            <a:r>
              <a:rPr lang="tr-TR" dirty="0" smtClean="0"/>
              <a:t>Kardiyovasküler sistem hastalıkları</a:t>
            </a:r>
          </a:p>
          <a:p>
            <a:r>
              <a:rPr lang="tr-TR" dirty="0" smtClean="0"/>
              <a:t>Solunum sistemi hastalıkları</a:t>
            </a:r>
          </a:p>
          <a:p>
            <a:r>
              <a:rPr lang="tr-TR" dirty="0" smtClean="0"/>
              <a:t>Sindirim sistemi hastalıkları</a:t>
            </a:r>
          </a:p>
          <a:p>
            <a:r>
              <a:rPr lang="tr-TR" dirty="0" smtClean="0"/>
              <a:t>Kanser</a:t>
            </a:r>
          </a:p>
          <a:p>
            <a:r>
              <a:rPr lang="tr-TR" dirty="0" smtClean="0"/>
              <a:t>Mekanik komplikasyonlar</a:t>
            </a:r>
          </a:p>
          <a:p>
            <a:r>
              <a:rPr lang="tr-TR" dirty="0" err="1" smtClean="0"/>
              <a:t>Psiko</a:t>
            </a:r>
            <a:r>
              <a:rPr lang="tr-TR" dirty="0" smtClean="0"/>
              <a:t>-sosyal komplikasyonlar</a:t>
            </a:r>
          </a:p>
          <a:p>
            <a:r>
              <a:rPr lang="tr-TR" dirty="0" smtClean="0"/>
              <a:t>Diğer komplikasyonlar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1">
                    <a:lumMod val="75000"/>
                  </a:schemeClr>
                </a:solidFill>
              </a:rPr>
              <a:t>Metabolik-hormonal komplikasyonlar</a:t>
            </a:r>
            <a:endParaRPr lang="tr-TR" dirty="0"/>
          </a:p>
        </p:txBody>
      </p:sp>
      <p:sp>
        <p:nvSpPr>
          <p:cNvPr id="3" name="2 İçerik Yer Tutucusu"/>
          <p:cNvSpPr>
            <a:spLocks noGrp="1"/>
          </p:cNvSpPr>
          <p:nvPr>
            <p:ph idx="1"/>
          </p:nvPr>
        </p:nvSpPr>
        <p:spPr/>
        <p:txBody>
          <a:bodyPr/>
          <a:lstStyle/>
          <a:p>
            <a:r>
              <a:rPr lang="tr-TR" dirty="0" smtClean="0"/>
              <a:t>Metabolik sendrom</a:t>
            </a:r>
          </a:p>
          <a:p>
            <a:r>
              <a:rPr lang="tr-TR" dirty="0" smtClean="0"/>
              <a:t> Tip 2 diyabet</a:t>
            </a:r>
          </a:p>
          <a:p>
            <a:r>
              <a:rPr lang="tr-TR" dirty="0" smtClean="0"/>
              <a:t>İnsülin direnci, </a:t>
            </a:r>
            <a:r>
              <a:rPr lang="tr-TR" dirty="0" err="1" smtClean="0"/>
              <a:t>hiperinsülinemi</a:t>
            </a:r>
            <a:endParaRPr lang="tr-TR" dirty="0" smtClean="0"/>
          </a:p>
          <a:p>
            <a:r>
              <a:rPr lang="tr-TR" dirty="0" err="1" smtClean="0"/>
              <a:t>Dislipidemi</a:t>
            </a:r>
            <a:endParaRPr lang="tr-TR" dirty="0" smtClean="0"/>
          </a:p>
          <a:p>
            <a:r>
              <a:rPr lang="tr-TR" dirty="0" smtClean="0"/>
              <a:t>Hipertansiyon</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1">
                    <a:lumMod val="75000"/>
                  </a:schemeClr>
                </a:solidFill>
              </a:rPr>
              <a:t>Kardiyovasküler sistem hastalıkları</a:t>
            </a:r>
            <a:endParaRPr lang="tr-TR" dirty="0"/>
          </a:p>
        </p:txBody>
      </p:sp>
      <p:sp>
        <p:nvSpPr>
          <p:cNvPr id="3" name="2 İçerik Yer Tutucusu"/>
          <p:cNvSpPr>
            <a:spLocks noGrp="1"/>
          </p:cNvSpPr>
          <p:nvPr>
            <p:ph idx="1"/>
          </p:nvPr>
        </p:nvSpPr>
        <p:spPr/>
        <p:txBody>
          <a:bodyPr/>
          <a:lstStyle/>
          <a:p>
            <a:r>
              <a:rPr lang="tr-TR" dirty="0" smtClean="0"/>
              <a:t> </a:t>
            </a:r>
            <a:r>
              <a:rPr lang="tr-TR" dirty="0" err="1" smtClean="0"/>
              <a:t>Serebrovasküler</a:t>
            </a:r>
            <a:r>
              <a:rPr lang="tr-TR" dirty="0" smtClean="0"/>
              <a:t> hastalık</a:t>
            </a:r>
          </a:p>
          <a:p>
            <a:r>
              <a:rPr lang="tr-TR" dirty="0" smtClean="0"/>
              <a:t> </a:t>
            </a:r>
            <a:r>
              <a:rPr lang="tr-TR" dirty="0" err="1" smtClean="0"/>
              <a:t>Konjestif</a:t>
            </a:r>
            <a:r>
              <a:rPr lang="tr-TR" dirty="0" smtClean="0"/>
              <a:t> kalp yetersizliği</a:t>
            </a:r>
          </a:p>
          <a:p>
            <a:r>
              <a:rPr lang="tr-TR" dirty="0" smtClean="0"/>
              <a:t> Koroner kalp hastalığı</a:t>
            </a:r>
          </a:p>
          <a:p>
            <a:r>
              <a:rPr lang="tr-TR" dirty="0" smtClean="0"/>
              <a:t> Hipertansiyon</a:t>
            </a:r>
          </a:p>
          <a:p>
            <a:r>
              <a:rPr lang="tr-TR" dirty="0" smtClean="0"/>
              <a:t> </a:t>
            </a:r>
            <a:r>
              <a:rPr lang="tr-TR" dirty="0" err="1" smtClean="0"/>
              <a:t>Tromboembolik</a:t>
            </a:r>
            <a:r>
              <a:rPr lang="tr-TR" dirty="0" smtClean="0"/>
              <a:t> hastalık</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rPr>
              <a:t>Solunum sistemi hastalıkları</a:t>
            </a:r>
            <a:endParaRPr lang="tr-TR" dirty="0"/>
          </a:p>
        </p:txBody>
      </p:sp>
      <p:sp>
        <p:nvSpPr>
          <p:cNvPr id="3" name="2 İçerik Yer Tutucusu"/>
          <p:cNvSpPr>
            <a:spLocks noGrp="1"/>
          </p:cNvSpPr>
          <p:nvPr>
            <p:ph idx="1"/>
          </p:nvPr>
        </p:nvSpPr>
        <p:spPr/>
        <p:txBody>
          <a:bodyPr/>
          <a:lstStyle/>
          <a:p>
            <a:r>
              <a:rPr lang="tr-TR" dirty="0" smtClean="0"/>
              <a:t>Obezite-</a:t>
            </a:r>
            <a:r>
              <a:rPr lang="tr-TR" dirty="0" err="1" smtClean="0"/>
              <a:t>hipoventilasyon</a:t>
            </a:r>
            <a:r>
              <a:rPr lang="tr-TR" dirty="0" smtClean="0"/>
              <a:t> sendromu</a:t>
            </a:r>
          </a:p>
          <a:p>
            <a:r>
              <a:rPr lang="tr-TR" dirty="0" err="1" smtClean="0"/>
              <a:t>Obstrüktif</a:t>
            </a:r>
            <a:r>
              <a:rPr lang="tr-TR" dirty="0" smtClean="0"/>
              <a:t> uyku </a:t>
            </a:r>
            <a:r>
              <a:rPr lang="tr-TR" dirty="0" err="1" smtClean="0"/>
              <a:t>apne</a:t>
            </a:r>
            <a:r>
              <a:rPr lang="tr-TR" dirty="0" smtClean="0"/>
              <a:t> </a:t>
            </a:r>
            <a:r>
              <a:rPr lang="tr-TR" dirty="0" smtClean="0"/>
              <a:t>sendromu (OSAS)</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lumMod val="75000"/>
                  </a:schemeClr>
                </a:solidFill>
              </a:rPr>
              <a:t>Sindirim Sistemi Hastalıkları</a:t>
            </a:r>
            <a:endParaRPr lang="tr-TR" dirty="0"/>
          </a:p>
        </p:txBody>
      </p:sp>
      <p:sp>
        <p:nvSpPr>
          <p:cNvPr id="3" name="2 İçerik Yer Tutucusu"/>
          <p:cNvSpPr>
            <a:spLocks noGrp="1"/>
          </p:cNvSpPr>
          <p:nvPr>
            <p:ph idx="1"/>
          </p:nvPr>
        </p:nvSpPr>
        <p:spPr/>
        <p:txBody>
          <a:bodyPr/>
          <a:lstStyle/>
          <a:p>
            <a:r>
              <a:rPr lang="tr-TR" dirty="0" err="1" smtClean="0"/>
              <a:t>Kolelitiazis</a:t>
            </a:r>
            <a:endParaRPr lang="tr-TR" dirty="0" smtClean="0"/>
          </a:p>
          <a:p>
            <a:r>
              <a:rPr lang="tr-TR" dirty="0" smtClean="0"/>
              <a:t>Karaciğerde yağlanma</a:t>
            </a:r>
          </a:p>
          <a:p>
            <a:r>
              <a:rPr lang="tr-TR" dirty="0" err="1" smtClean="0"/>
              <a:t>Non</a:t>
            </a:r>
            <a:r>
              <a:rPr lang="tr-TR" dirty="0" smtClean="0"/>
              <a:t>-alkolik </a:t>
            </a:r>
            <a:r>
              <a:rPr lang="tr-TR" dirty="0" err="1" smtClean="0"/>
              <a:t>steotohepatit</a:t>
            </a:r>
            <a:endParaRPr lang="tr-TR" dirty="0" smtClean="0"/>
          </a:p>
          <a:p>
            <a:r>
              <a:rPr lang="tr-TR" dirty="0" smtClean="0"/>
              <a:t>GÖRH</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204</TotalTime>
  <Words>597</Words>
  <Application>Microsoft Office PowerPoint</Application>
  <PresentationFormat>Ekran Gösterisi (4:3)</PresentationFormat>
  <Paragraphs>119</Paragraphs>
  <Slides>24</Slides>
  <Notes>4</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Gündönümü</vt:lpstr>
      <vt:lpstr>Obezitenin Komplikasyonları ve Tedavisi</vt:lpstr>
      <vt:lpstr>Amaç ve Hedefler</vt:lpstr>
      <vt:lpstr>PowerPoint Sunusu</vt:lpstr>
      <vt:lpstr>Hangisi olmak isterdiniz?</vt:lpstr>
      <vt:lpstr>Obezitenin Komplikasyonları</vt:lpstr>
      <vt:lpstr>Metabolik-hormonal komplikasyonlar</vt:lpstr>
      <vt:lpstr>Kardiyovasküler sistem hastalıkları</vt:lpstr>
      <vt:lpstr>Solunum sistemi hastalıkları</vt:lpstr>
      <vt:lpstr>Sindirim Sistemi Hastalıkları</vt:lpstr>
      <vt:lpstr>Kanser</vt:lpstr>
      <vt:lpstr>Mekanik komplikasyonlar</vt:lpstr>
      <vt:lpstr>Psiko-sosyal komplikasyonlar</vt:lpstr>
      <vt:lpstr>Diğer Komplikasyonlar</vt:lpstr>
      <vt:lpstr>Metabolik Sendrom</vt:lpstr>
      <vt:lpstr>PowerPoint Sunusu</vt:lpstr>
      <vt:lpstr>Obezite Tedavisi</vt:lpstr>
      <vt:lpstr>Diyet</vt:lpstr>
      <vt:lpstr>PowerPoint Sunusu</vt:lpstr>
      <vt:lpstr>Egzersiz</vt:lpstr>
      <vt:lpstr>PowerPoint Sunusu</vt:lpstr>
      <vt:lpstr>İlaç</vt:lpstr>
      <vt:lpstr>Cerrahi</vt:lpstr>
      <vt:lpstr>PowerPoint Sunusu</vt:lpstr>
      <vt:lpstr>Alternatif tedaviler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Obezitenin Komplikasyonları ve Tedavisi</dc:title>
  <dc:creator>atillacayir</dc:creator>
  <cp:lastModifiedBy>hamit acemoglu</cp:lastModifiedBy>
  <cp:revision>9</cp:revision>
  <dcterms:created xsi:type="dcterms:W3CDTF">2013-03-07T18:24:10Z</dcterms:created>
  <dcterms:modified xsi:type="dcterms:W3CDTF">2013-03-08T07:04:09Z</dcterms:modified>
</cp:coreProperties>
</file>