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69" r:id="rId4"/>
    <p:sldId id="258" r:id="rId5"/>
    <p:sldId id="257" r:id="rId6"/>
    <p:sldId id="259" r:id="rId7"/>
    <p:sldId id="260" r:id="rId8"/>
    <p:sldId id="262" r:id="rId9"/>
    <p:sldId id="270" r:id="rId10"/>
    <p:sldId id="265" r:id="rId11"/>
    <p:sldId id="263" r:id="rId12"/>
    <p:sldId id="267" r:id="rId13"/>
    <p:sldId id="271"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A0AB8-A15A-48BA-85AC-FFC380958C6C}" type="datetimeFigureOut">
              <a:rPr lang="en-GB" smtClean="0"/>
              <a:t>08/03/2013</a:t>
            </a:fld>
            <a:endParaRPr lang="en-GB"/>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F3A2A-381E-4B6B-93FD-C49F74FFB330}" type="slidenum">
              <a:rPr lang="en-GB" smtClean="0"/>
              <a:t>‹#›</a:t>
            </a:fld>
            <a:endParaRPr lang="en-GB"/>
          </a:p>
        </p:txBody>
      </p:sp>
    </p:spTree>
    <p:extLst>
      <p:ext uri="{BB962C8B-B14F-4D97-AF65-F5344CB8AC3E}">
        <p14:creationId xmlns:p14="http://schemas.microsoft.com/office/powerpoint/2010/main" val="132425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B53D2C-FFED-4B99-8950-B27DEB77B1A4}" type="slidenum">
              <a:rPr lang="tr-TR" smtClean="0"/>
              <a:pPr eaLnBrk="1" hangingPunct="1"/>
              <a:t>2</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91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82285D-82ED-431B-AB11-4D503FA8CD63}" type="slidenum">
              <a:rPr lang="tr-TR" smtClean="0"/>
              <a:pPr eaLnBrk="1" hangingPunct="1"/>
              <a:t>3</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Farabi Değişim Programının uygulanmasına ilişkin ilkeler, Yönetmelik ve Esas ve Usuller tarafından ayrıntılarıyla belirlenmiştir.</a:t>
            </a:r>
          </a:p>
          <a:p>
            <a:endParaRPr lang="en-GB" dirty="0"/>
          </a:p>
        </p:txBody>
      </p:sp>
      <p:sp>
        <p:nvSpPr>
          <p:cNvPr id="4" name="Slayt Numarası Yer Tutucusu 3"/>
          <p:cNvSpPr>
            <a:spLocks noGrp="1"/>
          </p:cNvSpPr>
          <p:nvPr>
            <p:ph type="sldNum" sz="quarter" idx="10"/>
          </p:nvPr>
        </p:nvSpPr>
        <p:spPr/>
        <p:txBody>
          <a:bodyPr/>
          <a:lstStyle/>
          <a:p>
            <a:fld id="{E70F3A2A-381E-4B6B-93FD-C49F74FFB330}" type="slidenum">
              <a:rPr lang="en-GB" smtClean="0"/>
              <a:t>7</a:t>
            </a:fld>
            <a:endParaRPr lang="en-GB"/>
          </a:p>
        </p:txBody>
      </p:sp>
    </p:spTree>
    <p:extLst>
      <p:ext uri="{BB962C8B-B14F-4D97-AF65-F5344CB8AC3E}">
        <p14:creationId xmlns:p14="http://schemas.microsoft.com/office/powerpoint/2010/main" val="413050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583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0237FF-1631-41E7-978F-1AA079370436}" type="slidenum">
              <a:rPr lang="tr-TR" smtClean="0"/>
              <a:pPr eaLnBrk="1" hangingPunct="1"/>
              <a:t>9</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Baskerville Old Face" pitchFamily="18" charset="0"/>
                <a:cs typeface="Arial" charset="0"/>
              </a:defRPr>
            </a:lvl1pPr>
            <a:lvl2pPr marL="729057" indent="-280406" defTabSz="914437" eaLnBrk="0" hangingPunct="0">
              <a:defRPr>
                <a:solidFill>
                  <a:schemeClr val="tx1"/>
                </a:solidFill>
                <a:latin typeface="Baskerville Old Face" pitchFamily="18" charset="0"/>
                <a:cs typeface="Arial" charset="0"/>
              </a:defRPr>
            </a:lvl2pPr>
            <a:lvl3pPr marL="1121626" indent="-224325" defTabSz="914437" eaLnBrk="0" hangingPunct="0">
              <a:defRPr>
                <a:solidFill>
                  <a:schemeClr val="tx1"/>
                </a:solidFill>
                <a:latin typeface="Baskerville Old Face" pitchFamily="18" charset="0"/>
                <a:cs typeface="Arial" charset="0"/>
              </a:defRPr>
            </a:lvl3pPr>
            <a:lvl4pPr marL="1570276" indent="-224325" defTabSz="914437" eaLnBrk="0" hangingPunct="0">
              <a:defRPr>
                <a:solidFill>
                  <a:schemeClr val="tx1"/>
                </a:solidFill>
                <a:latin typeface="Baskerville Old Face" pitchFamily="18" charset="0"/>
                <a:cs typeface="Arial" charset="0"/>
              </a:defRPr>
            </a:lvl4pPr>
            <a:lvl5pPr marL="2018927" indent="-224325" defTabSz="914437" eaLnBrk="0" hangingPunct="0">
              <a:defRPr>
                <a:solidFill>
                  <a:schemeClr val="tx1"/>
                </a:solidFill>
                <a:latin typeface="Baskerville Old Face" pitchFamily="18" charset="0"/>
                <a:cs typeface="Arial" charset="0"/>
              </a:defRPr>
            </a:lvl5pPr>
            <a:lvl6pPr marL="2467577" indent="-224325" algn="ctr" defTabSz="914437" eaLnBrk="0" fontAlgn="base" hangingPunct="0">
              <a:spcBef>
                <a:spcPct val="0"/>
              </a:spcBef>
              <a:spcAft>
                <a:spcPct val="0"/>
              </a:spcAft>
              <a:defRPr>
                <a:solidFill>
                  <a:schemeClr val="tx1"/>
                </a:solidFill>
                <a:latin typeface="Baskerville Old Face" pitchFamily="18" charset="0"/>
                <a:cs typeface="Arial" charset="0"/>
              </a:defRPr>
            </a:lvl6pPr>
            <a:lvl7pPr marL="2916227" indent="-224325" algn="ctr" defTabSz="914437" eaLnBrk="0" fontAlgn="base" hangingPunct="0">
              <a:spcBef>
                <a:spcPct val="0"/>
              </a:spcBef>
              <a:spcAft>
                <a:spcPct val="0"/>
              </a:spcAft>
              <a:defRPr>
                <a:solidFill>
                  <a:schemeClr val="tx1"/>
                </a:solidFill>
                <a:latin typeface="Baskerville Old Face" pitchFamily="18" charset="0"/>
                <a:cs typeface="Arial" charset="0"/>
              </a:defRPr>
            </a:lvl7pPr>
            <a:lvl8pPr marL="3364878" indent="-224325" algn="ctr" defTabSz="914437" eaLnBrk="0" fontAlgn="base" hangingPunct="0">
              <a:spcBef>
                <a:spcPct val="0"/>
              </a:spcBef>
              <a:spcAft>
                <a:spcPct val="0"/>
              </a:spcAft>
              <a:defRPr>
                <a:solidFill>
                  <a:schemeClr val="tx1"/>
                </a:solidFill>
                <a:latin typeface="Baskerville Old Face" pitchFamily="18" charset="0"/>
                <a:cs typeface="Arial" charset="0"/>
              </a:defRPr>
            </a:lvl8pPr>
            <a:lvl9pPr marL="3813528" indent="-224325" algn="ctr" defTabSz="914437" eaLnBrk="0" fontAlgn="base" hangingPunct="0">
              <a:spcBef>
                <a:spcPct val="0"/>
              </a:spcBef>
              <a:spcAft>
                <a:spcPct val="0"/>
              </a:spcAft>
              <a:defRPr>
                <a:solidFill>
                  <a:schemeClr val="tx1"/>
                </a:solidFill>
                <a:latin typeface="Baskerville Old Face" pitchFamily="18" charset="0"/>
                <a:cs typeface="Arial" charset="0"/>
              </a:defRPr>
            </a:lvl9pPr>
          </a:lstStyle>
          <a:p>
            <a:r>
              <a:rPr lang="en-US" smtClean="0"/>
              <a:t>Farabi Değişim Programı</a:t>
            </a:r>
          </a:p>
        </p:txBody>
      </p:sp>
      <p:sp>
        <p:nvSpPr>
          <p:cNvPr id="33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Baskerville Old Face" pitchFamily="18" charset="0"/>
                <a:cs typeface="Arial" charset="0"/>
              </a:defRPr>
            </a:lvl1pPr>
            <a:lvl2pPr marL="729057" indent="-280406" defTabSz="914437" eaLnBrk="0" hangingPunct="0">
              <a:defRPr>
                <a:solidFill>
                  <a:schemeClr val="tx1"/>
                </a:solidFill>
                <a:latin typeface="Baskerville Old Face" pitchFamily="18" charset="0"/>
                <a:cs typeface="Arial" charset="0"/>
              </a:defRPr>
            </a:lvl2pPr>
            <a:lvl3pPr marL="1121626" indent="-224325" defTabSz="914437" eaLnBrk="0" hangingPunct="0">
              <a:defRPr>
                <a:solidFill>
                  <a:schemeClr val="tx1"/>
                </a:solidFill>
                <a:latin typeface="Baskerville Old Face" pitchFamily="18" charset="0"/>
                <a:cs typeface="Arial" charset="0"/>
              </a:defRPr>
            </a:lvl3pPr>
            <a:lvl4pPr marL="1570276" indent="-224325" defTabSz="914437" eaLnBrk="0" hangingPunct="0">
              <a:defRPr>
                <a:solidFill>
                  <a:schemeClr val="tx1"/>
                </a:solidFill>
                <a:latin typeface="Baskerville Old Face" pitchFamily="18" charset="0"/>
                <a:cs typeface="Arial" charset="0"/>
              </a:defRPr>
            </a:lvl4pPr>
            <a:lvl5pPr marL="2018927" indent="-224325" defTabSz="914437" eaLnBrk="0" hangingPunct="0">
              <a:defRPr>
                <a:solidFill>
                  <a:schemeClr val="tx1"/>
                </a:solidFill>
                <a:latin typeface="Baskerville Old Face" pitchFamily="18" charset="0"/>
                <a:cs typeface="Arial" charset="0"/>
              </a:defRPr>
            </a:lvl5pPr>
            <a:lvl6pPr marL="2467577" indent="-224325" algn="ctr" defTabSz="914437" eaLnBrk="0" fontAlgn="base" hangingPunct="0">
              <a:spcBef>
                <a:spcPct val="0"/>
              </a:spcBef>
              <a:spcAft>
                <a:spcPct val="0"/>
              </a:spcAft>
              <a:defRPr>
                <a:solidFill>
                  <a:schemeClr val="tx1"/>
                </a:solidFill>
                <a:latin typeface="Baskerville Old Face" pitchFamily="18" charset="0"/>
                <a:cs typeface="Arial" charset="0"/>
              </a:defRPr>
            </a:lvl6pPr>
            <a:lvl7pPr marL="2916227" indent="-224325" algn="ctr" defTabSz="914437" eaLnBrk="0" fontAlgn="base" hangingPunct="0">
              <a:spcBef>
                <a:spcPct val="0"/>
              </a:spcBef>
              <a:spcAft>
                <a:spcPct val="0"/>
              </a:spcAft>
              <a:defRPr>
                <a:solidFill>
                  <a:schemeClr val="tx1"/>
                </a:solidFill>
                <a:latin typeface="Baskerville Old Face" pitchFamily="18" charset="0"/>
                <a:cs typeface="Arial" charset="0"/>
              </a:defRPr>
            </a:lvl7pPr>
            <a:lvl8pPr marL="3364878" indent="-224325" algn="ctr" defTabSz="914437" eaLnBrk="0" fontAlgn="base" hangingPunct="0">
              <a:spcBef>
                <a:spcPct val="0"/>
              </a:spcBef>
              <a:spcAft>
                <a:spcPct val="0"/>
              </a:spcAft>
              <a:defRPr>
                <a:solidFill>
                  <a:schemeClr val="tx1"/>
                </a:solidFill>
                <a:latin typeface="Baskerville Old Face" pitchFamily="18" charset="0"/>
                <a:cs typeface="Arial" charset="0"/>
              </a:defRPr>
            </a:lvl8pPr>
            <a:lvl9pPr marL="3813528" indent="-224325" algn="ctr" defTabSz="914437" eaLnBrk="0" fontAlgn="base" hangingPunct="0">
              <a:spcBef>
                <a:spcPct val="0"/>
              </a:spcBef>
              <a:spcAft>
                <a:spcPct val="0"/>
              </a:spcAft>
              <a:defRPr>
                <a:solidFill>
                  <a:schemeClr val="tx1"/>
                </a:solidFill>
                <a:latin typeface="Baskerville Old Face" pitchFamily="18" charset="0"/>
                <a:cs typeface="Arial" charset="0"/>
              </a:defRPr>
            </a:lvl9pPr>
          </a:lstStyle>
          <a:p>
            <a:fld id="{173F4B36-0913-4713-869E-688A2950E7CC}" type="slidenum">
              <a:rPr lang="en-US" smtClean="0"/>
              <a:pPr/>
              <a:t>10</a:t>
            </a:fld>
            <a:endParaRPr lang="en-US" smtClean="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tr-TR" smtClean="0">
                <a:cs typeface="Arial" charset="0"/>
              </a:rPr>
              <a:t>YÖK Yürütme Kurulu tarafından yıllık olarak, yükseköğretim kurumlarına yönetmelikte belirtilen esaslara göre ödenek belirlenmesi</a:t>
            </a:r>
          </a:p>
          <a:p>
            <a:pPr eaLnBrk="1" hangingPunct="1">
              <a:buFontTx/>
              <a:buChar char="•"/>
            </a:pPr>
            <a:r>
              <a:rPr lang="tr-TR" smtClean="0">
                <a:cs typeface="Arial" charset="0"/>
              </a:rPr>
              <a:t>Ödenekler belirlenirken değişimin etkin ve verimli kullanılması için öncelikler  belirlenmesi ya da protokollerde yol gösterici nitelikte yönlendirmeler yapılması</a:t>
            </a:r>
          </a:p>
          <a:p>
            <a:pPr eaLnBrk="1" hangingPunct="1">
              <a:buFontTx/>
              <a:buChar char="•"/>
            </a:pPr>
            <a:r>
              <a:rPr lang="tr-TR" smtClean="0">
                <a:cs typeface="Arial" charset="0"/>
              </a:rPr>
              <a:t>Ödeneklerin kurumların bankalarda açacakları özel hesaplarda tutulması ve harcanması</a:t>
            </a:r>
          </a:p>
          <a:p>
            <a:pPr eaLnBrk="1" hangingPunct="1">
              <a:buFontTx/>
              <a:buChar char="•"/>
            </a:pPr>
            <a:r>
              <a:rPr lang="tr-TR" smtClean="0">
                <a:cs typeface="Arial" charset="0"/>
              </a:rPr>
              <a:t>Ödeneğin kalemleri: öğrenci değişimi, öğretim üyesi hareketliliği ve değişimin organizasyonu</a:t>
            </a:r>
          </a:p>
          <a:p>
            <a:pPr eaLnBrk="1" hangingPunct="1">
              <a:buFontTx/>
              <a:buChar char="•"/>
            </a:pPr>
            <a:r>
              <a:rPr lang="en-US" smtClean="0">
                <a:cs typeface="Arial" charset="0"/>
              </a:rPr>
              <a:t>Yükseköğretim kurumları, Farabi Değişim Programı kapsamında gerçekleştirilecek programlara ilişkin olarak ortak seminerler, ortak derece ve ortak diploma programları gibi değişimi kolaylaştıracak çalışmalar, ortak ders programlarının geliştirilmesi ve uyumlaştırılması, Farabi Değişim Programı kapsamında yer alan faaliyetlerin fiziki ve beşeri altyapısının geliştirilmesi ile Farabi Değişim Programı Kurum Koordinasyon Ofislerinin faaliyetlerinin yürütülmesi gibi değişim organizasyon giderleri için gerekli mal ve hizmet alımlarını özel hesaptan karşılayabilir.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Baskerville Old Face" pitchFamily="18" charset="0"/>
                <a:cs typeface="Arial" charset="0"/>
              </a:defRPr>
            </a:lvl1pPr>
            <a:lvl2pPr marL="729057" indent="-280406" defTabSz="914437" eaLnBrk="0" hangingPunct="0">
              <a:defRPr>
                <a:solidFill>
                  <a:schemeClr val="tx1"/>
                </a:solidFill>
                <a:latin typeface="Baskerville Old Face" pitchFamily="18" charset="0"/>
                <a:cs typeface="Arial" charset="0"/>
              </a:defRPr>
            </a:lvl2pPr>
            <a:lvl3pPr marL="1121626" indent="-224325" defTabSz="914437" eaLnBrk="0" hangingPunct="0">
              <a:defRPr>
                <a:solidFill>
                  <a:schemeClr val="tx1"/>
                </a:solidFill>
                <a:latin typeface="Baskerville Old Face" pitchFamily="18" charset="0"/>
                <a:cs typeface="Arial" charset="0"/>
              </a:defRPr>
            </a:lvl3pPr>
            <a:lvl4pPr marL="1570276" indent="-224325" defTabSz="914437" eaLnBrk="0" hangingPunct="0">
              <a:defRPr>
                <a:solidFill>
                  <a:schemeClr val="tx1"/>
                </a:solidFill>
                <a:latin typeface="Baskerville Old Face" pitchFamily="18" charset="0"/>
                <a:cs typeface="Arial" charset="0"/>
              </a:defRPr>
            </a:lvl4pPr>
            <a:lvl5pPr marL="2018927" indent="-224325" defTabSz="914437" eaLnBrk="0" hangingPunct="0">
              <a:defRPr>
                <a:solidFill>
                  <a:schemeClr val="tx1"/>
                </a:solidFill>
                <a:latin typeface="Baskerville Old Face" pitchFamily="18" charset="0"/>
                <a:cs typeface="Arial" charset="0"/>
              </a:defRPr>
            </a:lvl5pPr>
            <a:lvl6pPr marL="2467577" indent="-224325" algn="ctr" defTabSz="914437" eaLnBrk="0" fontAlgn="base" hangingPunct="0">
              <a:spcBef>
                <a:spcPct val="0"/>
              </a:spcBef>
              <a:spcAft>
                <a:spcPct val="0"/>
              </a:spcAft>
              <a:defRPr>
                <a:solidFill>
                  <a:schemeClr val="tx1"/>
                </a:solidFill>
                <a:latin typeface="Baskerville Old Face" pitchFamily="18" charset="0"/>
                <a:cs typeface="Arial" charset="0"/>
              </a:defRPr>
            </a:lvl6pPr>
            <a:lvl7pPr marL="2916227" indent="-224325" algn="ctr" defTabSz="914437" eaLnBrk="0" fontAlgn="base" hangingPunct="0">
              <a:spcBef>
                <a:spcPct val="0"/>
              </a:spcBef>
              <a:spcAft>
                <a:spcPct val="0"/>
              </a:spcAft>
              <a:defRPr>
                <a:solidFill>
                  <a:schemeClr val="tx1"/>
                </a:solidFill>
                <a:latin typeface="Baskerville Old Face" pitchFamily="18" charset="0"/>
                <a:cs typeface="Arial" charset="0"/>
              </a:defRPr>
            </a:lvl7pPr>
            <a:lvl8pPr marL="3364878" indent="-224325" algn="ctr" defTabSz="914437" eaLnBrk="0" fontAlgn="base" hangingPunct="0">
              <a:spcBef>
                <a:spcPct val="0"/>
              </a:spcBef>
              <a:spcAft>
                <a:spcPct val="0"/>
              </a:spcAft>
              <a:defRPr>
                <a:solidFill>
                  <a:schemeClr val="tx1"/>
                </a:solidFill>
                <a:latin typeface="Baskerville Old Face" pitchFamily="18" charset="0"/>
                <a:cs typeface="Arial" charset="0"/>
              </a:defRPr>
            </a:lvl8pPr>
            <a:lvl9pPr marL="3813528" indent="-224325" algn="ctr" defTabSz="914437" eaLnBrk="0" fontAlgn="base" hangingPunct="0">
              <a:spcBef>
                <a:spcPct val="0"/>
              </a:spcBef>
              <a:spcAft>
                <a:spcPct val="0"/>
              </a:spcAft>
              <a:defRPr>
                <a:solidFill>
                  <a:schemeClr val="tx1"/>
                </a:solidFill>
                <a:latin typeface="Baskerville Old Face" pitchFamily="18" charset="0"/>
                <a:cs typeface="Arial" charset="0"/>
              </a:defRPr>
            </a:lvl9pPr>
          </a:lstStyle>
          <a:p>
            <a:r>
              <a:rPr lang="en-US" smtClean="0"/>
              <a:t>Farabi Değişim Programı</a:t>
            </a: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Baskerville Old Face" pitchFamily="18" charset="0"/>
                <a:cs typeface="Arial" charset="0"/>
              </a:defRPr>
            </a:lvl1pPr>
            <a:lvl2pPr marL="729057" indent="-280406" defTabSz="914437" eaLnBrk="0" hangingPunct="0">
              <a:defRPr>
                <a:solidFill>
                  <a:schemeClr val="tx1"/>
                </a:solidFill>
                <a:latin typeface="Baskerville Old Face" pitchFamily="18" charset="0"/>
                <a:cs typeface="Arial" charset="0"/>
              </a:defRPr>
            </a:lvl2pPr>
            <a:lvl3pPr marL="1121626" indent="-224325" defTabSz="914437" eaLnBrk="0" hangingPunct="0">
              <a:defRPr>
                <a:solidFill>
                  <a:schemeClr val="tx1"/>
                </a:solidFill>
                <a:latin typeface="Baskerville Old Face" pitchFamily="18" charset="0"/>
                <a:cs typeface="Arial" charset="0"/>
              </a:defRPr>
            </a:lvl3pPr>
            <a:lvl4pPr marL="1570276" indent="-224325" defTabSz="914437" eaLnBrk="0" hangingPunct="0">
              <a:defRPr>
                <a:solidFill>
                  <a:schemeClr val="tx1"/>
                </a:solidFill>
                <a:latin typeface="Baskerville Old Face" pitchFamily="18" charset="0"/>
                <a:cs typeface="Arial" charset="0"/>
              </a:defRPr>
            </a:lvl4pPr>
            <a:lvl5pPr marL="2018927" indent="-224325" defTabSz="914437" eaLnBrk="0" hangingPunct="0">
              <a:defRPr>
                <a:solidFill>
                  <a:schemeClr val="tx1"/>
                </a:solidFill>
                <a:latin typeface="Baskerville Old Face" pitchFamily="18" charset="0"/>
                <a:cs typeface="Arial" charset="0"/>
              </a:defRPr>
            </a:lvl5pPr>
            <a:lvl6pPr marL="2467577" indent="-224325" algn="ctr" defTabSz="914437" eaLnBrk="0" fontAlgn="base" hangingPunct="0">
              <a:spcBef>
                <a:spcPct val="0"/>
              </a:spcBef>
              <a:spcAft>
                <a:spcPct val="0"/>
              </a:spcAft>
              <a:defRPr>
                <a:solidFill>
                  <a:schemeClr val="tx1"/>
                </a:solidFill>
                <a:latin typeface="Baskerville Old Face" pitchFamily="18" charset="0"/>
                <a:cs typeface="Arial" charset="0"/>
              </a:defRPr>
            </a:lvl6pPr>
            <a:lvl7pPr marL="2916227" indent="-224325" algn="ctr" defTabSz="914437" eaLnBrk="0" fontAlgn="base" hangingPunct="0">
              <a:spcBef>
                <a:spcPct val="0"/>
              </a:spcBef>
              <a:spcAft>
                <a:spcPct val="0"/>
              </a:spcAft>
              <a:defRPr>
                <a:solidFill>
                  <a:schemeClr val="tx1"/>
                </a:solidFill>
                <a:latin typeface="Baskerville Old Face" pitchFamily="18" charset="0"/>
                <a:cs typeface="Arial" charset="0"/>
              </a:defRPr>
            </a:lvl7pPr>
            <a:lvl8pPr marL="3364878" indent="-224325" algn="ctr" defTabSz="914437" eaLnBrk="0" fontAlgn="base" hangingPunct="0">
              <a:spcBef>
                <a:spcPct val="0"/>
              </a:spcBef>
              <a:spcAft>
                <a:spcPct val="0"/>
              </a:spcAft>
              <a:defRPr>
                <a:solidFill>
                  <a:schemeClr val="tx1"/>
                </a:solidFill>
                <a:latin typeface="Baskerville Old Face" pitchFamily="18" charset="0"/>
                <a:cs typeface="Arial" charset="0"/>
              </a:defRPr>
            </a:lvl8pPr>
            <a:lvl9pPr marL="3813528" indent="-224325" algn="ctr" defTabSz="914437" eaLnBrk="0" fontAlgn="base" hangingPunct="0">
              <a:spcBef>
                <a:spcPct val="0"/>
              </a:spcBef>
              <a:spcAft>
                <a:spcPct val="0"/>
              </a:spcAft>
              <a:defRPr>
                <a:solidFill>
                  <a:schemeClr val="tx1"/>
                </a:solidFill>
                <a:latin typeface="Baskerville Old Face" pitchFamily="18" charset="0"/>
                <a:cs typeface="Arial" charset="0"/>
              </a:defRPr>
            </a:lvl9pPr>
          </a:lstStyle>
          <a:p>
            <a:fld id="{991E0EE5-ABF5-4A7D-BEA1-A3A71D0852AA}" type="slidenum">
              <a:rPr lang="en-US" smtClean="0"/>
              <a:pPr/>
              <a:t>12</a:t>
            </a:fld>
            <a:endParaRPr lang="en-US" smtClean="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tr-TR" smtClean="0">
                <a:cs typeface="Arial" charset="0"/>
              </a:rPr>
              <a:t>YÖK Yürütme Kurulu tarafından yıllık olarak, yükseköğretim kurumlarına yönetmelikte belirtilen esaslara göre ödenek belirlenmesi</a:t>
            </a:r>
          </a:p>
          <a:p>
            <a:pPr eaLnBrk="1" hangingPunct="1">
              <a:buFontTx/>
              <a:buChar char="•"/>
            </a:pPr>
            <a:r>
              <a:rPr lang="tr-TR" smtClean="0">
                <a:cs typeface="Arial" charset="0"/>
              </a:rPr>
              <a:t>Ödenekler belirlenirken değişimin etkin ve verimli kullanılması için öncelikler  belirlenmesi ya da protokollerde yol gösterici nitelikte yönlendirmeler yapılması</a:t>
            </a:r>
          </a:p>
          <a:p>
            <a:pPr eaLnBrk="1" hangingPunct="1">
              <a:buFontTx/>
              <a:buChar char="•"/>
            </a:pPr>
            <a:r>
              <a:rPr lang="tr-TR" smtClean="0">
                <a:cs typeface="Arial" charset="0"/>
              </a:rPr>
              <a:t>Ödeneklerin kurumların bankalarda açacakları özel hesaplarda tutulması ve harcanması</a:t>
            </a:r>
          </a:p>
          <a:p>
            <a:pPr eaLnBrk="1" hangingPunct="1">
              <a:buFontTx/>
              <a:buChar char="•"/>
            </a:pPr>
            <a:r>
              <a:rPr lang="tr-TR" smtClean="0">
                <a:cs typeface="Arial" charset="0"/>
              </a:rPr>
              <a:t>Ödeneğin kalemleri: öğrenci değişimi, öğretim üyesi hareketliliği ve değişimin organizasyonu</a:t>
            </a:r>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921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B827B2-ED54-41F1-9094-C252B27D8EC1}" type="slidenum">
              <a:rPr lang="tr-TR" smtClean="0"/>
              <a:pPr eaLnBrk="1" hangingPunct="1"/>
              <a:t>13</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GB"/>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86141ECC-4D7E-4F8D-B474-7EE3E3A80BE4}" type="datetimeFigureOut">
              <a:rPr lang="en-GB" smtClean="0"/>
              <a:t>08/03/2013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281010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86141ECC-4D7E-4F8D-B474-7EE3E3A80BE4}" type="datetimeFigureOut">
              <a:rPr lang="en-GB" smtClean="0"/>
              <a:t>08/03/2013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429123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86141ECC-4D7E-4F8D-B474-7EE3E3A80BE4}" type="datetimeFigureOut">
              <a:rPr lang="en-GB" smtClean="0"/>
              <a:t>08/03/2013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77685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86141ECC-4D7E-4F8D-B474-7EE3E3A80BE4}" type="datetimeFigureOut">
              <a:rPr lang="en-GB" smtClean="0"/>
              <a:t>08/03/2013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237905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6141ECC-4D7E-4F8D-B474-7EE3E3A80BE4}" type="datetimeFigureOut">
              <a:rPr lang="en-GB" smtClean="0"/>
              <a:t>08/03/2013</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145377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86141ECC-4D7E-4F8D-B474-7EE3E3A80BE4}" type="datetimeFigureOut">
              <a:rPr lang="en-GB" smtClean="0"/>
              <a:t>08/03/2013</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112343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GB"/>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86141ECC-4D7E-4F8D-B474-7EE3E3A80BE4}" type="datetimeFigureOut">
              <a:rPr lang="en-GB" smtClean="0"/>
              <a:t>08/03/2013</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10400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86141ECC-4D7E-4F8D-B474-7EE3E3A80BE4}" type="datetimeFigureOut">
              <a:rPr lang="en-GB" smtClean="0"/>
              <a:t>08/03/2013</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323358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6141ECC-4D7E-4F8D-B474-7EE3E3A80BE4}" type="datetimeFigureOut">
              <a:rPr lang="en-GB" smtClean="0"/>
              <a:t>08/03/2013</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261083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GB"/>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6141ECC-4D7E-4F8D-B474-7EE3E3A80BE4}" type="datetimeFigureOut">
              <a:rPr lang="en-GB" smtClean="0"/>
              <a:t>08/03/2013</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233277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GB"/>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6141ECC-4D7E-4F8D-B474-7EE3E3A80BE4}" type="datetimeFigureOut">
              <a:rPr lang="en-GB" smtClean="0"/>
              <a:t>08/03/2013</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385BAC91-6EDC-45D0-9511-20925D858C6F}" type="slidenum">
              <a:rPr lang="en-GB" smtClean="0"/>
              <a:t>‹#›</a:t>
            </a:fld>
            <a:endParaRPr lang="en-GB"/>
          </a:p>
        </p:txBody>
      </p:sp>
    </p:spTree>
    <p:extLst>
      <p:ext uri="{BB962C8B-B14F-4D97-AF65-F5344CB8AC3E}">
        <p14:creationId xmlns:p14="http://schemas.microsoft.com/office/powerpoint/2010/main" val="163306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41ECC-4D7E-4F8D-B474-7EE3E3A80BE4}" type="datetimeFigureOut">
              <a:rPr lang="en-GB" smtClean="0"/>
              <a:t>08/03/2013</a:t>
            </a:fld>
            <a:endParaRPr lang="en-GB"/>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BAC91-6EDC-45D0-9511-20925D858C6F}" type="slidenum">
              <a:rPr lang="en-GB" smtClean="0"/>
              <a:t>‹#›</a:t>
            </a:fld>
            <a:endParaRPr lang="en-GB"/>
          </a:p>
        </p:txBody>
      </p:sp>
    </p:spTree>
    <p:extLst>
      <p:ext uri="{BB962C8B-B14F-4D97-AF65-F5344CB8AC3E}">
        <p14:creationId xmlns:p14="http://schemas.microsoft.com/office/powerpoint/2010/main" val="233922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18" Type="http://schemas.openxmlformats.org/officeDocument/2006/relationships/image" Target="../media/image17.jpeg"/><Relationship Id="rId3" Type="http://schemas.openxmlformats.org/officeDocument/2006/relationships/image" Target="../media/image2.gif"/><Relationship Id="rId21" Type="http://schemas.openxmlformats.org/officeDocument/2006/relationships/image" Target="../media/image20.jpeg"/><Relationship Id="rId7" Type="http://schemas.openxmlformats.org/officeDocument/2006/relationships/image" Target="../media/image6.gif"/><Relationship Id="rId12" Type="http://schemas.openxmlformats.org/officeDocument/2006/relationships/image" Target="../media/image11.jpeg"/><Relationship Id="rId17" Type="http://schemas.openxmlformats.org/officeDocument/2006/relationships/image" Target="../media/image16.gif"/><Relationship Id="rId25"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gif"/><Relationship Id="rId9" Type="http://schemas.openxmlformats.org/officeDocument/2006/relationships/image" Target="../media/image8.gif"/><Relationship Id="rId14" Type="http://schemas.openxmlformats.org/officeDocument/2006/relationships/image" Target="../media/image13.jpeg"/><Relationship Id="rId22"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image" Target="../media/image25.jpeg"/><Relationship Id="rId21" Type="http://schemas.openxmlformats.org/officeDocument/2006/relationships/image" Target="../media/image43.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7.jpeg"/><Relationship Id="rId2" Type="http://schemas.openxmlformats.org/officeDocument/2006/relationships/notesSlide" Target="../notesSlides/notesSlide2.xml"/><Relationship Id="rId16" Type="http://schemas.openxmlformats.org/officeDocument/2006/relationships/image" Target="../media/image38.jpeg"/><Relationship Id="rId20"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24" Type="http://schemas.openxmlformats.org/officeDocument/2006/relationships/image" Target="../media/image46.jpeg"/><Relationship Id="rId5" Type="http://schemas.openxmlformats.org/officeDocument/2006/relationships/image" Target="../media/image27.jpeg"/><Relationship Id="rId15" Type="http://schemas.openxmlformats.org/officeDocument/2006/relationships/image" Target="../media/image37.jpeg"/><Relationship Id="rId23" Type="http://schemas.openxmlformats.org/officeDocument/2006/relationships/image" Target="../media/image45.jpeg"/><Relationship Id="rId10" Type="http://schemas.openxmlformats.org/officeDocument/2006/relationships/image" Target="../media/image32.jpe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 Id="rId22"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oia.atauni.edu.tr/TR/Farabi/Formlar/Farabi_Y&#246;netmelik.pdf" TargetMode="External"/><Relationship Id="rId4" Type="http://schemas.openxmlformats.org/officeDocument/2006/relationships/image" Target="../media/image49.emf"/></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tr-TR" dirty="0" smtClean="0"/>
              <a:t>BİLGİLENDİRME TOPLANTISI</a:t>
            </a:r>
            <a:endParaRPr lang="en-GB" dirty="0"/>
          </a:p>
        </p:txBody>
      </p:sp>
      <p:sp>
        <p:nvSpPr>
          <p:cNvPr id="3" name="Alt Başlık 2"/>
          <p:cNvSpPr>
            <a:spLocks noGrp="1"/>
          </p:cNvSpPr>
          <p:nvPr>
            <p:ph type="subTitle" idx="1"/>
          </p:nvPr>
        </p:nvSpPr>
        <p:spPr/>
        <p:style>
          <a:lnRef idx="1">
            <a:schemeClr val="accent3"/>
          </a:lnRef>
          <a:fillRef idx="2">
            <a:schemeClr val="accent3"/>
          </a:fillRef>
          <a:effectRef idx="1">
            <a:schemeClr val="accent3"/>
          </a:effectRef>
          <a:fontRef idx="minor">
            <a:schemeClr val="dk1"/>
          </a:fontRef>
        </p:style>
        <p:txBody>
          <a:bodyPr/>
          <a:lstStyle/>
          <a:p>
            <a:r>
              <a:rPr lang="tr-TR" dirty="0" smtClean="0"/>
              <a:t>Doç. Dr. Hamit ACEMOĞLU</a:t>
            </a:r>
          </a:p>
          <a:p>
            <a:r>
              <a:rPr lang="tr-TR" dirty="0" smtClean="0"/>
              <a:t>A.Ü. Tıp Fakültesi </a:t>
            </a:r>
          </a:p>
          <a:p>
            <a:r>
              <a:rPr lang="tr-TR" dirty="0" smtClean="0"/>
              <a:t>Farabi Koordinatörü</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7" y="0"/>
            <a:ext cx="9107129"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1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5 Slayt Numarası Yer Tutucusu"/>
          <p:cNvSpPr>
            <a:spLocks noGrp="1"/>
          </p:cNvSpPr>
          <p:nvPr>
            <p:ph type="sldNum" sz="quarter" idx="12"/>
          </p:nvPr>
        </p:nvSpPr>
        <p:spPr/>
        <p:txBody>
          <a:bodyPr/>
          <a:lstStyle/>
          <a:p>
            <a:pPr>
              <a:defRPr/>
            </a:pPr>
            <a:fld id="{71A1B62A-513D-4C0A-9AF8-AF69CE120169}" type="slidenum">
              <a:rPr lang="en-US" smtClean="0"/>
              <a:pPr>
                <a:defRPr/>
              </a:pPr>
              <a:t>10</a:t>
            </a:fld>
            <a:endParaRPr lang="en-US" dirty="0" smtClean="0"/>
          </a:p>
        </p:txBody>
      </p:sp>
      <p:sp>
        <p:nvSpPr>
          <p:cNvPr id="15365" name="Rectangle 3"/>
          <p:cNvSpPr>
            <a:spLocks noGrp="1" noChangeArrowheads="1"/>
          </p:cNvSpPr>
          <p:nvPr>
            <p:ph type="body" idx="1"/>
          </p:nvPr>
        </p:nvSpPr>
        <p:spPr>
          <a:xfrm>
            <a:off x="374650" y="1500188"/>
            <a:ext cx="8229600" cy="4786312"/>
          </a:xfrm>
        </p:spPr>
        <p:txBody>
          <a:bodyPr/>
          <a:lstStyle/>
          <a:p>
            <a:pPr eaLnBrk="1" hangingPunct="1">
              <a:buFont typeface="Courier New" pitchFamily="49" charset="0"/>
              <a:buChar char="o"/>
            </a:pPr>
            <a:r>
              <a:rPr lang="tr-TR" b="1" dirty="0" smtClean="0">
                <a:solidFill>
                  <a:srgbClr val="FF9900"/>
                </a:solidFill>
                <a:latin typeface="Calibri" pitchFamily="34" charset="0"/>
              </a:rPr>
              <a:t>Öğrenci değişimi</a:t>
            </a:r>
          </a:p>
          <a:p>
            <a:pPr lvl="1" eaLnBrk="1" hangingPunct="1">
              <a:buFont typeface="Courier New" pitchFamily="49" charset="0"/>
              <a:buChar char="o"/>
            </a:pPr>
            <a:r>
              <a:rPr lang="tr-TR" dirty="0" smtClean="0">
                <a:solidFill>
                  <a:schemeClr val="tx1"/>
                </a:solidFill>
                <a:latin typeface="Calibri" pitchFamily="34" charset="0"/>
              </a:rPr>
              <a:t>Ödemler öğrenci hesaplarına aylık olarak ve</a:t>
            </a:r>
          </a:p>
          <a:p>
            <a:pPr lvl="1" eaLnBrk="1" hangingPunct="1">
              <a:buFont typeface="Courier New" pitchFamily="49" charset="0"/>
              <a:buChar char="o"/>
            </a:pPr>
            <a:r>
              <a:rPr lang="tr-TR" dirty="0" smtClean="0">
                <a:solidFill>
                  <a:schemeClr val="tx1"/>
                </a:solidFill>
                <a:latin typeface="Calibri" pitchFamily="34" charset="0"/>
              </a:rPr>
              <a:t>%70 oranında hesaplanarak Koordinasyon Ofisince yapılır. </a:t>
            </a:r>
          </a:p>
          <a:p>
            <a:pPr lvl="1" eaLnBrk="1" hangingPunct="1">
              <a:buFont typeface="Courier New" pitchFamily="49" charset="0"/>
              <a:buChar char="o"/>
            </a:pPr>
            <a:r>
              <a:rPr lang="tr-TR" dirty="0" smtClean="0">
                <a:solidFill>
                  <a:schemeClr val="tx1"/>
                </a:solidFill>
                <a:latin typeface="Calibri" pitchFamily="34" charset="0"/>
              </a:rPr>
              <a:t>Aya tamamlanmayan süreler için gün hesabı esastır.</a:t>
            </a:r>
          </a:p>
          <a:p>
            <a:pPr lvl="1" eaLnBrk="1" hangingPunct="1">
              <a:buFont typeface="Courier New" pitchFamily="49" charset="0"/>
              <a:buChar char="o"/>
            </a:pPr>
            <a:r>
              <a:rPr lang="tr-TR" dirty="0" smtClean="0">
                <a:solidFill>
                  <a:schemeClr val="tx1"/>
                </a:solidFill>
                <a:latin typeface="Calibri" pitchFamily="34" charset="0"/>
              </a:rPr>
              <a:t>Kalan %30’luk ödemede </a:t>
            </a:r>
          </a:p>
          <a:p>
            <a:pPr lvl="2" eaLnBrk="1" hangingPunct="1">
              <a:buFont typeface="Courier New" pitchFamily="49" charset="0"/>
              <a:buChar char="o"/>
            </a:pPr>
            <a:r>
              <a:rPr lang="tr-TR" dirty="0" smtClean="0">
                <a:solidFill>
                  <a:schemeClr val="tx1"/>
                </a:solidFill>
                <a:latin typeface="Calibri" pitchFamily="34" charset="0"/>
              </a:rPr>
              <a:t>Katılım Belgesindeki süre ile</a:t>
            </a:r>
          </a:p>
          <a:p>
            <a:pPr lvl="2" eaLnBrk="1" hangingPunct="1">
              <a:buFont typeface="Courier New" pitchFamily="49" charset="0"/>
              <a:buChar char="o"/>
            </a:pPr>
            <a:r>
              <a:rPr lang="tr-TR" dirty="0" smtClean="0">
                <a:solidFill>
                  <a:schemeClr val="tx1"/>
                </a:solidFill>
                <a:latin typeface="Calibri" pitchFamily="34" charset="0"/>
              </a:rPr>
              <a:t>öğrencinin başarı durumu dikkate alınır.</a:t>
            </a:r>
          </a:p>
        </p:txBody>
      </p:sp>
      <p:pic>
        <p:nvPicPr>
          <p:cNvPr id="15366" name="Picture 4" descr="C:\Users\portege\Desktop\UniKurul\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415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p:txBody>
          <a:bodyPr/>
          <a:lstStyle/>
          <a:p>
            <a:endParaRPr lang="en-GB" dirty="0"/>
          </a:p>
        </p:txBody>
      </p:sp>
      <p:sp>
        <p:nvSpPr>
          <p:cNvPr id="6" name="Dikdörtgen 5"/>
          <p:cNvSpPr/>
          <p:nvPr/>
        </p:nvSpPr>
        <p:spPr>
          <a:xfrm>
            <a:off x="2446858" y="6346011"/>
            <a:ext cx="3604769" cy="307777"/>
          </a:xfrm>
          <a:prstGeom prst="rect">
            <a:avLst/>
          </a:prstGeom>
        </p:spPr>
        <p:txBody>
          <a:bodyPr wrap="none">
            <a:spAutoFit/>
          </a:bodyPr>
          <a:lstStyle/>
          <a:p>
            <a:r>
              <a:rPr lang="en-GB" sz="1400" dirty="0"/>
              <a:t>https://farabi.yok.gov.tr/?page=yazi&amp;c=0&amp;i=64</a:t>
            </a:r>
          </a:p>
        </p:txBody>
      </p:sp>
    </p:spTree>
    <p:extLst>
      <p:ext uri="{BB962C8B-B14F-4D97-AF65-F5344CB8AC3E}">
        <p14:creationId xmlns:p14="http://schemas.microsoft.com/office/powerpoint/2010/main" val="854447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60832"/>
            <a:ext cx="5022304" cy="484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835696" y="404664"/>
            <a:ext cx="5022304" cy="369332"/>
          </a:xfrm>
          <a:prstGeom prst="rect">
            <a:avLst/>
          </a:prstGeom>
          <a:noFill/>
        </p:spPr>
        <p:txBody>
          <a:bodyPr wrap="square" rtlCol="0">
            <a:spAutoFit/>
          </a:bodyPr>
          <a:lstStyle/>
          <a:p>
            <a:r>
              <a:rPr lang="tr-TR" dirty="0" smtClean="0"/>
              <a:t>66 ANLAŞMALI ÜNİVERSİTE</a:t>
            </a:r>
            <a:endParaRPr lang="en-GB" dirty="0"/>
          </a:p>
        </p:txBody>
      </p:sp>
      <p:sp>
        <p:nvSpPr>
          <p:cNvPr id="4" name="Dikdörtgen 3"/>
          <p:cNvSpPr/>
          <p:nvPr/>
        </p:nvSpPr>
        <p:spPr>
          <a:xfrm>
            <a:off x="1115616" y="6156012"/>
            <a:ext cx="7488832" cy="369332"/>
          </a:xfrm>
          <a:prstGeom prst="rect">
            <a:avLst/>
          </a:prstGeom>
        </p:spPr>
        <p:txBody>
          <a:bodyPr wrap="square">
            <a:spAutoFit/>
          </a:bodyPr>
          <a:lstStyle/>
          <a:p>
            <a:r>
              <a:rPr lang="en-GB" dirty="0"/>
              <a:t>http://oia.atauni.edu.tr/TR/Farabi/AnlasmaliUniler.aspx</a:t>
            </a:r>
          </a:p>
        </p:txBody>
      </p:sp>
    </p:spTree>
    <p:extLst>
      <p:ext uri="{BB962C8B-B14F-4D97-AF65-F5344CB8AC3E}">
        <p14:creationId xmlns:p14="http://schemas.microsoft.com/office/powerpoint/2010/main" val="1653223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5 Slayt Numarası Yer Tutucusu"/>
          <p:cNvSpPr>
            <a:spLocks noGrp="1"/>
          </p:cNvSpPr>
          <p:nvPr>
            <p:ph type="sldNum" sz="quarter" idx="12"/>
          </p:nvPr>
        </p:nvSpPr>
        <p:spPr/>
        <p:txBody>
          <a:bodyPr/>
          <a:lstStyle/>
          <a:p>
            <a:pPr>
              <a:defRPr/>
            </a:pPr>
            <a:fld id="{86B891BB-FA9A-41BF-87E3-D48B0F6330F5}" type="slidenum">
              <a:rPr lang="en-US" smtClean="0"/>
              <a:pPr>
                <a:defRPr/>
              </a:pPr>
              <a:t>12</a:t>
            </a:fld>
            <a:endParaRPr lang="en-US" dirty="0" smtClean="0"/>
          </a:p>
        </p:txBody>
      </p:sp>
      <p:sp>
        <p:nvSpPr>
          <p:cNvPr id="18436" name="Rectangle 2"/>
          <p:cNvSpPr>
            <a:spLocks noGrp="1" noChangeArrowheads="1"/>
          </p:cNvSpPr>
          <p:nvPr>
            <p:ph type="title"/>
          </p:nvPr>
        </p:nvSpPr>
        <p:spPr>
          <a:xfrm>
            <a:off x="0" y="285750"/>
            <a:ext cx="9144000" cy="1143000"/>
          </a:xfrm>
        </p:spPr>
        <p:txBody>
          <a:bodyPr/>
          <a:lstStyle/>
          <a:p>
            <a:pPr eaLnBrk="1" hangingPunct="1"/>
            <a:r>
              <a:rPr lang="tr-TR" smtClean="0"/>
              <a:t>      Ödemeler</a:t>
            </a:r>
          </a:p>
        </p:txBody>
      </p:sp>
      <p:sp>
        <p:nvSpPr>
          <p:cNvPr id="18437" name="Rectangle 3"/>
          <p:cNvSpPr>
            <a:spLocks noGrp="1" noChangeArrowheads="1"/>
          </p:cNvSpPr>
          <p:nvPr>
            <p:ph type="body" idx="1"/>
          </p:nvPr>
        </p:nvSpPr>
        <p:spPr>
          <a:xfrm>
            <a:off x="500063" y="1571625"/>
            <a:ext cx="8286750" cy="4714875"/>
          </a:xfrm>
        </p:spPr>
        <p:txBody>
          <a:bodyPr/>
          <a:lstStyle/>
          <a:p>
            <a:pPr eaLnBrk="1" hangingPunct="1">
              <a:lnSpc>
                <a:spcPct val="80000"/>
              </a:lnSpc>
              <a:buFont typeface="Arial" charset="0"/>
              <a:buChar char="•"/>
            </a:pPr>
            <a:r>
              <a:rPr lang="tr-TR" sz="2800" smtClean="0">
                <a:latin typeface="Calibri" pitchFamily="34" charset="0"/>
              </a:rPr>
              <a:t>Gider gerçekleştirme işlemleri, Farabi Kurum Koordinasyon Ofisi tarafından yerine getirilir.</a:t>
            </a:r>
          </a:p>
          <a:p>
            <a:pPr eaLnBrk="1" hangingPunct="1">
              <a:lnSpc>
                <a:spcPct val="80000"/>
              </a:lnSpc>
              <a:buFont typeface="Arial" charset="0"/>
              <a:buChar char="•"/>
            </a:pPr>
            <a:endParaRPr lang="tr-TR" sz="1400" smtClean="0">
              <a:latin typeface="Calibri" pitchFamily="34" charset="0"/>
            </a:endParaRPr>
          </a:p>
          <a:p>
            <a:pPr eaLnBrk="1" hangingPunct="1">
              <a:lnSpc>
                <a:spcPct val="80000"/>
              </a:lnSpc>
              <a:buFont typeface="Arial" charset="0"/>
              <a:buChar char="•"/>
            </a:pPr>
            <a:r>
              <a:rPr lang="tr-TR" sz="2800" smtClean="0">
                <a:latin typeface="Calibri" pitchFamily="34" charset="0"/>
              </a:rPr>
              <a:t>Üst yönetici tarafından Farabi Ofisinde görevli personel arasından bir </a:t>
            </a:r>
            <a:r>
              <a:rPr lang="tr-TR" sz="2800" smtClean="0">
                <a:solidFill>
                  <a:srgbClr val="00B0F0"/>
                </a:solidFill>
                <a:latin typeface="Calibri" pitchFamily="34" charset="0"/>
              </a:rPr>
              <a:t>gerçekleştirme görevlisi </a:t>
            </a:r>
            <a:r>
              <a:rPr lang="tr-TR" sz="2800" smtClean="0">
                <a:latin typeface="Calibri" pitchFamily="34" charset="0"/>
              </a:rPr>
              <a:t>belirlenir.</a:t>
            </a:r>
          </a:p>
          <a:p>
            <a:pPr eaLnBrk="1" hangingPunct="1">
              <a:lnSpc>
                <a:spcPct val="80000"/>
              </a:lnSpc>
              <a:buFont typeface="Wingdings" pitchFamily="2" charset="2"/>
              <a:buNone/>
            </a:pPr>
            <a:endParaRPr lang="tr-TR" sz="1400" smtClean="0">
              <a:latin typeface="Calibri" pitchFamily="34" charset="0"/>
            </a:endParaRPr>
          </a:p>
          <a:p>
            <a:pPr eaLnBrk="1" hangingPunct="1">
              <a:lnSpc>
                <a:spcPct val="80000"/>
              </a:lnSpc>
              <a:buFont typeface="Arial" charset="0"/>
              <a:buChar char="•"/>
            </a:pPr>
            <a:r>
              <a:rPr lang="tr-TR" sz="2800" smtClean="0">
                <a:latin typeface="Calibri" pitchFamily="34" charset="0"/>
              </a:rPr>
              <a:t>Gerçekleştirme görevlisinin imzasını müteakip tahakkuk eden giderler, </a:t>
            </a:r>
            <a:r>
              <a:rPr lang="tr-TR" sz="2800" smtClean="0">
                <a:solidFill>
                  <a:srgbClr val="00B0F0"/>
                </a:solidFill>
                <a:latin typeface="Calibri" pitchFamily="34" charset="0"/>
              </a:rPr>
              <a:t>harcama yetkilisi </a:t>
            </a:r>
            <a:r>
              <a:rPr lang="tr-TR" sz="2800" smtClean="0">
                <a:latin typeface="Calibri" pitchFamily="34" charset="0"/>
              </a:rPr>
              <a:t>olarak Farabi Kurum Koordinatörünün </a:t>
            </a:r>
            <a:r>
              <a:rPr lang="tr-TR" sz="2800" smtClean="0">
                <a:solidFill>
                  <a:srgbClr val="00B0F0"/>
                </a:solidFill>
                <a:latin typeface="Calibri" pitchFamily="34" charset="0"/>
              </a:rPr>
              <a:t>muhasebe birimine</a:t>
            </a:r>
            <a:r>
              <a:rPr lang="tr-TR" sz="2800" smtClean="0">
                <a:latin typeface="Calibri" pitchFamily="34" charset="0"/>
              </a:rPr>
              <a:t>,</a:t>
            </a:r>
          </a:p>
          <a:p>
            <a:pPr eaLnBrk="1" hangingPunct="1">
              <a:lnSpc>
                <a:spcPct val="80000"/>
              </a:lnSpc>
              <a:buFont typeface="Wingdings" pitchFamily="2" charset="2"/>
              <a:buNone/>
            </a:pPr>
            <a:r>
              <a:rPr lang="tr-TR" sz="1400" smtClean="0">
                <a:latin typeface="Calibri" pitchFamily="34" charset="0"/>
              </a:rPr>
              <a:t> </a:t>
            </a:r>
          </a:p>
          <a:p>
            <a:pPr eaLnBrk="1" hangingPunct="1">
              <a:lnSpc>
                <a:spcPct val="80000"/>
              </a:lnSpc>
              <a:buFont typeface="Arial" charset="0"/>
              <a:buChar char="•"/>
            </a:pPr>
            <a:r>
              <a:rPr lang="tr-TR" sz="2800" smtClean="0">
                <a:solidFill>
                  <a:srgbClr val="00B0F0"/>
                </a:solidFill>
                <a:latin typeface="Calibri" pitchFamily="34" charset="0"/>
              </a:rPr>
              <a:t>Muhasebe yetkilisinin </a:t>
            </a:r>
            <a:r>
              <a:rPr lang="tr-TR" sz="2800" smtClean="0">
                <a:latin typeface="Calibri" pitchFamily="34" charset="0"/>
              </a:rPr>
              <a:t>de bankaya vereceği talimat üzerine ilgililer adına özel hesaptan ödenir. </a:t>
            </a:r>
          </a:p>
          <a:p>
            <a:pPr eaLnBrk="1" hangingPunct="1">
              <a:buFont typeface="Arial" charset="0"/>
              <a:buChar char="•"/>
            </a:pPr>
            <a:endParaRPr lang="tr-TR" sz="1000" smtClean="0">
              <a:latin typeface="Calibri" pitchFamily="34" charset="0"/>
            </a:endParaRPr>
          </a:p>
        </p:txBody>
      </p:sp>
      <p:pic>
        <p:nvPicPr>
          <p:cNvPr id="18438" name="Picture 4" descr="C:\Users\portege\Desktop\UniKurul\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415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200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a:spLocks noChangeArrowheads="1"/>
          </p:cNvSpPr>
          <p:nvPr/>
        </p:nvSpPr>
        <p:spPr bwMode="auto">
          <a:xfrm>
            <a:off x="533400" y="3962400"/>
            <a:ext cx="815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sz="3600">
                <a:latin typeface="Monotype Corsiva" pitchFamily="66" charset="0"/>
              </a:rPr>
              <a:t>“Her insanın başkalarına yol gösterme gücü olmadığı gibi, başkalarını bu şeyleri yapmaya sevk etme (liderlik) gücü de yoktur.”</a:t>
            </a:r>
          </a:p>
          <a:p>
            <a:pPr algn="just"/>
            <a:r>
              <a:rPr lang="tr-TR" sz="3600">
                <a:latin typeface="Monotype Corsiva" pitchFamily="66" charset="0"/>
              </a:rPr>
              <a:t>							Farabî</a:t>
            </a:r>
          </a:p>
        </p:txBody>
      </p:sp>
      <p:pic>
        <p:nvPicPr>
          <p:cNvPr id="92162" name="Picture 2"/>
          <p:cNvPicPr>
            <a:picLocks noChangeAspect="1" noChangeArrowheads="1"/>
          </p:cNvPicPr>
          <p:nvPr/>
        </p:nvPicPr>
        <p:blipFill>
          <a:blip r:embed="rId3" cstate="print"/>
          <a:srcRect/>
          <a:stretch>
            <a:fillRect/>
          </a:stretch>
        </p:blipFill>
        <p:spPr bwMode="auto">
          <a:xfrm>
            <a:off x="2743200" y="152400"/>
            <a:ext cx="3733800" cy="3709073"/>
          </a:xfrm>
          <a:prstGeom prst="ellipse">
            <a:avLst/>
          </a:prstGeom>
          <a:ln>
            <a:noFill/>
          </a:ln>
          <a:effectLst>
            <a:softEdge rad="112500"/>
          </a:effectLst>
        </p:spPr>
      </p:pic>
      <p:sp>
        <p:nvSpPr>
          <p:cNvPr id="4" name="Dikdörtgen 3"/>
          <p:cNvSpPr/>
          <p:nvPr/>
        </p:nvSpPr>
        <p:spPr>
          <a:xfrm>
            <a:off x="2446858" y="6346011"/>
            <a:ext cx="3604769" cy="307777"/>
          </a:xfrm>
          <a:prstGeom prst="rect">
            <a:avLst/>
          </a:prstGeom>
        </p:spPr>
        <p:txBody>
          <a:bodyPr wrap="none">
            <a:spAutoFit/>
          </a:bodyPr>
          <a:lstStyle/>
          <a:p>
            <a:r>
              <a:rPr lang="en-GB" sz="1400" dirty="0"/>
              <a:t>https://farabi.yok.gov.tr/?page=yazi&amp;c=0&amp;i=64</a:t>
            </a:r>
          </a:p>
        </p:txBody>
      </p:sp>
    </p:spTree>
    <p:extLst>
      <p:ext uri="{BB962C8B-B14F-4D97-AF65-F5344CB8AC3E}">
        <p14:creationId xmlns:p14="http://schemas.microsoft.com/office/powerpoint/2010/main" val="339228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92162"/>
                                        </p:tgtEl>
                                        <p:attrNameLst>
                                          <p:attrName>style.visibility</p:attrName>
                                        </p:attrNameLst>
                                      </p:cBhvr>
                                      <p:to>
                                        <p:strVal val="visible"/>
                                      </p:to>
                                    </p:set>
                                    <p:animEffect transition="in" filter="fade">
                                      <p:cBhvr>
                                        <p:cTn id="11" dur="20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C:\Documents and Settings\Ayşad GÜDEKLİ\Desktop\logolar\inönü.gif"/>
          <p:cNvPicPr>
            <a:picLocks noChangeAspect="1" noChangeArrowheads="1"/>
          </p:cNvPicPr>
          <p:nvPr/>
        </p:nvPicPr>
        <p:blipFill>
          <a:blip r:embed="rId3" cstate="print"/>
          <a:srcRect/>
          <a:stretch>
            <a:fillRect/>
          </a:stretch>
        </p:blipFill>
        <p:spPr bwMode="auto">
          <a:xfrm>
            <a:off x="-152400" y="5105400"/>
            <a:ext cx="1828800" cy="1828800"/>
          </a:xfrm>
          <a:prstGeom prst="ellipse">
            <a:avLst/>
          </a:prstGeom>
          <a:ln>
            <a:noFill/>
          </a:ln>
          <a:effectLst>
            <a:softEdge rad="112500"/>
          </a:effectLst>
        </p:spPr>
      </p:pic>
      <p:pic>
        <p:nvPicPr>
          <p:cNvPr id="65549" name="Picture 13" descr="G:\logo\Hacettepe_Universitesi-logo-43E4C6C877-seeklogo_com.gif"/>
          <p:cNvPicPr>
            <a:picLocks noChangeAspect="1" noChangeArrowheads="1"/>
          </p:cNvPicPr>
          <p:nvPr/>
        </p:nvPicPr>
        <p:blipFill>
          <a:blip r:embed="rId4" cstate="print"/>
          <a:srcRect/>
          <a:stretch>
            <a:fillRect/>
          </a:stretch>
        </p:blipFill>
        <p:spPr bwMode="auto">
          <a:xfrm>
            <a:off x="1828800" y="5105400"/>
            <a:ext cx="1905000" cy="1905000"/>
          </a:xfrm>
          <a:prstGeom prst="ellipse">
            <a:avLst/>
          </a:prstGeom>
          <a:ln>
            <a:noFill/>
          </a:ln>
          <a:effectLst>
            <a:softEdge rad="112500"/>
          </a:effectLst>
        </p:spPr>
      </p:pic>
      <p:pic>
        <p:nvPicPr>
          <p:cNvPr id="32781" name="Picture 13" descr="C:\Documents and Settings\Ayşad GÜDEKLİ\Desktop\logolar\dokuz eylül.jpg"/>
          <p:cNvPicPr>
            <a:picLocks noChangeAspect="1" noChangeArrowheads="1"/>
          </p:cNvPicPr>
          <p:nvPr/>
        </p:nvPicPr>
        <p:blipFill>
          <a:blip r:embed="rId5" cstate="print"/>
          <a:srcRect/>
          <a:stretch>
            <a:fillRect/>
          </a:stretch>
        </p:blipFill>
        <p:spPr bwMode="auto">
          <a:xfrm>
            <a:off x="2895600" y="-242957"/>
            <a:ext cx="2514600" cy="2532822"/>
          </a:xfrm>
          <a:prstGeom prst="ellipse">
            <a:avLst/>
          </a:prstGeom>
          <a:ln>
            <a:noFill/>
          </a:ln>
          <a:effectLst>
            <a:softEdge rad="112500"/>
          </a:effectLst>
        </p:spPr>
      </p:pic>
      <p:pic>
        <p:nvPicPr>
          <p:cNvPr id="65544" name="Picture 8" descr="C:\Documents and Settings\Ayşad GÜDEKLİ\Desktop\logolar\Kafkasuni_logo.jpg"/>
          <p:cNvPicPr>
            <a:picLocks noChangeAspect="1" noChangeArrowheads="1"/>
          </p:cNvPicPr>
          <p:nvPr/>
        </p:nvPicPr>
        <p:blipFill>
          <a:blip r:embed="rId6" cstate="print"/>
          <a:srcRect/>
          <a:stretch>
            <a:fillRect/>
          </a:stretch>
        </p:blipFill>
        <p:spPr bwMode="auto">
          <a:xfrm>
            <a:off x="-76200" y="1462323"/>
            <a:ext cx="1600200" cy="22714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5538" name="Picture 2" descr="C:\Documents and Settings\Ayşad GÜDEKLİ\Desktop\logolar\gaziantep.gif"/>
          <p:cNvPicPr>
            <a:picLocks noChangeAspect="1" noChangeArrowheads="1"/>
          </p:cNvPicPr>
          <p:nvPr/>
        </p:nvPicPr>
        <p:blipFill>
          <a:blip r:embed="rId7" cstate="print"/>
          <a:srcRect/>
          <a:stretch>
            <a:fillRect/>
          </a:stretch>
        </p:blipFill>
        <p:spPr bwMode="auto">
          <a:xfrm>
            <a:off x="6781800" y="-304800"/>
            <a:ext cx="2568575" cy="2568575"/>
          </a:xfrm>
          <a:prstGeom prst="ellipse">
            <a:avLst/>
          </a:prstGeom>
          <a:ln>
            <a:noFill/>
          </a:ln>
          <a:effectLst>
            <a:softEdge rad="112500"/>
          </a:effectLst>
        </p:spPr>
      </p:pic>
      <p:pic>
        <p:nvPicPr>
          <p:cNvPr id="65542" name="Picture 6" descr="C:\Documents and Settings\Ayşad GÜDEKLİ\Desktop\logolar\k2_artvin_coruh_gif.gif"/>
          <p:cNvPicPr>
            <a:picLocks noChangeAspect="1" noChangeArrowheads="1"/>
          </p:cNvPicPr>
          <p:nvPr/>
        </p:nvPicPr>
        <p:blipFill>
          <a:blip r:embed="rId8" cstate="print"/>
          <a:srcRect/>
          <a:stretch>
            <a:fillRect/>
          </a:stretch>
        </p:blipFill>
        <p:spPr bwMode="auto">
          <a:xfrm>
            <a:off x="6934200" y="1524000"/>
            <a:ext cx="2362200" cy="2514600"/>
          </a:xfrm>
          <a:prstGeom prst="ellipse">
            <a:avLst/>
          </a:prstGeom>
          <a:ln>
            <a:noFill/>
          </a:ln>
          <a:effectLst>
            <a:softEdge rad="112500"/>
          </a:effectLst>
        </p:spPr>
      </p:pic>
      <p:pic>
        <p:nvPicPr>
          <p:cNvPr id="32771" name="Picture 3" descr="C:\Documents and Settings\Ayşad GÜDEKLİ\Desktop\logolar\ahi.gif"/>
          <p:cNvPicPr>
            <a:picLocks noChangeAspect="1" noChangeArrowheads="1"/>
          </p:cNvPicPr>
          <p:nvPr/>
        </p:nvPicPr>
        <p:blipFill>
          <a:blip r:embed="rId9" cstate="print"/>
          <a:srcRect/>
          <a:stretch>
            <a:fillRect/>
          </a:stretch>
        </p:blipFill>
        <p:spPr bwMode="auto">
          <a:xfrm>
            <a:off x="-152400" y="0"/>
            <a:ext cx="1800000" cy="1800000"/>
          </a:xfrm>
          <a:prstGeom prst="ellipse">
            <a:avLst/>
          </a:prstGeom>
          <a:ln>
            <a:noFill/>
          </a:ln>
          <a:effectLst>
            <a:softEdge rad="112500"/>
          </a:effectLst>
        </p:spPr>
      </p:pic>
      <p:pic>
        <p:nvPicPr>
          <p:cNvPr id="65539" name="Picture 3" descr="C:\Documents and Settings\Ayşad GÜDEKLİ\Desktop\logolar\ığdır.jpg"/>
          <p:cNvPicPr>
            <a:picLocks noChangeAspect="1" noChangeArrowheads="1"/>
          </p:cNvPicPr>
          <p:nvPr/>
        </p:nvPicPr>
        <p:blipFill>
          <a:blip r:embed="rId10" cstate="print"/>
          <a:srcRect/>
          <a:stretch>
            <a:fillRect/>
          </a:stretch>
        </p:blipFill>
        <p:spPr bwMode="auto">
          <a:xfrm>
            <a:off x="914400" y="-76200"/>
            <a:ext cx="2464251" cy="2427288"/>
          </a:xfrm>
          <a:prstGeom prst="ellipse">
            <a:avLst/>
          </a:prstGeom>
          <a:ln>
            <a:noFill/>
          </a:ln>
          <a:effectLst>
            <a:softEdge rad="112500"/>
          </a:effectLst>
        </p:spPr>
      </p:pic>
      <p:pic>
        <p:nvPicPr>
          <p:cNvPr id="65546" name="Picture 10" descr="C:\Documents and Settings\Ayşad GÜDEKLİ\Desktop\yeni logo2\karabük.jpg"/>
          <p:cNvPicPr>
            <a:picLocks noChangeAspect="1" noChangeArrowheads="1"/>
          </p:cNvPicPr>
          <p:nvPr/>
        </p:nvPicPr>
        <p:blipFill>
          <a:blip r:embed="rId11" cstate="print"/>
          <a:srcRect/>
          <a:stretch>
            <a:fillRect/>
          </a:stretch>
        </p:blipFill>
        <p:spPr bwMode="auto">
          <a:xfrm>
            <a:off x="4419600" y="4551721"/>
            <a:ext cx="2057400" cy="2306279"/>
          </a:xfrm>
          <a:prstGeom prst="ellipse">
            <a:avLst/>
          </a:prstGeom>
          <a:ln>
            <a:noFill/>
          </a:ln>
          <a:effectLst>
            <a:softEdge rad="112500"/>
          </a:effectLst>
        </p:spPr>
      </p:pic>
      <p:pic>
        <p:nvPicPr>
          <p:cNvPr id="32774" name="Picture 6" descr="C:\Documents and Settings\Ayşad GÜDEKLİ\Desktop\logolar\ankara.jpg"/>
          <p:cNvPicPr>
            <a:picLocks noChangeAspect="1" noChangeArrowheads="1"/>
          </p:cNvPicPr>
          <p:nvPr/>
        </p:nvPicPr>
        <p:blipFill>
          <a:blip r:embed="rId12" cstate="print"/>
          <a:srcRect/>
          <a:stretch>
            <a:fillRect/>
          </a:stretch>
        </p:blipFill>
        <p:spPr bwMode="auto">
          <a:xfrm>
            <a:off x="5029200" y="-135480"/>
            <a:ext cx="2209800" cy="1935480"/>
          </a:xfrm>
          <a:prstGeom prst="ellipse">
            <a:avLst/>
          </a:prstGeom>
          <a:ln>
            <a:noFill/>
          </a:ln>
          <a:effectLst>
            <a:softEdge rad="112500"/>
          </a:effectLst>
        </p:spPr>
      </p:pic>
      <p:pic>
        <p:nvPicPr>
          <p:cNvPr id="32775" name="Picture 7" descr="C:\Documents and Settings\Ayşad GÜDEKLİ\Desktop\logolar\atatürk.gif"/>
          <p:cNvPicPr>
            <a:picLocks noChangeAspect="1" noChangeArrowheads="1"/>
          </p:cNvPicPr>
          <p:nvPr/>
        </p:nvPicPr>
        <p:blipFill>
          <a:blip r:embed="rId13" cstate="print"/>
          <a:srcRect/>
          <a:stretch>
            <a:fillRect/>
          </a:stretch>
        </p:blipFill>
        <p:spPr bwMode="auto">
          <a:xfrm>
            <a:off x="597310" y="1322387"/>
            <a:ext cx="2298290" cy="2259985"/>
          </a:xfrm>
          <a:prstGeom prst="ellipse">
            <a:avLst/>
          </a:prstGeom>
          <a:ln>
            <a:noFill/>
          </a:ln>
          <a:effectLst>
            <a:softEdge rad="112500"/>
          </a:effectLst>
        </p:spPr>
      </p:pic>
      <p:pic>
        <p:nvPicPr>
          <p:cNvPr id="32776" name="Picture 8" descr="C:\Documents and Settings\Ayşad GÜDEKLİ\Desktop\logolar\b-372352-adnan_menderes_%C3%BCniversitesi_logo.jpg"/>
          <p:cNvPicPr>
            <a:picLocks noChangeAspect="1" noChangeArrowheads="1"/>
          </p:cNvPicPr>
          <p:nvPr/>
        </p:nvPicPr>
        <p:blipFill>
          <a:blip r:embed="rId14" cstate="print"/>
          <a:srcRect/>
          <a:stretch>
            <a:fillRect/>
          </a:stretch>
        </p:blipFill>
        <p:spPr bwMode="auto">
          <a:xfrm>
            <a:off x="2362200" y="1752600"/>
            <a:ext cx="2409600" cy="2409600"/>
          </a:xfrm>
          <a:prstGeom prst="ellipse">
            <a:avLst/>
          </a:prstGeom>
          <a:ln>
            <a:noFill/>
          </a:ln>
          <a:effectLst>
            <a:softEdge rad="112500"/>
          </a:effectLst>
        </p:spPr>
      </p:pic>
      <p:pic>
        <p:nvPicPr>
          <p:cNvPr id="32777" name="Picture 9" descr="C:\Documents and Settings\Ayşad GÜDEKLİ\Desktop\logolar\b.esir.jpg"/>
          <p:cNvPicPr>
            <a:picLocks noChangeAspect="1" noChangeArrowheads="1"/>
          </p:cNvPicPr>
          <p:nvPr/>
        </p:nvPicPr>
        <p:blipFill>
          <a:blip r:embed="rId15" cstate="print"/>
          <a:srcRect/>
          <a:stretch>
            <a:fillRect/>
          </a:stretch>
        </p:blipFill>
        <p:spPr bwMode="auto">
          <a:xfrm>
            <a:off x="3733800" y="1295400"/>
            <a:ext cx="2286000" cy="2286000"/>
          </a:xfrm>
          <a:prstGeom prst="ellipse">
            <a:avLst/>
          </a:prstGeom>
          <a:ln>
            <a:noFill/>
          </a:ln>
          <a:effectLst>
            <a:softEdge rad="112500"/>
          </a:effectLst>
        </p:spPr>
      </p:pic>
      <p:pic>
        <p:nvPicPr>
          <p:cNvPr id="32779" name="Picture 11" descr="C:\Documents and Settings\Ayşad GÜDEKLİ\Desktop\logolar\Cumhuriyet_%C3%9Cniversitesi_logosu.jpg"/>
          <p:cNvPicPr>
            <a:picLocks noChangeAspect="1" noChangeArrowheads="1"/>
          </p:cNvPicPr>
          <p:nvPr/>
        </p:nvPicPr>
        <p:blipFill>
          <a:blip r:embed="rId16" cstate="print"/>
          <a:srcRect/>
          <a:stretch>
            <a:fillRect/>
          </a:stretch>
        </p:blipFill>
        <p:spPr bwMode="auto">
          <a:xfrm>
            <a:off x="-152400" y="3200400"/>
            <a:ext cx="2423371" cy="2438400"/>
          </a:xfrm>
          <a:prstGeom prst="ellipse">
            <a:avLst/>
          </a:prstGeom>
          <a:ln>
            <a:noFill/>
          </a:ln>
          <a:effectLst>
            <a:softEdge rad="112500"/>
          </a:effectLst>
        </p:spPr>
      </p:pic>
      <p:pic>
        <p:nvPicPr>
          <p:cNvPr id="32780" name="Picture 12" descr="C:\Documents and Settings\Ayşad GÜDEKLİ\Desktop\logolar\dicle.gif"/>
          <p:cNvPicPr>
            <a:picLocks noChangeAspect="1" noChangeArrowheads="1"/>
          </p:cNvPicPr>
          <p:nvPr/>
        </p:nvPicPr>
        <p:blipFill>
          <a:blip r:embed="rId17" cstate="print"/>
          <a:srcRect/>
          <a:stretch>
            <a:fillRect/>
          </a:stretch>
        </p:blipFill>
        <p:spPr bwMode="auto">
          <a:xfrm>
            <a:off x="1524000" y="3276600"/>
            <a:ext cx="2286000" cy="2286000"/>
          </a:xfrm>
          <a:prstGeom prst="ellipse">
            <a:avLst/>
          </a:prstGeom>
          <a:ln>
            <a:noFill/>
          </a:ln>
          <a:effectLst>
            <a:softEdge rad="112500"/>
          </a:effectLst>
        </p:spPr>
      </p:pic>
      <p:pic>
        <p:nvPicPr>
          <p:cNvPr id="65541" name="Picture 5" descr="C:\Documents and Settings\Ayşad GÜDEKLİ\Desktop\logolar\istanbul-universitesi-logo.jpg"/>
          <p:cNvPicPr>
            <a:picLocks noChangeAspect="1" noChangeArrowheads="1"/>
          </p:cNvPicPr>
          <p:nvPr/>
        </p:nvPicPr>
        <p:blipFill>
          <a:blip r:embed="rId18" cstate="print"/>
          <a:srcRect/>
          <a:stretch>
            <a:fillRect/>
          </a:stretch>
        </p:blipFill>
        <p:spPr bwMode="auto">
          <a:xfrm>
            <a:off x="685800" y="4495800"/>
            <a:ext cx="2156332" cy="2108200"/>
          </a:xfrm>
          <a:prstGeom prst="ellipse">
            <a:avLst/>
          </a:prstGeom>
          <a:ln>
            <a:noFill/>
          </a:ln>
          <a:effectLst>
            <a:softEdge rad="112500"/>
          </a:effectLst>
        </p:spPr>
      </p:pic>
      <p:pic>
        <p:nvPicPr>
          <p:cNvPr id="65547" name="Picture 11" descr="C:\Documents and Settings\Ayşad GÜDEKLİ\Desktop\yeni logo2\kastamonu.jpg"/>
          <p:cNvPicPr>
            <a:picLocks noChangeAspect="1" noChangeArrowheads="1"/>
          </p:cNvPicPr>
          <p:nvPr/>
        </p:nvPicPr>
        <p:blipFill>
          <a:blip r:embed="rId19" cstate="print"/>
          <a:srcRect/>
          <a:stretch>
            <a:fillRect/>
          </a:stretch>
        </p:blipFill>
        <p:spPr bwMode="auto">
          <a:xfrm>
            <a:off x="5334000" y="4648200"/>
            <a:ext cx="2519599" cy="2439571"/>
          </a:xfrm>
          <a:prstGeom prst="ellipse">
            <a:avLst/>
          </a:prstGeom>
          <a:ln>
            <a:noFill/>
          </a:ln>
          <a:effectLst>
            <a:softEdge rad="112500"/>
          </a:effectLst>
        </p:spPr>
      </p:pic>
      <p:pic>
        <p:nvPicPr>
          <p:cNvPr id="65545" name="Picture 9" descr="C:\Documents and Settings\Ayşad GÜDEKLİ\Desktop\logolar\karadeniz teknik.gif"/>
          <p:cNvPicPr>
            <a:picLocks noChangeAspect="1" noChangeArrowheads="1"/>
          </p:cNvPicPr>
          <p:nvPr/>
        </p:nvPicPr>
        <p:blipFill>
          <a:blip r:embed="rId20" cstate="print"/>
          <a:srcRect/>
          <a:stretch>
            <a:fillRect/>
          </a:stretch>
        </p:blipFill>
        <p:spPr bwMode="auto">
          <a:xfrm rot="1288476">
            <a:off x="6409286" y="3317581"/>
            <a:ext cx="2809884" cy="2660650"/>
          </a:xfrm>
          <a:prstGeom prst="ellipse">
            <a:avLst/>
          </a:prstGeom>
          <a:ln>
            <a:noFill/>
          </a:ln>
          <a:effectLst>
            <a:softEdge rad="112500"/>
          </a:effectLst>
        </p:spPr>
      </p:pic>
      <p:pic>
        <p:nvPicPr>
          <p:cNvPr id="65548" name="Picture 12" descr="C:\Documents and Settings\Ayşad GÜDEKLİ\Desktop\yeni logo2\kırıkkale.jpg"/>
          <p:cNvPicPr>
            <a:picLocks noChangeAspect="1" noChangeArrowheads="1"/>
          </p:cNvPicPr>
          <p:nvPr/>
        </p:nvPicPr>
        <p:blipFill>
          <a:blip r:embed="rId21" cstate="print"/>
          <a:srcRect/>
          <a:stretch>
            <a:fillRect/>
          </a:stretch>
        </p:blipFill>
        <p:spPr bwMode="auto">
          <a:xfrm>
            <a:off x="7119256" y="4953000"/>
            <a:ext cx="2253344" cy="20574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2772" name="Picture 4" descr="C:\Documents and Settings\Ayşad GÜDEKLİ\Desktop\logolar\akdeniz.jpg"/>
          <p:cNvPicPr>
            <a:picLocks noChangeAspect="1" noChangeArrowheads="1"/>
          </p:cNvPicPr>
          <p:nvPr/>
        </p:nvPicPr>
        <p:blipFill>
          <a:blip r:embed="rId22" cstate="print"/>
          <a:srcRect/>
          <a:stretch>
            <a:fillRect/>
          </a:stretch>
        </p:blipFill>
        <p:spPr bwMode="auto">
          <a:xfrm>
            <a:off x="4038600" y="1600200"/>
            <a:ext cx="3548232" cy="3581400"/>
          </a:xfrm>
          <a:prstGeom prst="ellipse">
            <a:avLst/>
          </a:prstGeom>
          <a:ln>
            <a:noFill/>
          </a:ln>
          <a:effectLst>
            <a:softEdge rad="112500"/>
          </a:effectLst>
        </p:spPr>
      </p:pic>
      <p:pic>
        <p:nvPicPr>
          <p:cNvPr id="65550" name="Picture 14" descr="G:\logo\logo_gazi.jpg"/>
          <p:cNvPicPr>
            <a:picLocks noChangeAspect="1" noChangeArrowheads="1"/>
          </p:cNvPicPr>
          <p:nvPr/>
        </p:nvPicPr>
        <p:blipFill>
          <a:blip r:embed="rId23" cstate="print"/>
          <a:srcRect/>
          <a:stretch>
            <a:fillRect/>
          </a:stretch>
        </p:blipFill>
        <p:spPr bwMode="auto">
          <a:xfrm>
            <a:off x="2743200" y="3657600"/>
            <a:ext cx="3039106" cy="3200400"/>
          </a:xfrm>
          <a:prstGeom prst="ellipse">
            <a:avLst/>
          </a:prstGeom>
          <a:ln>
            <a:noFill/>
          </a:ln>
          <a:effectLst>
            <a:softEdge rad="112500"/>
          </a:effectLst>
        </p:spPr>
      </p:pic>
      <p:pic>
        <p:nvPicPr>
          <p:cNvPr id="32778" name="Picture 10" descr="C:\Documents and Settings\Ayşad GÜDEKLİ\Desktop\logolar\cu_logo.jpg"/>
          <p:cNvPicPr>
            <a:picLocks noChangeAspect="1" noChangeArrowheads="1"/>
          </p:cNvPicPr>
          <p:nvPr/>
        </p:nvPicPr>
        <p:blipFill>
          <a:blip r:embed="rId24" cstate="print"/>
          <a:srcRect/>
          <a:stretch>
            <a:fillRect/>
          </a:stretch>
        </p:blipFill>
        <p:spPr bwMode="auto">
          <a:xfrm>
            <a:off x="5638800" y="2819400"/>
            <a:ext cx="1876200" cy="1876200"/>
          </a:xfrm>
          <a:prstGeom prst="ellipse">
            <a:avLst/>
          </a:prstGeom>
          <a:ln>
            <a:noFill/>
          </a:ln>
          <a:effectLst>
            <a:softEdge rad="112500"/>
          </a:effectLst>
        </p:spPr>
      </p:pic>
      <p:pic>
        <p:nvPicPr>
          <p:cNvPr id="32782" name="Picture 14" descr="C:\Documents and Settings\Ayşad GÜDEKLİ\Desktop\logolar\erciyes.jpg"/>
          <p:cNvPicPr>
            <a:picLocks noChangeAspect="1" noChangeArrowheads="1"/>
          </p:cNvPicPr>
          <p:nvPr/>
        </p:nvPicPr>
        <p:blipFill>
          <a:blip r:embed="rId25" cstate="print"/>
          <a:srcRect/>
          <a:stretch>
            <a:fillRect/>
          </a:stretch>
        </p:blipFill>
        <p:spPr bwMode="auto">
          <a:xfrm>
            <a:off x="5638800" y="990600"/>
            <a:ext cx="1800000" cy="1800000"/>
          </a:xfrm>
          <a:prstGeom prst="ellipse">
            <a:avLst/>
          </a:prstGeom>
          <a:ln>
            <a:noFill/>
          </a:ln>
          <a:effectLst>
            <a:softEdge rad="112500"/>
          </a:effectLst>
        </p:spPr>
      </p:pic>
      <p:sp>
        <p:nvSpPr>
          <p:cNvPr id="25" name="Dikdörtgen 24"/>
          <p:cNvSpPr/>
          <p:nvPr/>
        </p:nvSpPr>
        <p:spPr>
          <a:xfrm>
            <a:off x="2446858" y="6346011"/>
            <a:ext cx="3604769" cy="307777"/>
          </a:xfrm>
          <a:prstGeom prst="rect">
            <a:avLst/>
          </a:prstGeom>
        </p:spPr>
        <p:txBody>
          <a:bodyPr wrap="none">
            <a:spAutoFit/>
          </a:bodyPr>
          <a:lstStyle/>
          <a:p>
            <a:r>
              <a:rPr lang="en-GB" sz="1400" dirty="0"/>
              <a:t>https://farabi.yok.gov.tr/?page=yazi&amp;c=0&amp;i=64</a:t>
            </a:r>
          </a:p>
        </p:txBody>
      </p:sp>
    </p:spTree>
    <p:extLst>
      <p:ext uri="{BB962C8B-B14F-4D97-AF65-F5344CB8AC3E}">
        <p14:creationId xmlns:p14="http://schemas.microsoft.com/office/powerpoint/2010/main" val="3598199373"/>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1" presetClass="entr" presetSubtype="0" fill="hold" nodeType="afterEffect">
                                  <p:stCondLst>
                                    <p:cond delay="0"/>
                                  </p:stCondLst>
                                  <p:childTnLst>
                                    <p:set>
                                      <p:cBhvr>
                                        <p:cTn id="6" dur="1" fill="hold">
                                          <p:stCondLst>
                                            <p:cond delay="0"/>
                                          </p:stCondLst>
                                        </p:cTn>
                                        <p:tgtEl>
                                          <p:spTgt spid="65546"/>
                                        </p:tgtEl>
                                        <p:attrNameLst>
                                          <p:attrName>style.visibility</p:attrName>
                                        </p:attrNameLst>
                                      </p:cBhvr>
                                      <p:to>
                                        <p:strVal val="visible"/>
                                      </p:to>
                                    </p:set>
                                    <p:animEffect transition="in" filter="fade">
                                      <p:cBhvr>
                                        <p:cTn id="7" dur="385" decel="100000"/>
                                        <p:tgtEl>
                                          <p:spTgt spid="65546"/>
                                        </p:tgtEl>
                                      </p:cBhvr>
                                    </p:animEffect>
                                    <p:animScale>
                                      <p:cBhvr>
                                        <p:cTn id="8" dur="385" decel="100000"/>
                                        <p:tgtEl>
                                          <p:spTgt spid="65546"/>
                                        </p:tgtEl>
                                      </p:cBhvr>
                                      <p:from x="10000" y="10000"/>
                                      <p:to x="200000" y="450000"/>
                                    </p:animScale>
                                    <p:animScale>
                                      <p:cBhvr>
                                        <p:cTn id="9" dur="615" accel="100000" fill="hold">
                                          <p:stCondLst>
                                            <p:cond delay="385"/>
                                          </p:stCondLst>
                                        </p:cTn>
                                        <p:tgtEl>
                                          <p:spTgt spid="65546"/>
                                        </p:tgtEl>
                                      </p:cBhvr>
                                      <p:from x="200000" y="450000"/>
                                      <p:to x="100000" y="100000"/>
                                    </p:animScale>
                                    <p:set>
                                      <p:cBhvr>
                                        <p:cTn id="10" dur="385" fill="hold"/>
                                        <p:tgtEl>
                                          <p:spTgt spid="65546"/>
                                        </p:tgtEl>
                                        <p:attrNameLst>
                                          <p:attrName>ppt_x</p:attrName>
                                        </p:attrNameLst>
                                      </p:cBhvr>
                                      <p:to>
                                        <p:strVal val="(0.5)"/>
                                      </p:to>
                                    </p:set>
                                    <p:anim from="(0.5)" to="(#ppt_x)" calcmode="lin" valueType="num">
                                      <p:cBhvr>
                                        <p:cTn id="11" dur="615" accel="100000" fill="hold">
                                          <p:stCondLst>
                                            <p:cond delay="385"/>
                                          </p:stCondLst>
                                        </p:cTn>
                                        <p:tgtEl>
                                          <p:spTgt spid="65546"/>
                                        </p:tgtEl>
                                        <p:attrNameLst>
                                          <p:attrName>ppt_x</p:attrName>
                                        </p:attrNameLst>
                                      </p:cBhvr>
                                    </p:anim>
                                    <p:set>
                                      <p:cBhvr>
                                        <p:cTn id="12" dur="385" fill="hold"/>
                                        <p:tgtEl>
                                          <p:spTgt spid="65546"/>
                                        </p:tgtEl>
                                        <p:attrNameLst>
                                          <p:attrName>ppt_y</p:attrName>
                                        </p:attrNameLst>
                                      </p:cBhvr>
                                      <p:to>
                                        <p:strVal val="(#ppt_y+0.4)"/>
                                      </p:to>
                                    </p:set>
                                    <p:anim from="(#ppt_y+0.4)" to="(#ppt_y)" calcmode="lin" valueType="num">
                                      <p:cBhvr>
                                        <p:cTn id="13" dur="615" accel="100000" fill="hold">
                                          <p:stCondLst>
                                            <p:cond delay="385"/>
                                          </p:stCondLst>
                                        </p:cTn>
                                        <p:tgtEl>
                                          <p:spTgt spid="655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36" name="Picture 24" descr="C:\Documents and Settings\Ayşad GÜDEKLİ\Desktop\yeni logo2\orta dogu teknık üniveristesi.jpg"/>
          <p:cNvPicPr>
            <a:picLocks noChangeAspect="1" noChangeArrowheads="1"/>
          </p:cNvPicPr>
          <p:nvPr/>
        </p:nvPicPr>
        <p:blipFill>
          <a:blip r:embed="rId3" cstate="print"/>
          <a:srcRect/>
          <a:stretch>
            <a:fillRect/>
          </a:stretch>
        </p:blipFill>
        <p:spPr bwMode="auto">
          <a:xfrm>
            <a:off x="8001000" y="0"/>
            <a:ext cx="1143000" cy="1013113"/>
          </a:xfrm>
          <a:prstGeom prst="ellipse">
            <a:avLst/>
          </a:prstGeom>
          <a:ln>
            <a:noFill/>
          </a:ln>
          <a:effectLst>
            <a:softEdge rad="112500"/>
          </a:effectLst>
        </p:spPr>
      </p:pic>
      <p:pic>
        <p:nvPicPr>
          <p:cNvPr id="64544" name="Picture 32" descr="C:\Documents and Settings\Ayşad GÜDEKLİ\Desktop\yeni logo2\uludağ üniversitesi.jpg"/>
          <p:cNvPicPr>
            <a:picLocks noChangeAspect="1" noChangeArrowheads="1"/>
          </p:cNvPicPr>
          <p:nvPr/>
        </p:nvPicPr>
        <p:blipFill>
          <a:blip r:embed="rId4" cstate="print"/>
          <a:srcRect/>
          <a:stretch>
            <a:fillRect/>
          </a:stretch>
        </p:blipFill>
        <p:spPr bwMode="auto">
          <a:xfrm>
            <a:off x="0" y="0"/>
            <a:ext cx="2013947"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538" name="Picture 26" descr="C:\Documents and Settings\Ayşad GÜDEKLİ\Desktop\yeni logo2\rize ünüversitesi.jpg"/>
          <p:cNvPicPr>
            <a:picLocks noChangeAspect="1" noChangeArrowheads="1"/>
          </p:cNvPicPr>
          <p:nvPr/>
        </p:nvPicPr>
        <p:blipFill>
          <a:blip r:embed="rId5"/>
          <a:srcRect/>
          <a:stretch>
            <a:fillRect/>
          </a:stretch>
        </p:blipFill>
        <p:spPr bwMode="auto">
          <a:xfrm>
            <a:off x="1981200" y="4875213"/>
            <a:ext cx="1589088" cy="1982787"/>
          </a:xfrm>
          <a:prstGeom prst="rect">
            <a:avLst/>
          </a:prstGeom>
          <a:ln>
            <a:noFill/>
          </a:ln>
          <a:effectLst>
            <a:outerShdw blurRad="190500" algn="tl" rotWithShape="0">
              <a:srgbClr val="000000">
                <a:alpha val="70000"/>
              </a:srgbClr>
            </a:outerShdw>
          </a:effectLst>
        </p:spPr>
      </p:pic>
      <p:pic>
        <p:nvPicPr>
          <p:cNvPr id="64523" name="Picture 11" descr="C:\Documents and Settings\Ayşad GÜDEKLİ\Desktop\yeni logo2\koceli.jpg"/>
          <p:cNvPicPr>
            <a:picLocks noChangeAspect="1" noChangeArrowheads="1"/>
          </p:cNvPicPr>
          <p:nvPr/>
        </p:nvPicPr>
        <p:blipFill>
          <a:blip r:embed="rId6" cstate="print"/>
          <a:srcRect/>
          <a:stretch>
            <a:fillRect/>
          </a:stretch>
        </p:blipFill>
        <p:spPr bwMode="auto">
          <a:xfrm>
            <a:off x="1295400" y="0"/>
            <a:ext cx="2344737" cy="2344737"/>
          </a:xfrm>
          <a:prstGeom prst="ellipse">
            <a:avLst/>
          </a:prstGeom>
          <a:ln>
            <a:noFill/>
          </a:ln>
          <a:effectLst>
            <a:softEdge rad="112500"/>
          </a:effectLst>
        </p:spPr>
      </p:pic>
      <p:pic>
        <p:nvPicPr>
          <p:cNvPr id="64525" name="Picture 13" descr="C:\Documents and Settings\Ayşad GÜDEKLİ\Desktop\yeni logo2\marmara ünüversitesi.jpg"/>
          <p:cNvPicPr>
            <a:picLocks noChangeAspect="1" noChangeArrowheads="1"/>
          </p:cNvPicPr>
          <p:nvPr/>
        </p:nvPicPr>
        <p:blipFill>
          <a:blip r:embed="rId7" cstate="print"/>
          <a:srcRect/>
          <a:stretch>
            <a:fillRect/>
          </a:stretch>
        </p:blipFill>
        <p:spPr bwMode="auto">
          <a:xfrm>
            <a:off x="-152400" y="4572000"/>
            <a:ext cx="2286000" cy="2286000"/>
          </a:xfrm>
          <a:prstGeom prst="ellipse">
            <a:avLst/>
          </a:prstGeom>
          <a:ln>
            <a:noFill/>
          </a:ln>
          <a:effectLst>
            <a:softEdge rad="112500"/>
          </a:effectLst>
        </p:spPr>
      </p:pic>
      <p:pic>
        <p:nvPicPr>
          <p:cNvPr id="64526" name="Picture 14" descr="C:\Documents and Settings\Ayşad GÜDEKLİ\Desktop\yeni logo2\mehmet akıf ersoy üniversitesi.jpg"/>
          <p:cNvPicPr>
            <a:picLocks noChangeAspect="1" noChangeArrowheads="1"/>
          </p:cNvPicPr>
          <p:nvPr/>
        </p:nvPicPr>
        <p:blipFill>
          <a:blip r:embed="rId8" cstate="print"/>
          <a:srcRect/>
          <a:stretch>
            <a:fillRect/>
          </a:stretch>
        </p:blipFill>
        <p:spPr bwMode="auto">
          <a:xfrm>
            <a:off x="-351134" y="1822450"/>
            <a:ext cx="2279133" cy="2139950"/>
          </a:xfrm>
          <a:prstGeom prst="ellipse">
            <a:avLst/>
          </a:prstGeom>
          <a:ln>
            <a:noFill/>
          </a:ln>
          <a:effectLst>
            <a:softEdge rad="112500"/>
          </a:effectLst>
        </p:spPr>
      </p:pic>
      <p:pic>
        <p:nvPicPr>
          <p:cNvPr id="64532" name="Picture 20" descr="C:\Documents and Settings\Ayşad GÜDEKLİ\Desktop\yeni logo2\nigde üniversitesi.jpg"/>
          <p:cNvPicPr>
            <a:picLocks noChangeAspect="1" noChangeArrowheads="1"/>
          </p:cNvPicPr>
          <p:nvPr/>
        </p:nvPicPr>
        <p:blipFill>
          <a:blip r:embed="rId9" cstate="print"/>
          <a:srcRect/>
          <a:stretch>
            <a:fillRect/>
          </a:stretch>
        </p:blipFill>
        <p:spPr bwMode="auto">
          <a:xfrm>
            <a:off x="-152400" y="3124200"/>
            <a:ext cx="2081212" cy="2081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4535" name="Picture 23" descr="C:\Documents and Settings\Ayşad GÜDEKLİ\Desktop\yeni logo2\ordu üniversite.jpg"/>
          <p:cNvPicPr>
            <a:picLocks noChangeAspect="1" noChangeArrowheads="1"/>
          </p:cNvPicPr>
          <p:nvPr/>
        </p:nvPicPr>
        <p:blipFill>
          <a:blip r:embed="rId10" cstate="print"/>
          <a:srcRect/>
          <a:stretch>
            <a:fillRect/>
          </a:stretch>
        </p:blipFill>
        <p:spPr bwMode="auto">
          <a:xfrm>
            <a:off x="1219200" y="3429000"/>
            <a:ext cx="1981200" cy="2016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533" name="Picture 21" descr="C:\Documents and Settings\Ayşad GÜDEKLİ\Desktop\yeni logo2\ondokuz mayıs ünüversitsi.jpg"/>
          <p:cNvPicPr>
            <a:picLocks noChangeAspect="1" noChangeArrowheads="1"/>
          </p:cNvPicPr>
          <p:nvPr/>
        </p:nvPicPr>
        <p:blipFill>
          <a:blip r:embed="rId11" cstate="print"/>
          <a:srcRect/>
          <a:stretch>
            <a:fillRect/>
          </a:stretch>
        </p:blipFill>
        <p:spPr bwMode="auto">
          <a:xfrm>
            <a:off x="2743200" y="4191000"/>
            <a:ext cx="2139951" cy="21399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4537" name="Picture 25" descr="C:\Documents and Settings\Ayşad GÜDEKLİ\Desktop\yeni logo2\pamukkale üniversitsi.jpg"/>
          <p:cNvPicPr>
            <a:picLocks noChangeAspect="1" noChangeArrowheads="1"/>
          </p:cNvPicPr>
          <p:nvPr/>
        </p:nvPicPr>
        <p:blipFill>
          <a:blip r:embed="rId12" cstate="print"/>
          <a:srcRect/>
          <a:stretch>
            <a:fillRect/>
          </a:stretch>
        </p:blipFill>
        <p:spPr bwMode="auto">
          <a:xfrm>
            <a:off x="2667000" y="0"/>
            <a:ext cx="2133600" cy="2133600"/>
          </a:xfrm>
          <a:prstGeom prst="ellipse">
            <a:avLst/>
          </a:prstGeom>
          <a:ln>
            <a:noFill/>
          </a:ln>
          <a:effectLst>
            <a:softEdge rad="112500"/>
          </a:effectLst>
        </p:spPr>
      </p:pic>
      <p:pic>
        <p:nvPicPr>
          <p:cNvPr id="64539" name="Picture 27" descr="C:\Documents and Settings\Ayşad GÜDEKLİ\Desktop\yeni logo2\sakarya üniversitesi.jpg"/>
          <p:cNvPicPr>
            <a:picLocks noChangeAspect="1" noChangeArrowheads="1"/>
          </p:cNvPicPr>
          <p:nvPr/>
        </p:nvPicPr>
        <p:blipFill>
          <a:blip r:embed="rId13" cstate="print"/>
          <a:srcRect/>
          <a:stretch>
            <a:fillRect/>
          </a:stretch>
        </p:blipFill>
        <p:spPr bwMode="auto">
          <a:xfrm>
            <a:off x="1524000" y="1828800"/>
            <a:ext cx="1752600" cy="18959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4541" name="Picture 29" descr="C:\Documents and Settings\Ayşad GÜDEKLİ\Desktop\yeni logo2\sinop üniversitesi.jpg"/>
          <p:cNvPicPr>
            <a:picLocks noChangeAspect="1" noChangeArrowheads="1"/>
          </p:cNvPicPr>
          <p:nvPr/>
        </p:nvPicPr>
        <p:blipFill>
          <a:blip r:embed="rId14" cstate="print"/>
          <a:srcRect/>
          <a:stretch>
            <a:fillRect/>
          </a:stretch>
        </p:blipFill>
        <p:spPr bwMode="auto">
          <a:xfrm>
            <a:off x="7543800" y="5486400"/>
            <a:ext cx="1981200" cy="1820562"/>
          </a:xfrm>
          <a:prstGeom prst="ellipse">
            <a:avLst/>
          </a:prstGeom>
          <a:ln>
            <a:noFill/>
          </a:ln>
          <a:effectLst>
            <a:softEdge rad="112500"/>
          </a:effectLst>
        </p:spPr>
      </p:pic>
      <p:pic>
        <p:nvPicPr>
          <p:cNvPr id="64542" name="Picture 30" descr="C:\Documents and Settings\Ayşad GÜDEKLİ\Desktop\yeni logo2\süleyman demirel üniversitesi.jpg"/>
          <p:cNvPicPr>
            <a:picLocks noChangeAspect="1" noChangeArrowheads="1"/>
          </p:cNvPicPr>
          <p:nvPr/>
        </p:nvPicPr>
        <p:blipFill>
          <a:blip r:embed="rId15" cstate="print"/>
          <a:srcRect/>
          <a:stretch>
            <a:fillRect/>
          </a:stretch>
        </p:blipFill>
        <p:spPr bwMode="auto">
          <a:xfrm>
            <a:off x="4114800" y="4876800"/>
            <a:ext cx="1981201" cy="1981200"/>
          </a:xfrm>
          <a:prstGeom prst="ellipse">
            <a:avLst/>
          </a:prstGeom>
          <a:ln>
            <a:noFill/>
          </a:ln>
          <a:effectLst>
            <a:softEdge rad="112500"/>
          </a:effectLst>
        </p:spPr>
      </p:pic>
      <p:pic>
        <p:nvPicPr>
          <p:cNvPr id="64543" name="Picture 31" descr="C:\Documents and Settings\Ayşad GÜDEKLİ\Desktop\yeni logo2\trakya üniversites.jpg"/>
          <p:cNvPicPr>
            <a:picLocks noChangeAspect="1" noChangeArrowheads="1"/>
          </p:cNvPicPr>
          <p:nvPr/>
        </p:nvPicPr>
        <p:blipFill>
          <a:blip r:embed="rId16" cstate="print"/>
          <a:srcRect/>
          <a:stretch>
            <a:fillRect/>
          </a:stretch>
        </p:blipFill>
        <p:spPr bwMode="auto">
          <a:xfrm>
            <a:off x="3505200" y="304800"/>
            <a:ext cx="2458224" cy="2438400"/>
          </a:xfrm>
          <a:prstGeom prst="ellipse">
            <a:avLst/>
          </a:prstGeom>
          <a:ln>
            <a:noFill/>
          </a:ln>
          <a:effectLst>
            <a:softEdge rad="112500"/>
          </a:effectLst>
        </p:spPr>
      </p:pic>
      <p:pic>
        <p:nvPicPr>
          <p:cNvPr id="64545" name="Picture 33" descr="C:\Documents and Settings\Ayşad GÜDEKLİ\Desktop\yeni logo2\uşak üniversitesi.jpg"/>
          <p:cNvPicPr>
            <a:picLocks noChangeAspect="1" noChangeArrowheads="1"/>
          </p:cNvPicPr>
          <p:nvPr/>
        </p:nvPicPr>
        <p:blipFill>
          <a:blip r:embed="rId17"/>
          <a:srcRect/>
          <a:stretch>
            <a:fillRect/>
          </a:stretch>
        </p:blipFill>
        <p:spPr bwMode="auto">
          <a:xfrm>
            <a:off x="5638800" y="4419600"/>
            <a:ext cx="1447800" cy="1447800"/>
          </a:xfrm>
          <a:prstGeom prst="rect">
            <a:avLst/>
          </a:prstGeom>
          <a:ln>
            <a:noFill/>
          </a:ln>
          <a:effectLst>
            <a:outerShdw blurRad="190500" algn="tl" rotWithShape="0">
              <a:srgbClr val="000000">
                <a:alpha val="70000"/>
              </a:srgbClr>
            </a:outerShdw>
          </a:effectLst>
        </p:spPr>
      </p:pic>
      <p:pic>
        <p:nvPicPr>
          <p:cNvPr id="64524" name="Picture 12" descr="C:\Documents and Settings\Ayşad GÜDEKLİ\Desktop\yeni logo2\mardin artuklu ünüversitesi.jpg"/>
          <p:cNvPicPr>
            <a:picLocks noChangeAspect="1" noChangeArrowheads="1"/>
          </p:cNvPicPr>
          <p:nvPr/>
        </p:nvPicPr>
        <p:blipFill>
          <a:blip r:embed="rId18" cstate="print"/>
          <a:srcRect/>
          <a:stretch>
            <a:fillRect/>
          </a:stretch>
        </p:blipFill>
        <p:spPr bwMode="auto">
          <a:xfrm>
            <a:off x="4495800" y="-152400"/>
            <a:ext cx="2331156" cy="2133601"/>
          </a:xfrm>
          <a:prstGeom prst="rect">
            <a:avLst/>
          </a:prstGeom>
          <a:ln>
            <a:noFill/>
          </a:ln>
          <a:effectLst>
            <a:softEdge rad="112500"/>
          </a:effectLst>
        </p:spPr>
      </p:pic>
      <p:pic>
        <p:nvPicPr>
          <p:cNvPr id="64527" name="Picture 15" descr="C:\Documents and Settings\Ayşad GÜDEKLİ\Desktop\yeni logo2\mersin.jpg"/>
          <p:cNvPicPr>
            <a:picLocks noChangeAspect="1" noChangeArrowheads="1"/>
          </p:cNvPicPr>
          <p:nvPr/>
        </p:nvPicPr>
        <p:blipFill>
          <a:blip r:embed="rId19" cstate="print"/>
          <a:srcRect/>
          <a:stretch>
            <a:fillRect/>
          </a:stretch>
        </p:blipFill>
        <p:spPr bwMode="auto">
          <a:xfrm>
            <a:off x="1905000" y="2133600"/>
            <a:ext cx="2959768" cy="2286000"/>
          </a:xfrm>
          <a:prstGeom prst="ellipse">
            <a:avLst/>
          </a:prstGeom>
          <a:ln>
            <a:noFill/>
          </a:ln>
          <a:effectLst>
            <a:softEdge rad="112500"/>
          </a:effectLst>
        </p:spPr>
      </p:pic>
      <p:pic>
        <p:nvPicPr>
          <p:cNvPr id="64529" name="Picture 17" descr="C:\Documents and Settings\Ayşad GÜDEKLİ\Desktop\yeni logo2\musatfa kemal üniversitesi.jpg"/>
          <p:cNvPicPr>
            <a:picLocks noChangeAspect="1" noChangeArrowheads="1"/>
          </p:cNvPicPr>
          <p:nvPr/>
        </p:nvPicPr>
        <p:blipFill>
          <a:blip r:embed="rId20" cstate="print"/>
          <a:srcRect/>
          <a:stretch>
            <a:fillRect/>
          </a:stretch>
        </p:blipFill>
        <p:spPr bwMode="auto">
          <a:xfrm>
            <a:off x="5638800" y="4876800"/>
            <a:ext cx="25146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4540" name="Picture 28" descr="C:\Documents and Settings\Ayşad GÜDEKLİ\Desktop\yeni logo2\selcuk üniversitesi.jpg"/>
          <p:cNvPicPr>
            <a:picLocks noChangeAspect="1" noChangeArrowheads="1"/>
          </p:cNvPicPr>
          <p:nvPr/>
        </p:nvPicPr>
        <p:blipFill>
          <a:blip r:embed="rId21" cstate="print"/>
          <a:srcRect/>
          <a:stretch>
            <a:fillRect/>
          </a:stretch>
        </p:blipFill>
        <p:spPr bwMode="auto">
          <a:xfrm rot="19807461">
            <a:off x="5638800" y="2133600"/>
            <a:ext cx="2667000" cy="2963334"/>
          </a:xfrm>
          <a:prstGeom prst="ellipse">
            <a:avLst/>
          </a:prstGeom>
          <a:ln>
            <a:noFill/>
          </a:ln>
          <a:effectLst>
            <a:softEdge rad="112500"/>
          </a:effectLst>
        </p:spPr>
      </p:pic>
      <p:pic>
        <p:nvPicPr>
          <p:cNvPr id="64528" name="Picture 16" descr="C:\Documents and Settings\Ayşad GÜDEKLİ\Desktop\yeni logo2\mugla ünüversite.jpg"/>
          <p:cNvPicPr>
            <a:picLocks noChangeAspect="1" noChangeArrowheads="1"/>
          </p:cNvPicPr>
          <p:nvPr/>
        </p:nvPicPr>
        <p:blipFill>
          <a:blip r:embed="rId22" cstate="print"/>
          <a:srcRect/>
          <a:stretch>
            <a:fillRect/>
          </a:stretch>
        </p:blipFill>
        <p:spPr bwMode="auto">
          <a:xfrm>
            <a:off x="6629400" y="0"/>
            <a:ext cx="1727415" cy="2321795"/>
          </a:xfrm>
          <a:prstGeom prst="rect">
            <a:avLst/>
          </a:prstGeom>
          <a:ln>
            <a:noFill/>
          </a:ln>
          <a:effectLst>
            <a:softEdge rad="112500"/>
          </a:effectLst>
        </p:spPr>
      </p:pic>
      <p:pic>
        <p:nvPicPr>
          <p:cNvPr id="64531" name="Picture 19" descr="C:\Documents and Settings\Ayşad GÜDEKLİ\Desktop\yeni logo2\nevşehir üniversitesi.jpg"/>
          <p:cNvPicPr>
            <a:picLocks noChangeAspect="1" noChangeArrowheads="1"/>
          </p:cNvPicPr>
          <p:nvPr/>
        </p:nvPicPr>
        <p:blipFill>
          <a:blip r:embed="rId23" cstate="print"/>
          <a:srcRect/>
          <a:stretch>
            <a:fillRect/>
          </a:stretch>
        </p:blipFill>
        <p:spPr bwMode="auto">
          <a:xfrm>
            <a:off x="6750050" y="3657600"/>
            <a:ext cx="2393950" cy="2243282"/>
          </a:xfrm>
          <a:prstGeom prst="ellipse">
            <a:avLst/>
          </a:prstGeom>
          <a:ln>
            <a:noFill/>
          </a:ln>
          <a:effectLst>
            <a:softEdge rad="112500"/>
          </a:effectLst>
        </p:spPr>
      </p:pic>
      <p:pic>
        <p:nvPicPr>
          <p:cNvPr id="34" name="Picture 5" descr="C:\Documents and Settings\Ayşad GÜDEKLİ\Desktop\logolar\anadolu_universitesi.jpg"/>
          <p:cNvPicPr>
            <a:picLocks noChangeAspect="1" noChangeArrowheads="1"/>
          </p:cNvPicPr>
          <p:nvPr/>
        </p:nvPicPr>
        <p:blipFill>
          <a:blip r:embed="rId24" cstate="print"/>
          <a:srcRect/>
          <a:stretch>
            <a:fillRect/>
          </a:stretch>
        </p:blipFill>
        <p:spPr bwMode="auto">
          <a:xfrm>
            <a:off x="2420250" y="1317165"/>
            <a:ext cx="3651739" cy="3543300"/>
          </a:xfrm>
          <a:prstGeom prst="ellipse">
            <a:avLst/>
          </a:prstGeom>
          <a:ln>
            <a:noFill/>
          </a:ln>
          <a:effectLst>
            <a:softEdge rad="112500"/>
          </a:effectLst>
        </p:spPr>
      </p:pic>
      <p:pic>
        <p:nvPicPr>
          <p:cNvPr id="64530" name="Picture 18" descr="C:\Documents and Settings\Ayşad GÜDEKLİ\Desktop\yeni logo2\namık kemal.jpg"/>
          <p:cNvPicPr>
            <a:picLocks noChangeAspect="1" noChangeArrowheads="1"/>
          </p:cNvPicPr>
          <p:nvPr/>
        </p:nvPicPr>
        <p:blipFill>
          <a:blip r:embed="rId25" cstate="print"/>
          <a:srcRect/>
          <a:stretch>
            <a:fillRect/>
          </a:stretch>
        </p:blipFill>
        <p:spPr bwMode="auto">
          <a:xfrm>
            <a:off x="7467600" y="1371600"/>
            <a:ext cx="1987754" cy="1925637"/>
          </a:xfrm>
          <a:prstGeom prst="rect">
            <a:avLst/>
          </a:prstGeom>
          <a:ln w="88900" cap="sq" cmpd="thickThin">
            <a:solidFill>
              <a:srgbClr val="000000"/>
            </a:solidFill>
            <a:prstDash val="solid"/>
            <a:miter lim="800000"/>
          </a:ln>
          <a:effectLst>
            <a:innerShdw blurRad="76200">
              <a:srgbClr val="000000"/>
            </a:innerShdw>
          </a:effectLst>
        </p:spPr>
      </p:pic>
      <p:sp>
        <p:nvSpPr>
          <p:cNvPr id="2" name="Dikdörtgen 1"/>
          <p:cNvSpPr/>
          <p:nvPr/>
        </p:nvSpPr>
        <p:spPr>
          <a:xfrm>
            <a:off x="2446858" y="6346011"/>
            <a:ext cx="3604769" cy="307777"/>
          </a:xfrm>
          <a:prstGeom prst="rect">
            <a:avLst/>
          </a:prstGeom>
        </p:spPr>
        <p:txBody>
          <a:bodyPr wrap="none">
            <a:spAutoFit/>
          </a:bodyPr>
          <a:lstStyle/>
          <a:p>
            <a:r>
              <a:rPr lang="en-GB" sz="1400" dirty="0"/>
              <a:t>https://farabi.yok.gov.tr/?page=yazi&amp;c=0&amp;i=64</a:t>
            </a:r>
          </a:p>
        </p:txBody>
      </p:sp>
    </p:spTree>
    <p:extLst>
      <p:ext uri="{BB962C8B-B14F-4D97-AF65-F5344CB8AC3E}">
        <p14:creationId xmlns:p14="http://schemas.microsoft.com/office/powerpoint/2010/main" val="409057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Farabi (871-950)</a:t>
            </a:r>
            <a:r>
              <a:rPr lang="tr-TR" dirty="0" smtClean="0"/>
              <a:t/>
            </a:r>
            <a:br>
              <a:rPr lang="tr-TR" dirty="0" smtClean="0"/>
            </a:br>
            <a:endParaRPr lang="en-GB" dirty="0"/>
          </a:p>
        </p:txBody>
      </p:sp>
      <p:sp>
        <p:nvSpPr>
          <p:cNvPr id="3" name="İçerik Yer Tutucusu 2"/>
          <p:cNvSpPr>
            <a:spLocks noGrp="1"/>
          </p:cNvSpPr>
          <p:nvPr>
            <p:ph idx="1"/>
          </p:nvPr>
        </p:nvSpPr>
        <p:spPr>
          <a:xfrm>
            <a:off x="457200" y="1340768"/>
            <a:ext cx="8229600" cy="4785395"/>
          </a:xfrm>
        </p:spPr>
        <p:txBody>
          <a:bodyPr>
            <a:normAutofit fontScale="92500"/>
          </a:bodyPr>
          <a:lstStyle/>
          <a:p>
            <a:r>
              <a:rPr lang="tr-TR" dirty="0" smtClean="0"/>
              <a:t>Türkistan’ın </a:t>
            </a:r>
            <a:r>
              <a:rPr lang="tr-TR" dirty="0" err="1" smtClean="0"/>
              <a:t>Farab</a:t>
            </a:r>
            <a:r>
              <a:rPr lang="tr-TR" dirty="0" smtClean="0"/>
              <a:t> şehrinde doğmuştur. </a:t>
            </a:r>
          </a:p>
          <a:p>
            <a:r>
              <a:rPr lang="tr-TR" dirty="0" smtClean="0"/>
              <a:t>Buhara, Bağdat, Şam, Kahire, Harran ve Halep gibi zamanın önemli ilim merkezlerini dolaşmıştır. </a:t>
            </a:r>
          </a:p>
          <a:p>
            <a:r>
              <a:rPr lang="tr-TR" dirty="0" smtClean="0"/>
              <a:t>Felsefe, matematik, mantık, siyaset bilimi ve musiki alanında eserler yazmıştır. </a:t>
            </a:r>
          </a:p>
          <a:p>
            <a:r>
              <a:rPr lang="tr-TR" dirty="0" smtClean="0"/>
              <a:t>İslam dünyasında felsefe alanında Muallim-i Evvel (İlk Öğretmen) denen Aristo ile kıyaslanacak kadar büyük bir şöhrete sahiptir ve Muallim-i Sani (İkinci Öğretmen) olarak anılır. </a:t>
            </a:r>
          </a:p>
          <a:p>
            <a:endParaRPr lang="en-GB" dirty="0"/>
          </a:p>
        </p:txBody>
      </p:sp>
      <p:sp>
        <p:nvSpPr>
          <p:cNvPr id="4" name="Dikdörtgen 3"/>
          <p:cNvSpPr/>
          <p:nvPr/>
        </p:nvSpPr>
        <p:spPr>
          <a:xfrm>
            <a:off x="3059832" y="6165304"/>
            <a:ext cx="2405017" cy="369332"/>
          </a:xfrm>
          <a:prstGeom prst="rect">
            <a:avLst/>
          </a:prstGeom>
        </p:spPr>
        <p:txBody>
          <a:bodyPr wrap="none">
            <a:spAutoFit/>
          </a:bodyPr>
          <a:lstStyle/>
          <a:p>
            <a:r>
              <a:rPr lang="en-GB" dirty="0"/>
              <a:t>https://</a:t>
            </a:r>
            <a:r>
              <a:rPr lang="en-GB" dirty="0" smtClean="0"/>
              <a:t>farabi.yok.gov.tr</a:t>
            </a:r>
            <a:endParaRPr lang="en-GB" dirty="0"/>
          </a:p>
        </p:txBody>
      </p:sp>
    </p:spTree>
    <p:extLst>
      <p:ext uri="{BB962C8B-B14F-4D97-AF65-F5344CB8AC3E}">
        <p14:creationId xmlns:p14="http://schemas.microsoft.com/office/powerpoint/2010/main" val="330062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Farabi Değişim Programı Nedir?</a:t>
            </a:r>
            <a:endParaRPr lang="en-GB" dirty="0"/>
          </a:p>
        </p:txBody>
      </p:sp>
      <p:sp>
        <p:nvSpPr>
          <p:cNvPr id="3" name="İçerik Yer Tutucusu 2"/>
          <p:cNvSpPr>
            <a:spLocks noGrp="1"/>
          </p:cNvSpPr>
          <p:nvPr>
            <p:ph idx="1"/>
          </p:nvPr>
        </p:nvSpPr>
        <p:spPr/>
        <p:txBody>
          <a:bodyPr>
            <a:normAutofit/>
          </a:bodyPr>
          <a:lstStyle/>
          <a:p>
            <a:r>
              <a:rPr lang="tr-TR" dirty="0" smtClean="0"/>
              <a:t>Kısaca "Farabi Değişim Programı" olarak adlandırılan Yükseköğretim Kurumları Arasında Öğrenci ve Öğretim Üyesi Değişim Programı, üniversite ve yüksek teknoloji enstitüleri bünyesinde ön lisans, lisans, yüksek lisans ve doktora düzeyinde eğitim-öğretim yapan yükseköğretim kurumları arasında öğrenci ve öğretim üyesi değişim programıdır.</a:t>
            </a:r>
          </a:p>
          <a:p>
            <a:endParaRPr lang="en-GB" dirty="0"/>
          </a:p>
        </p:txBody>
      </p:sp>
      <p:sp>
        <p:nvSpPr>
          <p:cNvPr id="4" name="Dikdörtgen 3"/>
          <p:cNvSpPr/>
          <p:nvPr/>
        </p:nvSpPr>
        <p:spPr>
          <a:xfrm>
            <a:off x="3059832" y="6165304"/>
            <a:ext cx="2405017" cy="369332"/>
          </a:xfrm>
          <a:prstGeom prst="rect">
            <a:avLst/>
          </a:prstGeom>
        </p:spPr>
        <p:txBody>
          <a:bodyPr wrap="none">
            <a:spAutoFit/>
          </a:bodyPr>
          <a:lstStyle/>
          <a:p>
            <a:r>
              <a:rPr lang="en-GB" dirty="0"/>
              <a:t>https://</a:t>
            </a:r>
            <a:r>
              <a:rPr lang="en-GB" dirty="0" smtClean="0"/>
              <a:t>farabi.yok.gov.tr</a:t>
            </a:r>
            <a:endParaRPr lang="en-GB" dirty="0"/>
          </a:p>
        </p:txBody>
      </p:sp>
    </p:spTree>
    <p:extLst>
      <p:ext uri="{BB962C8B-B14F-4D97-AF65-F5344CB8AC3E}">
        <p14:creationId xmlns:p14="http://schemas.microsoft.com/office/powerpoint/2010/main" val="3093683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Farabi Değişim Programı Nedir?</a:t>
            </a:r>
            <a:endParaRPr lang="en-GB" dirty="0"/>
          </a:p>
        </p:txBody>
      </p:sp>
      <p:sp>
        <p:nvSpPr>
          <p:cNvPr id="3" name="İçerik Yer Tutucusu 2"/>
          <p:cNvSpPr>
            <a:spLocks noGrp="1"/>
          </p:cNvSpPr>
          <p:nvPr>
            <p:ph idx="1"/>
          </p:nvPr>
        </p:nvSpPr>
        <p:spPr/>
        <p:txBody>
          <a:bodyPr/>
          <a:lstStyle/>
          <a:p>
            <a:r>
              <a:rPr lang="tr-TR" dirty="0"/>
              <a:t>Farabi Değişim Programı, öğrenci veya öğretim üyelerinin bir veya iki yarıyıl süresince kendi kurumlarının dışında bir yükseköğretim kurumunda eğitim ve öğretim faaliyetlerine devam etmelerini amaçlamaktadır.</a:t>
            </a:r>
          </a:p>
          <a:p>
            <a:endParaRPr lang="en-GB" dirty="0"/>
          </a:p>
        </p:txBody>
      </p:sp>
      <p:sp>
        <p:nvSpPr>
          <p:cNvPr id="4" name="Dikdörtgen 3"/>
          <p:cNvSpPr/>
          <p:nvPr/>
        </p:nvSpPr>
        <p:spPr>
          <a:xfrm>
            <a:off x="3059832" y="6165304"/>
            <a:ext cx="2405017" cy="369332"/>
          </a:xfrm>
          <a:prstGeom prst="rect">
            <a:avLst/>
          </a:prstGeom>
        </p:spPr>
        <p:txBody>
          <a:bodyPr wrap="none">
            <a:spAutoFit/>
          </a:bodyPr>
          <a:lstStyle/>
          <a:p>
            <a:r>
              <a:rPr lang="en-GB" dirty="0"/>
              <a:t>https://</a:t>
            </a:r>
            <a:r>
              <a:rPr lang="en-GB" dirty="0" smtClean="0"/>
              <a:t>farabi.yok.gov.tr</a:t>
            </a:r>
            <a:endParaRPr lang="en-GB" dirty="0"/>
          </a:p>
        </p:txBody>
      </p:sp>
    </p:spTree>
    <p:extLst>
      <p:ext uri="{BB962C8B-B14F-4D97-AF65-F5344CB8AC3E}">
        <p14:creationId xmlns:p14="http://schemas.microsoft.com/office/powerpoint/2010/main" val="2170908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845060">
            <a:off x="376120" y="862684"/>
            <a:ext cx="5053705" cy="170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96276">
            <a:off x="2757121" y="3014028"/>
            <a:ext cx="6007320" cy="182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83568" y="5805264"/>
            <a:ext cx="7704856" cy="646331"/>
          </a:xfrm>
          <a:prstGeom prst="rect">
            <a:avLst/>
          </a:prstGeom>
        </p:spPr>
        <p:txBody>
          <a:bodyPr wrap="square">
            <a:spAutoFit/>
          </a:bodyPr>
          <a:lstStyle/>
          <a:p>
            <a:r>
              <a:rPr lang="en-GB" dirty="0">
                <a:hlinkClick r:id="rId5"/>
              </a:rPr>
              <a:t>http://</a:t>
            </a:r>
            <a:r>
              <a:rPr lang="en-GB" dirty="0" smtClean="0">
                <a:hlinkClick r:id="rId5"/>
              </a:rPr>
              <a:t>oia.atauni.edu.tr/TR/</a:t>
            </a:r>
            <a:r>
              <a:rPr lang="en-GB" dirty="0" err="1" smtClean="0">
                <a:hlinkClick r:id="rId5"/>
              </a:rPr>
              <a:t>Farabi</a:t>
            </a:r>
            <a:r>
              <a:rPr lang="en-GB" dirty="0" smtClean="0">
                <a:hlinkClick r:id="rId5"/>
              </a:rPr>
              <a:t>/</a:t>
            </a:r>
            <a:r>
              <a:rPr lang="en-GB" dirty="0" err="1" smtClean="0">
                <a:hlinkClick r:id="rId5"/>
              </a:rPr>
              <a:t>Formlar</a:t>
            </a:r>
            <a:r>
              <a:rPr lang="en-GB" dirty="0" smtClean="0">
                <a:hlinkClick r:id="rId5"/>
              </a:rPr>
              <a:t>/Farabi_Yönetmelik.pdf</a:t>
            </a:r>
            <a:endParaRPr lang="tr-TR" dirty="0" smtClean="0"/>
          </a:p>
          <a:p>
            <a:r>
              <a:rPr lang="en-GB" dirty="0"/>
              <a:t>http://oia.atauni.edu.tr/TR/</a:t>
            </a:r>
            <a:r>
              <a:rPr lang="en-GB" dirty="0" err="1"/>
              <a:t>Farabi</a:t>
            </a:r>
            <a:r>
              <a:rPr lang="en-GB" dirty="0"/>
              <a:t>/</a:t>
            </a:r>
            <a:r>
              <a:rPr lang="en-GB" dirty="0" err="1"/>
              <a:t>Formlar</a:t>
            </a:r>
            <a:r>
              <a:rPr lang="en-GB" dirty="0"/>
              <a:t>/Mali_Esas_Usülleri.pdf</a:t>
            </a:r>
          </a:p>
        </p:txBody>
      </p:sp>
    </p:spTree>
    <p:extLst>
      <p:ext uri="{BB962C8B-B14F-4D97-AF65-F5344CB8AC3E}">
        <p14:creationId xmlns:p14="http://schemas.microsoft.com/office/powerpoint/2010/main" val="3913269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tr-TR" smtClean="0"/>
              <a:t>Öğrenci Değişimi</a:t>
            </a:r>
          </a:p>
        </p:txBody>
      </p:sp>
      <p:sp>
        <p:nvSpPr>
          <p:cNvPr id="9219" name="Rectangle 3"/>
          <p:cNvSpPr>
            <a:spLocks noGrp="1" noChangeArrowheads="1"/>
          </p:cNvSpPr>
          <p:nvPr>
            <p:ph type="body" idx="1"/>
          </p:nvPr>
        </p:nvSpPr>
        <p:spPr>
          <a:xfrm>
            <a:off x="468313" y="1714500"/>
            <a:ext cx="8461375" cy="4500563"/>
          </a:xfrm>
        </p:spPr>
        <p:txBody>
          <a:bodyPr/>
          <a:lstStyle/>
          <a:p>
            <a:pPr eaLnBrk="1" hangingPunct="1">
              <a:lnSpc>
                <a:spcPct val="150000"/>
              </a:lnSpc>
              <a:buFont typeface="Wingdings" pitchFamily="2" charset="2"/>
              <a:buChar char="ü"/>
            </a:pPr>
            <a:r>
              <a:rPr lang="tr-TR" sz="2500" smtClean="0">
                <a:latin typeface="Calibri" pitchFamily="34" charset="0"/>
              </a:rPr>
              <a:t>Öğrencilerin tümüne açık</a:t>
            </a:r>
          </a:p>
          <a:p>
            <a:pPr eaLnBrk="1" hangingPunct="1">
              <a:lnSpc>
                <a:spcPct val="150000"/>
              </a:lnSpc>
              <a:buFont typeface="Wingdings" pitchFamily="2" charset="2"/>
              <a:buChar char="ü"/>
            </a:pPr>
            <a:r>
              <a:rPr lang="tr-TR" sz="2500" smtClean="0">
                <a:latin typeface="Calibri" pitchFamily="34" charset="0"/>
              </a:rPr>
              <a:t>En az bir, en çok iki dönem öğrenim hakkı</a:t>
            </a:r>
          </a:p>
          <a:p>
            <a:pPr eaLnBrk="1" hangingPunct="1">
              <a:lnSpc>
                <a:spcPct val="150000"/>
              </a:lnSpc>
              <a:buFont typeface="Wingdings" pitchFamily="2" charset="2"/>
              <a:buChar char="ü"/>
            </a:pPr>
            <a:r>
              <a:rPr lang="tr-TR" sz="2500" smtClean="0">
                <a:latin typeface="Calibri" pitchFamily="34" charset="0"/>
              </a:rPr>
              <a:t>Öğrencilere burs imkanı (1,5 Katı-3 Katına kadar çıkarılabilir.)</a:t>
            </a:r>
          </a:p>
          <a:p>
            <a:pPr eaLnBrk="1" hangingPunct="1">
              <a:lnSpc>
                <a:spcPct val="150000"/>
              </a:lnSpc>
              <a:buFont typeface="Wingdings" pitchFamily="2" charset="2"/>
              <a:buChar char="ü"/>
            </a:pPr>
            <a:r>
              <a:rPr lang="tr-TR" sz="2500" smtClean="0">
                <a:latin typeface="Calibri" pitchFamily="34" charset="0"/>
              </a:rPr>
              <a:t>Kendi kurumunda alması gereken kadar kredi alma zorunluluğu</a:t>
            </a:r>
          </a:p>
          <a:p>
            <a:pPr eaLnBrk="1" hangingPunct="1">
              <a:lnSpc>
                <a:spcPct val="150000"/>
              </a:lnSpc>
              <a:buFont typeface="Wingdings" pitchFamily="2" charset="2"/>
              <a:buChar char="ü"/>
            </a:pPr>
            <a:r>
              <a:rPr lang="tr-TR" sz="2500" smtClean="0">
                <a:latin typeface="Calibri" pitchFamily="34" charset="0"/>
              </a:rPr>
              <a:t>Detaylar Yönetmelik ve Mali Esas ve Usuller’de yer almaktadır. </a:t>
            </a:r>
          </a:p>
        </p:txBody>
      </p:sp>
      <p:pic>
        <p:nvPicPr>
          <p:cNvPr id="9220" name="Picture 4" descr="C:\Users\portege\Desktop\UniKurul\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415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2446858" y="6346011"/>
            <a:ext cx="3604769" cy="307777"/>
          </a:xfrm>
          <a:prstGeom prst="rect">
            <a:avLst/>
          </a:prstGeom>
        </p:spPr>
        <p:txBody>
          <a:bodyPr wrap="none">
            <a:spAutoFit/>
          </a:bodyPr>
          <a:lstStyle/>
          <a:p>
            <a:r>
              <a:rPr lang="en-GB" sz="1400" dirty="0"/>
              <a:t>https://farabi.yok.gov.tr/?page=yazi&amp;c=0&amp;i=64</a:t>
            </a:r>
          </a:p>
        </p:txBody>
      </p:sp>
    </p:spTree>
    <p:extLst>
      <p:ext uri="{BB962C8B-B14F-4D97-AF65-F5344CB8AC3E}">
        <p14:creationId xmlns:p14="http://schemas.microsoft.com/office/powerpoint/2010/main" val="1775332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01"/>
          <p:cNvPicPr/>
          <p:nvPr/>
        </p:nvPicPr>
        <p:blipFill>
          <a:blip r:embed="rId3" cstate="print">
            <a:lum bright="38000"/>
          </a:blip>
          <a:srcRect/>
          <a:stretch>
            <a:fillRect/>
          </a:stretch>
        </p:blipFill>
        <p:spPr bwMode="auto">
          <a:xfrm rot="10800000" flipH="1">
            <a:off x="838200" y="-4419600"/>
            <a:ext cx="7772400" cy="4724400"/>
          </a:xfrm>
          <a:prstGeom prst="rect">
            <a:avLst/>
          </a:prstGeom>
          <a:gradFill>
            <a:gsLst>
              <a:gs pos="31000">
                <a:srgbClr val="5E9EFF">
                  <a:alpha val="83000"/>
                </a:srgbClr>
              </a:gs>
              <a:gs pos="39999">
                <a:srgbClr val="85C2FF"/>
              </a:gs>
              <a:gs pos="70000">
                <a:srgbClr val="C4D6EB"/>
              </a:gs>
              <a:gs pos="100000">
                <a:srgbClr val="FFEBFA"/>
              </a:gs>
            </a:gsLst>
            <a:lin ang="2400000" scaled="0"/>
          </a:gradFill>
          <a:ln w="0">
            <a:solidFill>
              <a:schemeClr val="accent5">
                <a:lumMod val="90000"/>
              </a:schemeClr>
            </a:solidFill>
            <a:miter lim="800000"/>
            <a:headEnd/>
            <a:tailEnd/>
          </a:ln>
          <a:effectLst>
            <a:outerShdw blurRad="279400" algn="ctr" rotWithShape="0">
              <a:srgbClr val="000000">
                <a:alpha val="0"/>
              </a:srgbClr>
            </a:outerShdw>
            <a:reflection blurRad="6350" stA="50000" endA="295" endPos="92000" dist="101600" dir="5400000" sy="-100000" algn="bl" rotWithShape="0"/>
            <a:softEdge rad="635000"/>
          </a:effectLst>
        </p:spPr>
      </p:pic>
      <p:sp>
        <p:nvSpPr>
          <p:cNvPr id="8195" name="Rectangle 1"/>
          <p:cNvSpPr>
            <a:spLocks noChangeArrowheads="1"/>
          </p:cNvSpPr>
          <p:nvPr/>
        </p:nvSpPr>
        <p:spPr bwMode="auto">
          <a:xfrm>
            <a:off x="609600" y="57775"/>
            <a:ext cx="8153400" cy="6370975"/>
          </a:xfrm>
          <a:prstGeom prst="rect">
            <a:avLst/>
          </a:prstGeom>
          <a:noFill/>
          <a:ln w="9525">
            <a:noFill/>
            <a:miter lim="800000"/>
            <a:headEnd/>
            <a:tailEnd/>
          </a:ln>
        </p:spPr>
        <p:txBody>
          <a:bodyPr anchor="ctr">
            <a:spAutoFit/>
          </a:bodyPr>
          <a:lstStyle/>
          <a:p>
            <a:pPr algn="ctr">
              <a:tabLst>
                <a:tab pos="1879600" algn="l"/>
              </a:tabLst>
              <a:defRPr/>
            </a:pPr>
            <a:endParaRPr lang="tr-TR" sz="3600" b="1" dirty="0">
              <a:solidFill>
                <a:srgbClr val="7E0000"/>
              </a:solidFill>
              <a:effectLst>
                <a:outerShdw blurRad="38100" dist="38100" dir="2700000" algn="tl">
                  <a:srgbClr val="000000">
                    <a:alpha val="43137"/>
                  </a:srgbClr>
                </a:outerShdw>
              </a:effectLst>
              <a:latin typeface="Calibri" pitchFamily="34" charset="0"/>
              <a:cs typeface="Times New Roman" pitchFamily="18" charset="0"/>
            </a:endParaRPr>
          </a:p>
          <a:p>
            <a:pPr algn="ctr">
              <a:tabLst>
                <a:tab pos="1879600" algn="l"/>
              </a:tabLst>
              <a:defRPr/>
            </a:pPr>
            <a:r>
              <a:rPr lang="tr-TR" sz="3600" b="1" dirty="0">
                <a:solidFill>
                  <a:srgbClr val="7E0000"/>
                </a:solidFill>
                <a:effectLst>
                  <a:outerShdw blurRad="38100" dist="38100" dir="2700000" algn="tl">
                    <a:srgbClr val="000000">
                      <a:alpha val="43137"/>
                    </a:srgbClr>
                  </a:outerShdw>
                </a:effectLst>
                <a:latin typeface="Calibri" pitchFamily="34" charset="0"/>
                <a:cs typeface="Times New Roman" pitchFamily="18" charset="0"/>
              </a:rPr>
              <a:t>BAŞVURU ŞARTLARI</a:t>
            </a:r>
          </a:p>
          <a:p>
            <a:pPr algn="ctr">
              <a:tabLst>
                <a:tab pos="1879600" algn="l"/>
              </a:tabLst>
              <a:defRPr/>
            </a:pPr>
            <a:r>
              <a:rPr lang="tr-TR" sz="3600" b="1" dirty="0">
                <a:solidFill>
                  <a:srgbClr val="7E0000"/>
                </a:solidFill>
                <a:effectLst>
                  <a:outerShdw blurRad="38100" dist="38100" dir="2700000" algn="tl">
                    <a:srgbClr val="000000"/>
                  </a:outerShdw>
                </a:effectLst>
                <a:latin typeface="Calibri" pitchFamily="34" charset="0"/>
                <a:ea typeface="Calibri" pitchFamily="34" charset="0"/>
                <a:cs typeface="Times New Roman" pitchFamily="18" charset="0"/>
                <a:sym typeface="Wingdings" pitchFamily="2" charset="2"/>
              </a:rPr>
              <a:t></a:t>
            </a:r>
            <a:endParaRPr lang="tr-TR" sz="3600" b="1" dirty="0">
              <a:solidFill>
                <a:srgbClr val="7E0000"/>
              </a:solidFill>
              <a:effectLst>
                <a:outerShdw blurRad="38100" dist="38100" dir="2700000" algn="tl">
                  <a:srgbClr val="000000">
                    <a:alpha val="43137"/>
                  </a:srgbClr>
                </a:outerShdw>
              </a:effectLst>
              <a:latin typeface="Calibri" pitchFamily="34" charset="0"/>
              <a:cs typeface="Times New Roman" pitchFamily="18" charset="0"/>
            </a:endParaRPr>
          </a:p>
          <a:p>
            <a:pPr algn="ctr">
              <a:tabLst>
                <a:tab pos="1879600" algn="l"/>
              </a:tabLst>
              <a:defRPr/>
            </a:pPr>
            <a:endParaRPr lang="tr-TR" sz="3600" b="1" dirty="0">
              <a:solidFill>
                <a:srgbClr val="C00000"/>
              </a:solidFill>
              <a:latin typeface="Calibri" pitchFamily="34" charset="0"/>
            </a:endParaRPr>
          </a:p>
          <a:p>
            <a:pPr algn="just" eaLnBrk="0" hangingPunct="0">
              <a:tabLst>
                <a:tab pos="1879600" algn="l"/>
              </a:tabLst>
              <a:defRPr/>
            </a:pPr>
            <a:r>
              <a:rPr lang="tr-TR" sz="2400" b="1" dirty="0">
                <a:latin typeface="Calibri" pitchFamily="34" charset="0"/>
                <a:cs typeface="Times New Roman" pitchFamily="18" charset="0"/>
              </a:rPr>
              <a:t>- Ön lisans ve lisans öğrencilerinin genel akademik not ortalamasının en az 2.0/4;</a:t>
            </a:r>
          </a:p>
          <a:p>
            <a:pPr algn="just" eaLnBrk="0" hangingPunct="0">
              <a:tabLst>
                <a:tab pos="1879600" algn="l"/>
              </a:tabLst>
              <a:defRPr/>
            </a:pPr>
            <a:endParaRPr lang="tr-TR" sz="2400" b="1" dirty="0">
              <a:latin typeface="Calibri" pitchFamily="34" charset="0"/>
            </a:endParaRPr>
          </a:p>
          <a:p>
            <a:pPr algn="just" eaLnBrk="0" hangingPunct="0">
              <a:tabLst>
                <a:tab pos="1879600" algn="l"/>
              </a:tabLst>
              <a:defRPr/>
            </a:pPr>
            <a:r>
              <a:rPr lang="tr-TR" sz="2400" b="1" dirty="0">
                <a:latin typeface="Calibri" pitchFamily="34" charset="0"/>
                <a:cs typeface="Times New Roman" pitchFamily="18" charset="0"/>
              </a:rPr>
              <a:t>- Yüksek lisans, doktora öğrencilerinin genel akademik not ortalamasının 2.5/4 olması;</a:t>
            </a:r>
          </a:p>
          <a:p>
            <a:pPr algn="just" eaLnBrk="0" hangingPunct="0">
              <a:tabLst>
                <a:tab pos="1879600" algn="l"/>
              </a:tabLst>
              <a:defRPr/>
            </a:pPr>
            <a:endParaRPr lang="tr-TR" sz="2400" b="1" dirty="0">
              <a:latin typeface="Calibri" pitchFamily="34" charset="0"/>
            </a:endParaRPr>
          </a:p>
          <a:p>
            <a:pPr marL="342900" indent="-342900" algn="just" eaLnBrk="0" hangingPunct="0">
              <a:buFontTx/>
              <a:buChar char="-"/>
              <a:tabLst>
                <a:tab pos="1879600" algn="l"/>
              </a:tabLst>
              <a:defRPr/>
            </a:pPr>
            <a:r>
              <a:rPr lang="tr-TR" sz="2400" b="1" dirty="0" smtClean="0">
                <a:latin typeface="Calibri" pitchFamily="34" charset="0"/>
                <a:cs typeface="Times New Roman" pitchFamily="18" charset="0"/>
              </a:rPr>
              <a:t>Ön lisans ve lisans programlarının birinci sınıfını başarı ile tamamlamış olması</a:t>
            </a:r>
          </a:p>
          <a:p>
            <a:pPr marL="342900" indent="-342900" algn="just" eaLnBrk="0" hangingPunct="0">
              <a:buFontTx/>
              <a:buChar char="-"/>
              <a:tabLst>
                <a:tab pos="1879600" algn="l"/>
              </a:tabLst>
              <a:defRPr/>
            </a:pPr>
            <a:r>
              <a:rPr lang="tr-TR" sz="2400" b="1" dirty="0" smtClean="0">
                <a:latin typeface="Calibri" pitchFamily="34" charset="0"/>
                <a:cs typeface="Times New Roman" pitchFamily="18" charset="0"/>
              </a:rPr>
              <a:t>Yüksek lisans ve doktora programlarının ilk yarıyılını </a:t>
            </a:r>
            <a:r>
              <a:rPr lang="tr-TR" sz="2400" b="1" dirty="0">
                <a:latin typeface="Calibri" pitchFamily="34" charset="0"/>
                <a:cs typeface="Times New Roman" pitchFamily="18" charset="0"/>
              </a:rPr>
              <a:t>başarı ile tamamlamış </a:t>
            </a:r>
            <a:r>
              <a:rPr lang="tr-TR" sz="2400" b="1" dirty="0" smtClean="0">
                <a:latin typeface="Calibri" pitchFamily="34" charset="0"/>
                <a:cs typeface="Times New Roman" pitchFamily="18" charset="0"/>
              </a:rPr>
              <a:t>olması</a:t>
            </a:r>
            <a:endParaRPr lang="tr-TR" sz="2400" b="1" dirty="0">
              <a:latin typeface="Calibri" pitchFamily="34" charset="0"/>
            </a:endParaRPr>
          </a:p>
          <a:p>
            <a:pPr eaLnBrk="0" hangingPunct="0">
              <a:tabLst>
                <a:tab pos="1879600" algn="l"/>
              </a:tabLst>
              <a:defRPr/>
            </a:pPr>
            <a:endParaRPr lang="tr-TR" sz="2400" b="1" dirty="0">
              <a:latin typeface="Calibri" pitchFamily="34" charset="0"/>
            </a:endParaRPr>
          </a:p>
        </p:txBody>
      </p:sp>
      <p:sp>
        <p:nvSpPr>
          <p:cNvPr id="4" name="Dikdörtgen 3"/>
          <p:cNvSpPr/>
          <p:nvPr/>
        </p:nvSpPr>
        <p:spPr>
          <a:xfrm>
            <a:off x="2446858" y="6346011"/>
            <a:ext cx="3604769" cy="307777"/>
          </a:xfrm>
          <a:prstGeom prst="rect">
            <a:avLst/>
          </a:prstGeom>
        </p:spPr>
        <p:txBody>
          <a:bodyPr wrap="none">
            <a:spAutoFit/>
          </a:bodyPr>
          <a:lstStyle/>
          <a:p>
            <a:r>
              <a:rPr lang="en-GB" sz="1400" dirty="0"/>
              <a:t>https://farabi.yok.gov.tr/?page=yazi&amp;c=0&amp;i=64</a:t>
            </a:r>
          </a:p>
        </p:txBody>
      </p:sp>
    </p:spTree>
    <p:extLst>
      <p:ext uri="{BB962C8B-B14F-4D97-AF65-F5344CB8AC3E}">
        <p14:creationId xmlns:p14="http://schemas.microsoft.com/office/powerpoint/2010/main" val="289312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638</Words>
  <Application>Microsoft Office PowerPoint</Application>
  <PresentationFormat>Ekran Gösterisi (4:3)</PresentationFormat>
  <Paragraphs>80</Paragraphs>
  <Slides>13</Slides>
  <Notes>8</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BİLGİLENDİRME TOPLANTISI</vt:lpstr>
      <vt:lpstr>PowerPoint Sunusu</vt:lpstr>
      <vt:lpstr>PowerPoint Sunusu</vt:lpstr>
      <vt:lpstr>Farabi (871-950) </vt:lpstr>
      <vt:lpstr>Farabi Değişim Programı Nedir?</vt:lpstr>
      <vt:lpstr>Farabi Değişim Programı Nedir?</vt:lpstr>
      <vt:lpstr>PowerPoint Sunusu</vt:lpstr>
      <vt:lpstr>Öğrenci Değişimi</vt:lpstr>
      <vt:lpstr>PowerPoint Sunusu</vt:lpstr>
      <vt:lpstr>PowerPoint Sunusu</vt:lpstr>
      <vt:lpstr>PowerPoint Sunusu</vt:lpstr>
      <vt:lpstr>      Ödemeler</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BİLGİLENDİRME TOPLANTISI</dc:title>
  <dc:creator>Hamit</dc:creator>
  <cp:lastModifiedBy>Hamit</cp:lastModifiedBy>
  <cp:revision>9</cp:revision>
  <dcterms:created xsi:type="dcterms:W3CDTF">2013-03-07T19:08:39Z</dcterms:created>
  <dcterms:modified xsi:type="dcterms:W3CDTF">2013-03-08T11:00:10Z</dcterms:modified>
</cp:coreProperties>
</file>