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sldIdLst>
    <p:sldId id="256" r:id="rId2"/>
    <p:sldId id="257" r:id="rId3"/>
    <p:sldId id="258" r:id="rId4"/>
    <p:sldId id="273" r:id="rId5"/>
    <p:sldId id="274" r:id="rId6"/>
    <p:sldId id="261" r:id="rId7"/>
    <p:sldId id="275" r:id="rId8"/>
    <p:sldId id="279" r:id="rId9"/>
    <p:sldId id="278" r:id="rId10"/>
    <p:sldId id="280" r:id="rId11"/>
    <p:sldId id="281" r:id="rId12"/>
    <p:sldId id="282" r:id="rId13"/>
    <p:sldId id="276" r:id="rId14"/>
    <p:sldId id="263"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2" r:id="rId33"/>
    <p:sldId id="300" r:id="rId34"/>
    <p:sldId id="264" r:id="rId35"/>
    <p:sldId id="265" r:id="rId36"/>
    <p:sldId id="266" r:id="rId37"/>
    <p:sldId id="272" r:id="rId38"/>
    <p:sldId id="303" r:id="rId39"/>
    <p:sldId id="304" r:id="rId40"/>
    <p:sldId id="305" r:id="rId41"/>
    <p:sldId id="306" r:id="rId42"/>
    <p:sldId id="307" r:id="rId43"/>
    <p:sldId id="308" r:id="rId44"/>
    <p:sldId id="301"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74" autoAdjust="0"/>
  </p:normalViewPr>
  <p:slideViewPr>
    <p:cSldViewPr>
      <p:cViewPr>
        <p:scale>
          <a:sx n="60" d="100"/>
          <a:sy n="60" d="100"/>
        </p:scale>
        <p:origin x="-1572"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9CE60-610A-4E69-AA73-A71710F99E1A}" type="datetimeFigureOut">
              <a:rPr lang="en-GB" smtClean="0"/>
              <a:t>04/03/2013</a:t>
            </a:fld>
            <a:endParaRPr lang="en-GB"/>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A90C4-FB66-4461-AF5D-C2438847A714}" type="slidenum">
              <a:rPr lang="en-GB" smtClean="0"/>
              <a:t>‹#›</a:t>
            </a:fld>
            <a:endParaRPr lang="en-GB"/>
          </a:p>
        </p:txBody>
      </p:sp>
    </p:spTree>
    <p:extLst>
      <p:ext uri="{BB962C8B-B14F-4D97-AF65-F5344CB8AC3E}">
        <p14:creationId xmlns:p14="http://schemas.microsoft.com/office/powerpoint/2010/main" val="395168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Planlanan </a:t>
            </a:r>
            <a:r>
              <a:rPr lang="tr-TR" dirty="0" err="1" smtClean="0"/>
              <a:t>müfredat;ders</a:t>
            </a:r>
            <a:r>
              <a:rPr lang="tr-TR" dirty="0" smtClean="0"/>
              <a:t> programını planlayan kişilerin (komisyon, dekanlık, tıp eğitimi)</a:t>
            </a:r>
            <a:r>
              <a:rPr lang="tr-TR" baseline="0" dirty="0" smtClean="0"/>
              <a:t> planlarını hayallerini ve hedeflerini içerir</a:t>
            </a:r>
          </a:p>
          <a:p>
            <a:r>
              <a:rPr lang="tr-TR" baseline="0" dirty="0" smtClean="0"/>
              <a:t>Gerçekleşen </a:t>
            </a:r>
            <a:r>
              <a:rPr lang="tr-TR" baseline="0" dirty="0" err="1" smtClean="0"/>
              <a:t>müf:eğiticilerin</a:t>
            </a:r>
            <a:r>
              <a:rPr lang="tr-TR" baseline="0" dirty="0" smtClean="0"/>
              <a:t> sundukları müfredattır. Eğiticiler planlanan müfredata tam hakim olmadıklarında, bilmediklerinden veya kabul </a:t>
            </a:r>
            <a:r>
              <a:rPr lang="tr-TR" baseline="0" dirty="0" err="1" smtClean="0"/>
              <a:t>etmedklerinden</a:t>
            </a:r>
            <a:r>
              <a:rPr lang="tr-TR" baseline="0" dirty="0" smtClean="0"/>
              <a:t> </a:t>
            </a:r>
            <a:r>
              <a:rPr lang="tr-TR" baseline="0" dirty="0" err="1" smtClean="0"/>
              <a:t>farrklı</a:t>
            </a:r>
            <a:r>
              <a:rPr lang="tr-TR" baseline="0" dirty="0" smtClean="0"/>
              <a:t> bir içerik ve yöntem uygulamış olabilirler</a:t>
            </a:r>
          </a:p>
          <a:p>
            <a:r>
              <a:rPr lang="tr-TR" baseline="0" dirty="0" smtClean="0"/>
              <a:t>Öğrenilen </a:t>
            </a:r>
            <a:r>
              <a:rPr lang="tr-TR" baseline="0" dirty="0" err="1" smtClean="0"/>
              <a:t>müf:öğrencinin</a:t>
            </a:r>
            <a:r>
              <a:rPr lang="tr-TR" baseline="0" dirty="0" smtClean="0"/>
              <a:t> ne öğrendiğidir. Öğrenci sınavda sorulanı öğrenir.</a:t>
            </a:r>
          </a:p>
          <a:p>
            <a:r>
              <a:rPr lang="tr-TR" baseline="0" dirty="0" err="1" smtClean="0"/>
              <a:t>Ör:Yönetim</a:t>
            </a:r>
            <a:r>
              <a:rPr lang="tr-TR" baseline="0" dirty="0" smtClean="0"/>
              <a:t> iletişim becerilerinin kazandırılmasını planlamış olsun. Öğretim üyesi beceri eğitimi yerine teorik ders (bilgi) aktarmayı tercih edebilir.</a:t>
            </a:r>
          </a:p>
          <a:p>
            <a:r>
              <a:rPr lang="tr-TR" baseline="0" dirty="0" smtClean="0"/>
              <a:t>Öğrenci ise TUS odaklı çalıştığından bu konuya hiç önem vermeyip, başka (gizli </a:t>
            </a:r>
            <a:r>
              <a:rPr lang="tr-TR" baseline="0" dirty="0" err="1" smtClean="0"/>
              <a:t>müf</a:t>
            </a:r>
            <a:r>
              <a:rPr lang="tr-TR" baseline="0" dirty="0" smtClean="0"/>
              <a:t>) bir konu çalışabilir.</a:t>
            </a:r>
            <a:endParaRPr lang="en-GB" dirty="0"/>
          </a:p>
        </p:txBody>
      </p:sp>
      <p:sp>
        <p:nvSpPr>
          <p:cNvPr id="4" name="Slayt Numarası Yer Tutucusu 3"/>
          <p:cNvSpPr>
            <a:spLocks noGrp="1"/>
          </p:cNvSpPr>
          <p:nvPr>
            <p:ph type="sldNum" sz="quarter" idx="10"/>
          </p:nvPr>
        </p:nvSpPr>
        <p:spPr/>
        <p:txBody>
          <a:bodyPr/>
          <a:lstStyle/>
          <a:p>
            <a:fld id="{268A90C4-FB66-4461-AF5D-C2438847A714}" type="slidenum">
              <a:rPr lang="en-GB" smtClean="0"/>
              <a:t>4</a:t>
            </a:fld>
            <a:endParaRPr lang="en-GB"/>
          </a:p>
        </p:txBody>
      </p:sp>
    </p:spTree>
    <p:extLst>
      <p:ext uri="{BB962C8B-B14F-4D97-AF65-F5344CB8AC3E}">
        <p14:creationId xmlns:p14="http://schemas.microsoft.com/office/powerpoint/2010/main" val="419369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hastalık tanımları müfredatın ihmal edilmiş yanlarını somutlaştırmak için yapılmıştır.</a:t>
            </a:r>
          </a:p>
          <a:p>
            <a:r>
              <a:rPr lang="tr-TR" sz="1200" kern="1200" dirty="0" smtClean="0">
                <a:solidFill>
                  <a:schemeClr val="tx1"/>
                </a:solidFill>
                <a:effectLst/>
                <a:latin typeface="+mn-lt"/>
                <a:ea typeface="+mn-ea"/>
                <a:cs typeface="+mn-cs"/>
              </a:rPr>
              <a:t>Bunlardan </a:t>
            </a:r>
            <a:r>
              <a:rPr lang="tr-TR" sz="1200" kern="1200" dirty="0" err="1" smtClean="0">
                <a:solidFill>
                  <a:schemeClr val="tx1"/>
                </a:solidFill>
                <a:effectLst/>
                <a:latin typeface="+mn-lt"/>
                <a:ea typeface="+mn-ea"/>
                <a:cs typeface="+mn-cs"/>
              </a:rPr>
              <a:t>curriculosklerozis</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curriculum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ossification</a:t>
            </a:r>
            <a:r>
              <a:rPr lang="tr-TR" sz="1200" kern="1200" dirty="0" smtClean="0">
                <a:solidFill>
                  <a:schemeClr val="tx1"/>
                </a:solidFill>
                <a:effectLst/>
                <a:latin typeface="+mn-lt"/>
                <a:ea typeface="+mn-ea"/>
                <a:cs typeface="+mn-cs"/>
              </a:rPr>
              <a:t> (kemikleşmiş müfredat) tıp eğitiminde en sık rastlanan hastalıklardır. </a:t>
            </a:r>
            <a:r>
              <a:rPr lang="tr-TR" sz="1200" kern="1200" dirty="0" err="1" smtClean="0">
                <a:solidFill>
                  <a:schemeClr val="tx1"/>
                </a:solidFill>
                <a:effectLst/>
                <a:latin typeface="+mn-lt"/>
                <a:ea typeface="+mn-ea"/>
                <a:cs typeface="+mn-cs"/>
              </a:rPr>
              <a:t>Curriculosclerosis</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bölümleşmedeki</a:t>
            </a:r>
            <a:r>
              <a:rPr lang="tr-TR" sz="1200" kern="1200" dirty="0" smtClean="0">
                <a:solidFill>
                  <a:schemeClr val="tx1"/>
                </a:solidFill>
                <a:effectLst/>
                <a:latin typeface="+mn-lt"/>
                <a:ea typeface="+mn-ea"/>
                <a:cs typeface="+mn-cs"/>
              </a:rPr>
              <a:t> katılık anlamına gelir. </a:t>
            </a:r>
            <a:r>
              <a:rPr lang="tr-TR" sz="1200" kern="1200" dirty="0" err="1" smtClean="0">
                <a:solidFill>
                  <a:schemeClr val="tx1"/>
                </a:solidFill>
                <a:effectLst/>
                <a:latin typeface="+mn-lt"/>
                <a:ea typeface="+mn-ea"/>
                <a:cs typeface="+mn-cs"/>
              </a:rPr>
              <a:t>Curriculosclerosis</a:t>
            </a:r>
            <a:r>
              <a:rPr lang="tr-TR" sz="1200" kern="1200" dirty="0" smtClean="0">
                <a:solidFill>
                  <a:schemeClr val="tx1"/>
                </a:solidFill>
                <a:effectLst/>
                <a:latin typeface="+mn-lt"/>
                <a:ea typeface="+mn-ea"/>
                <a:cs typeface="+mn-cs"/>
              </a:rPr>
              <a:t> müfredatın  normal gelişimi ve fonksiyonu üzerinde  çok olumsuz ve engelleyici etkilere sahip bir durumdur. Adeta müfredatta bölümlere göre yer ayrılırken bir güç mücadelesi söz konusudur. Burada her bölümün müfredatta kendisine aşırı yer bulma istek ve çabası vardır. Örneğin farmakoloji bölümü kendi bölümüne gelen öğrencileri adeta farmakolog olacakmış gibi eğitmek eğilimindedir. İşte burada her bölümün üstünde bir gücün bir mezunda olması gereken yetkinlikler çerçevesinde her bölümün eğitime ne kadar katkı sağlayacağının belirlenmesi gerekir. </a:t>
            </a:r>
          </a:p>
          <a:p>
            <a:r>
              <a:rPr lang="tr-TR" sz="1200" kern="1200" dirty="0" err="1" smtClean="0">
                <a:solidFill>
                  <a:schemeClr val="tx1"/>
                </a:solidFill>
                <a:effectLst/>
                <a:latin typeface="+mn-lt"/>
                <a:ea typeface="+mn-ea"/>
                <a:cs typeface="+mn-cs"/>
              </a:rPr>
              <a:t>Curriculum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ossification</a:t>
            </a:r>
            <a:r>
              <a:rPr lang="tr-TR" sz="1200" kern="1200" dirty="0" smtClean="0">
                <a:solidFill>
                  <a:schemeClr val="tx1"/>
                </a:solidFill>
                <a:effectLst/>
                <a:latin typeface="+mn-lt"/>
                <a:ea typeface="+mn-ea"/>
                <a:cs typeface="+mn-cs"/>
              </a:rPr>
              <a:t> ; yani kemikleşmiş müfredat  ta on yıllardır en sık rastlanan müfredat hastalıklarındandır. Burada sürekli aynı şekilde yapılagelmiş işlerden vazgeçememek ve yeniliklere açık olmama söz konusudur.</a:t>
            </a:r>
          </a:p>
          <a:p>
            <a:endParaRPr lang="en-GB" dirty="0"/>
          </a:p>
        </p:txBody>
      </p:sp>
      <p:sp>
        <p:nvSpPr>
          <p:cNvPr id="4" name="Slayt Numarası Yer Tutucusu 3"/>
          <p:cNvSpPr>
            <a:spLocks noGrp="1"/>
          </p:cNvSpPr>
          <p:nvPr>
            <p:ph type="sldNum" sz="quarter" idx="10"/>
          </p:nvPr>
        </p:nvSpPr>
        <p:spPr/>
        <p:txBody>
          <a:bodyPr/>
          <a:lstStyle/>
          <a:p>
            <a:fld id="{268A90C4-FB66-4461-AF5D-C2438847A714}" type="slidenum">
              <a:rPr lang="en-GB" smtClean="0"/>
              <a:t>7</a:t>
            </a:fld>
            <a:endParaRPr lang="en-GB"/>
          </a:p>
        </p:txBody>
      </p:sp>
    </p:spTree>
    <p:extLst>
      <p:ext uri="{BB962C8B-B14F-4D97-AF65-F5344CB8AC3E}">
        <p14:creationId xmlns:p14="http://schemas.microsoft.com/office/powerpoint/2010/main" val="141825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tr-TR" b="1" dirty="0" err="1" smtClean="0"/>
              <a:t>Student</a:t>
            </a:r>
            <a:r>
              <a:rPr lang="tr-TR" b="1" dirty="0" smtClean="0"/>
              <a:t> </a:t>
            </a:r>
            <a:r>
              <a:rPr lang="tr-TR" b="1" dirty="0" err="1" smtClean="0"/>
              <a:t>Centered</a:t>
            </a:r>
            <a:r>
              <a:rPr lang="tr-TR" b="1" dirty="0" smtClean="0"/>
              <a:t> Learning</a:t>
            </a:r>
          </a:p>
          <a:p>
            <a:pPr lvl="1">
              <a:spcBef>
                <a:spcPct val="0"/>
              </a:spcBef>
              <a:buFontTx/>
              <a:buChar char="•"/>
            </a:pPr>
            <a:r>
              <a:rPr lang="en-US" dirty="0" smtClean="0"/>
              <a:t>Where the students have to take more responsibility for their learning.</a:t>
            </a:r>
          </a:p>
          <a:p>
            <a:pPr>
              <a:spcBef>
                <a:spcPct val="0"/>
              </a:spcBef>
              <a:buFontTx/>
              <a:buChar char="•"/>
            </a:pPr>
            <a:r>
              <a:rPr lang="tr-TR" b="1" dirty="0" smtClean="0"/>
              <a:t>Problem </a:t>
            </a:r>
            <a:r>
              <a:rPr lang="tr-TR" b="1" dirty="0" err="1" smtClean="0"/>
              <a:t>Based</a:t>
            </a:r>
            <a:r>
              <a:rPr lang="tr-TR" b="1" dirty="0" smtClean="0"/>
              <a:t> Learning (PBL)</a:t>
            </a:r>
          </a:p>
          <a:p>
            <a:pPr lvl="1">
              <a:spcBef>
                <a:spcPct val="0"/>
              </a:spcBef>
              <a:buFontTx/>
              <a:buChar char="•"/>
            </a:pPr>
            <a:r>
              <a:rPr lang="en-US" dirty="0" smtClean="0"/>
              <a:t>Here the learning is emanating from generating case scenarios.</a:t>
            </a:r>
          </a:p>
          <a:p>
            <a:pPr>
              <a:spcBef>
                <a:spcPct val="0"/>
              </a:spcBef>
              <a:buFontTx/>
              <a:buChar char="•"/>
            </a:pPr>
            <a:r>
              <a:rPr lang="tr-TR" b="1" dirty="0" err="1" smtClean="0"/>
              <a:t>Integrated</a:t>
            </a:r>
            <a:endParaRPr lang="tr-TR" b="1" dirty="0" smtClean="0"/>
          </a:p>
          <a:p>
            <a:pPr lvl="1">
              <a:spcBef>
                <a:spcPct val="0"/>
              </a:spcBef>
              <a:buFontTx/>
              <a:buChar char="•"/>
            </a:pPr>
            <a:r>
              <a:rPr lang="en-US" dirty="0" smtClean="0"/>
              <a:t>To organize the teaching matter to unify the medical sciences’ subjects that integrates</a:t>
            </a:r>
            <a:r>
              <a:rPr lang="tr-TR" dirty="0" smtClean="0"/>
              <a:t> </a:t>
            </a:r>
            <a:r>
              <a:rPr lang="en-US" dirty="0" smtClean="0"/>
              <a:t>Anatomy, Physiology &amp; Pathology with Clinical applications whenever relevant.</a:t>
            </a:r>
          </a:p>
          <a:p>
            <a:pPr>
              <a:spcBef>
                <a:spcPct val="0"/>
              </a:spcBef>
              <a:buFontTx/>
              <a:buChar char="•"/>
            </a:pPr>
            <a:r>
              <a:rPr lang="tr-TR" b="1" dirty="0" err="1" smtClean="0"/>
              <a:t>Community-Based</a:t>
            </a:r>
            <a:endParaRPr lang="tr-TR" b="1" dirty="0" smtClean="0"/>
          </a:p>
          <a:p>
            <a:pPr lvl="1">
              <a:spcBef>
                <a:spcPct val="0"/>
              </a:spcBef>
              <a:buFontTx/>
              <a:buChar char="•"/>
            </a:pPr>
            <a:r>
              <a:rPr lang="en-US" dirty="0" smtClean="0"/>
              <a:t>All our efforts should be concentrated within the problems of the local community.</a:t>
            </a:r>
          </a:p>
          <a:p>
            <a:pPr>
              <a:spcBef>
                <a:spcPct val="0"/>
              </a:spcBef>
              <a:buFontTx/>
              <a:buChar char="•"/>
            </a:pPr>
            <a:r>
              <a:rPr lang="tr-TR" b="1" dirty="0" err="1" smtClean="0"/>
              <a:t>Electives</a:t>
            </a:r>
            <a:endParaRPr lang="tr-TR" b="1" dirty="0" smtClean="0"/>
          </a:p>
          <a:p>
            <a:pPr lvl="1">
              <a:spcBef>
                <a:spcPct val="0"/>
              </a:spcBef>
              <a:buFontTx/>
              <a:buChar char="•"/>
            </a:pPr>
            <a:r>
              <a:rPr lang="en-US" dirty="0" smtClean="0"/>
              <a:t>This concept may be added sometimes within the curricula of some subjects but in restricted</a:t>
            </a:r>
            <a:r>
              <a:rPr lang="tr-TR" dirty="0" smtClean="0"/>
              <a:t> </a:t>
            </a:r>
            <a:r>
              <a:rPr lang="en-US" dirty="0" smtClean="0"/>
              <a:t>monitored conditions, just as a tool to stimulate the students’ responsibility, which can meet</a:t>
            </a:r>
            <a:r>
              <a:rPr lang="tr-TR" dirty="0" smtClean="0"/>
              <a:t> </a:t>
            </a:r>
            <a:r>
              <a:rPr lang="tr-TR" dirty="0" err="1" smtClean="0"/>
              <a:t>students</a:t>
            </a:r>
            <a:r>
              <a:rPr lang="tr-TR" dirty="0" smtClean="0"/>
              <a:t>’ </a:t>
            </a:r>
            <a:r>
              <a:rPr lang="tr-TR" dirty="0" err="1" smtClean="0"/>
              <a:t>aspirations</a:t>
            </a:r>
            <a:r>
              <a:rPr lang="tr-TR" dirty="0" smtClean="0"/>
              <a:t>.</a:t>
            </a:r>
          </a:p>
          <a:p>
            <a:pPr>
              <a:spcBef>
                <a:spcPct val="0"/>
              </a:spcBef>
              <a:buFontTx/>
              <a:buChar char="•"/>
            </a:pPr>
            <a:r>
              <a:rPr lang="tr-TR" b="1" dirty="0" err="1" smtClean="0"/>
              <a:t>Systematic</a:t>
            </a:r>
            <a:endParaRPr lang="tr-TR" b="1" dirty="0" smtClean="0"/>
          </a:p>
          <a:p>
            <a:pPr lvl="1">
              <a:spcBef>
                <a:spcPct val="0"/>
              </a:spcBef>
              <a:buFontTx/>
              <a:buChar char="•"/>
            </a:pPr>
            <a:r>
              <a:rPr lang="en-US" dirty="0" smtClean="0"/>
              <a:t>It means in a simple way that we should orient students from the early educational period</a:t>
            </a:r>
            <a:r>
              <a:rPr lang="tr-TR" dirty="0" smtClean="0"/>
              <a:t> </a:t>
            </a:r>
            <a:r>
              <a:rPr lang="en-US" dirty="0" smtClean="0"/>
              <a:t>with the essential components of our subject with the list of the main objectives to be</a:t>
            </a:r>
            <a:r>
              <a:rPr lang="tr-TR" dirty="0" smtClean="0"/>
              <a:t> </a:t>
            </a:r>
            <a:r>
              <a:rPr lang="en-US" dirty="0" smtClean="0"/>
              <a:t>achieved and the essential skills to be mastered within the relevant bulk of knowledge of that</a:t>
            </a:r>
            <a:r>
              <a:rPr lang="tr-TR" dirty="0" smtClean="0"/>
              <a:t> </a:t>
            </a:r>
            <a:r>
              <a:rPr lang="en-US" dirty="0" smtClean="0"/>
              <a:t>level for each educational period using the curriculum map.</a:t>
            </a:r>
            <a:endParaRPr lang="tr-TR" dirty="0" smtClean="0"/>
          </a:p>
          <a:p>
            <a:pPr>
              <a:spcBef>
                <a:spcPct val="0"/>
              </a:spcBef>
            </a:pPr>
            <a:endParaRPr lang="tr-TR" dirty="0" smtClean="0"/>
          </a:p>
        </p:txBody>
      </p:sp>
      <p:sp>
        <p:nvSpPr>
          <p:cNvPr id="368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A9FBE8-D59D-4382-A636-3C47959C5DC3}" type="slidenum">
              <a:rPr lang="en-US"/>
              <a:pPr eaLnBrk="1" hangingPunct="1"/>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Geçmişini bilmeyen geleceğini </a:t>
            </a:r>
            <a:r>
              <a:rPr lang="tr-TR" dirty="0" err="1" smtClean="0"/>
              <a:t>inşaa</a:t>
            </a:r>
            <a:r>
              <a:rPr lang="tr-TR" dirty="0" smtClean="0"/>
              <a:t> edemez.</a:t>
            </a:r>
            <a:endParaRPr lang="en-GB" dirty="0"/>
          </a:p>
        </p:txBody>
      </p:sp>
      <p:sp>
        <p:nvSpPr>
          <p:cNvPr id="4" name="Slayt Numarası Yer Tutucusu 3"/>
          <p:cNvSpPr>
            <a:spLocks noGrp="1"/>
          </p:cNvSpPr>
          <p:nvPr>
            <p:ph type="sldNum" sz="quarter" idx="10"/>
          </p:nvPr>
        </p:nvSpPr>
        <p:spPr/>
        <p:txBody>
          <a:bodyPr/>
          <a:lstStyle/>
          <a:p>
            <a:fld id="{268A90C4-FB66-4461-AF5D-C2438847A714}" type="slidenum">
              <a:rPr lang="en-GB" smtClean="0"/>
              <a:t>14</a:t>
            </a:fld>
            <a:endParaRPr lang="en-GB"/>
          </a:p>
        </p:txBody>
      </p:sp>
    </p:spTree>
    <p:extLst>
      <p:ext uri="{BB962C8B-B14F-4D97-AF65-F5344CB8AC3E}">
        <p14:creationId xmlns:p14="http://schemas.microsoft.com/office/powerpoint/2010/main" val="45137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r>
              <a:rPr lang="tr-TR" smtClean="0"/>
              <a:t>04.03.2013</a:t>
            </a:r>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tr-TR" smtClean="0"/>
              <a:t>04.03.2013</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tr-TR" smtClean="0"/>
              <a:t>04.03.2013</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r>
              <a:rPr lang="tr-TR" smtClean="0"/>
              <a:t>04.03.2013</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r>
              <a:rPr lang="tr-TR" smtClean="0"/>
              <a:t>04.03.2013</a:t>
            </a:r>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tr-TR" smtClean="0"/>
              <a:t>04.03.2013</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r>
              <a:rPr lang="tr-TR" smtClean="0"/>
              <a:t>04.03.2013</a:t>
            </a:r>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r>
              <a:rPr lang="tr-TR" smtClean="0"/>
              <a:t>04.03.2013</a:t>
            </a:r>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smtClean="0"/>
              <a:t>04.03.2013</a:t>
            </a:r>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r>
              <a:rPr lang="tr-TR" smtClean="0"/>
              <a:t>04.03.2013</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r>
              <a:rPr lang="tr-TR" smtClean="0"/>
              <a:t>04.03.2013</a:t>
            </a:r>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04.03.2013</a:t>
            </a:r>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localhost\Users\zekeriya\Documents\ogrenciler\2012_2013\Document4!OLE_LINK7"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file:///\\localhost\Users\zekeriya\Documents\ogrenciler\2012_2013\Document5!OLE_LINK8"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A.Ü. TIP FAKÜLTESİ MÜFREDAT YOL HARİTASI</a:t>
            </a:r>
            <a:endParaRPr lang="en-GB" dirty="0"/>
          </a:p>
        </p:txBody>
      </p:sp>
      <p:sp>
        <p:nvSpPr>
          <p:cNvPr id="3" name="Alt Başlık 2"/>
          <p:cNvSpPr>
            <a:spLocks noGrp="1"/>
          </p:cNvSpPr>
          <p:nvPr>
            <p:ph type="subTitle" idx="1"/>
          </p:nvPr>
        </p:nvSpPr>
        <p:spPr/>
        <p:txBody>
          <a:bodyPr>
            <a:normAutofit/>
          </a:bodyPr>
          <a:lstStyle/>
          <a:p>
            <a:r>
              <a:rPr lang="tr-TR" dirty="0" smtClean="0"/>
              <a:t>DOÇ. DR. HAMİT ACEMOĞLU</a:t>
            </a:r>
          </a:p>
          <a:p>
            <a:r>
              <a:rPr lang="tr-TR" dirty="0" smtClean="0"/>
              <a:t>Tıp Eğitimi AD.</a:t>
            </a:r>
            <a:endParaRPr lang="en-GB" dirty="0"/>
          </a:p>
        </p:txBody>
      </p:sp>
    </p:spTree>
    <p:extLst>
      <p:ext uri="{BB962C8B-B14F-4D97-AF65-F5344CB8AC3E}">
        <p14:creationId xmlns:p14="http://schemas.microsoft.com/office/powerpoint/2010/main" val="2229474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776288"/>
            <a:ext cx="75914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10</a:t>
            </a:fld>
            <a:endParaRPr lang="tr-TR"/>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6576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719138"/>
            <a:ext cx="7734300"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844114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00" y="908720"/>
            <a:ext cx="8096140" cy="493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45132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Problemlerimiz</a:t>
            </a:r>
            <a:endParaRPr lang="en-GB" dirty="0"/>
          </a:p>
        </p:txBody>
      </p:sp>
      <p:sp>
        <p:nvSpPr>
          <p:cNvPr id="3" name="İçerik Yer Tutucusu 2"/>
          <p:cNvSpPr>
            <a:spLocks noGrp="1"/>
          </p:cNvSpPr>
          <p:nvPr>
            <p:ph idx="1"/>
          </p:nvPr>
        </p:nvSpPr>
        <p:spPr/>
        <p:txBody>
          <a:bodyPr/>
          <a:lstStyle/>
          <a:p>
            <a:r>
              <a:rPr lang="tr-TR" dirty="0" smtClean="0"/>
              <a:t>Eğitim süresi uzun</a:t>
            </a:r>
          </a:p>
          <a:p>
            <a:r>
              <a:rPr lang="tr-TR" dirty="0" smtClean="0"/>
              <a:t>Konu tekrarları var</a:t>
            </a:r>
          </a:p>
          <a:p>
            <a:r>
              <a:rPr lang="tr-TR" dirty="0" smtClean="0"/>
              <a:t>Güncel olmayan/gereksiz konular</a:t>
            </a:r>
          </a:p>
          <a:p>
            <a:r>
              <a:rPr lang="tr-TR" dirty="0" smtClean="0"/>
              <a:t>Eksik konular</a:t>
            </a:r>
          </a:p>
          <a:p>
            <a:r>
              <a:rPr lang="tr-TR" dirty="0" smtClean="0"/>
              <a:t>Staj dağılımında adaletsizlik</a:t>
            </a:r>
          </a:p>
          <a:p>
            <a:r>
              <a:rPr lang="tr-TR" dirty="0" smtClean="0"/>
              <a:t>Entegrasyon</a:t>
            </a:r>
          </a:p>
          <a:p>
            <a:r>
              <a:rPr lang="tr-TR" dirty="0" smtClean="0"/>
              <a:t>Seçmeli derslerin azlığı</a:t>
            </a:r>
          </a:p>
          <a:p>
            <a:r>
              <a:rPr lang="tr-TR" dirty="0" smtClean="0"/>
              <a:t>Eğitim ortamı yetersizliği</a:t>
            </a:r>
          </a:p>
          <a:p>
            <a:r>
              <a:rPr lang="tr-TR" dirty="0" smtClean="0"/>
              <a:t>Sınav yöntemlerinde çeşitliliğin az olması</a:t>
            </a:r>
            <a:endParaRPr lang="en-GB"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13</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227761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GEÇEN YIL YAPILANLAR</a:t>
            </a:r>
            <a:endParaRPr lang="en-GB" dirty="0"/>
          </a:p>
        </p:txBody>
      </p:sp>
      <p:sp>
        <p:nvSpPr>
          <p:cNvPr id="3" name="İçerik Yer Tutucusu 2"/>
          <p:cNvSpPr>
            <a:spLocks noGrp="1"/>
          </p:cNvSpPr>
          <p:nvPr>
            <p:ph idx="1"/>
          </p:nvPr>
        </p:nvSpPr>
        <p:spPr/>
        <p:txBody>
          <a:bodyPr/>
          <a:lstStyle/>
          <a:p>
            <a:r>
              <a:rPr lang="tr-TR" dirty="0" err="1" smtClean="0"/>
              <a:t>Prof</a:t>
            </a:r>
            <a:r>
              <a:rPr lang="tr-TR" dirty="0" smtClean="0"/>
              <a:t> Dr. </a:t>
            </a:r>
            <a:r>
              <a:rPr lang="tr-TR" dirty="0" err="1" smtClean="0"/>
              <a:t>Bünyami</a:t>
            </a:r>
            <a:r>
              <a:rPr lang="tr-TR" dirty="0" smtClean="0"/>
              <a:t> ÜNAL</a:t>
            </a:r>
          </a:p>
          <a:p>
            <a:r>
              <a:rPr lang="tr-TR" dirty="0" err="1" smtClean="0"/>
              <a:t>Prof</a:t>
            </a:r>
            <a:r>
              <a:rPr lang="tr-TR" dirty="0" smtClean="0"/>
              <a:t> Dr. Zekeriya AKTÜRK</a:t>
            </a:r>
            <a:endParaRPr lang="en-GB"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14</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8243"/>
            <a:ext cx="9144000" cy="334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31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Yönetmelik Değiştirildi</a:t>
            </a:r>
            <a:endParaRPr lang="tr-TR" dirty="0"/>
          </a:p>
        </p:txBody>
      </p:sp>
      <p:sp>
        <p:nvSpPr>
          <p:cNvPr id="3" name="Content Placeholder 2"/>
          <p:cNvSpPr>
            <a:spLocks noGrp="1"/>
          </p:cNvSpPr>
          <p:nvPr>
            <p:ph idx="1"/>
          </p:nvPr>
        </p:nvSpPr>
        <p:spPr>
          <a:xfrm>
            <a:off x="0" y="1888232"/>
            <a:ext cx="4495295" cy="2692896"/>
          </a:xfrm>
        </p:spPr>
        <p:txBody>
          <a:bodyPr/>
          <a:lstStyle/>
          <a:p>
            <a:r>
              <a:rPr lang="tr-TR" dirty="0" smtClean="0"/>
              <a:t>Eski yönetmelikteki fazlalıklar çıkarıldı</a:t>
            </a:r>
          </a:p>
          <a:p>
            <a:r>
              <a:rPr lang="tr-TR" dirty="0" smtClean="0"/>
              <a:t>Daha esnek bir yönetmelik oluşturuldu</a:t>
            </a:r>
          </a:p>
          <a:p>
            <a:r>
              <a:rPr lang="tr-TR" dirty="0" smtClean="0"/>
              <a:t>Sınav yönergesi hazırlandı</a:t>
            </a:r>
            <a:endParaRPr lang="tr-TR" dirty="0"/>
          </a:p>
        </p:txBody>
      </p:sp>
      <p:graphicFrame>
        <p:nvGraphicFramePr>
          <p:cNvPr id="6" name="Object 5"/>
          <p:cNvGraphicFramePr>
            <a:graphicFrameLocks noChangeAspect="1"/>
          </p:cNvGraphicFramePr>
          <p:nvPr>
            <p:extLst>
              <p:ext uri="{D42A27DB-BD31-4B8C-83A1-F6EECF244321}">
                <p14:modId xmlns:p14="http://schemas.microsoft.com/office/powerpoint/2010/main" val="935682654"/>
              </p:ext>
            </p:extLst>
          </p:nvPr>
        </p:nvGraphicFramePr>
        <p:xfrm>
          <a:off x="4211960" y="1773208"/>
          <a:ext cx="4768432" cy="4680128"/>
        </p:xfrm>
        <a:graphic>
          <a:graphicData uri="http://schemas.openxmlformats.org/presentationml/2006/ole">
            <mc:AlternateContent xmlns:mc="http://schemas.openxmlformats.org/markup-compatibility/2006">
              <mc:Choice xmlns:v="urn:schemas-microsoft-com:vml" Requires="v">
                <p:oleObj spid="_x0000_s7182" name="Document" r:id="rId3" imgW="5486400" imgH="5384800" progId="Word.Document.12">
                  <p:link updateAutomatic="1"/>
                </p:oleObj>
              </mc:Choice>
              <mc:Fallback>
                <p:oleObj name="Document" r:id="rId3" imgW="5486400" imgH="5384800" progId="Word.Document.12">
                  <p:link updateAutomatic="1"/>
                  <p:pic>
                    <p:nvPicPr>
                      <p:cNvPr id="0" name=""/>
                      <p:cNvPicPr/>
                      <p:nvPr/>
                    </p:nvPicPr>
                    <p:blipFill>
                      <a:blip r:embed="rId4"/>
                      <a:stretch>
                        <a:fillRect/>
                      </a:stretch>
                    </p:blipFill>
                    <p:spPr>
                      <a:xfrm>
                        <a:off x="4211960" y="1773208"/>
                        <a:ext cx="4768432" cy="4680128"/>
                      </a:xfrm>
                      <a:prstGeom prst="rect">
                        <a:avLst/>
                      </a:prstGeom>
                    </p:spPr>
                  </p:pic>
                </p:oleObj>
              </mc:Fallback>
            </mc:AlternateContent>
          </a:graphicData>
        </a:graphic>
      </p:graphicFrame>
      <p:sp>
        <p:nvSpPr>
          <p:cNvPr id="7" name="Slayt Numarası Yer Tutucusu 6"/>
          <p:cNvSpPr>
            <a:spLocks noGrp="1"/>
          </p:cNvSpPr>
          <p:nvPr>
            <p:ph type="sldNum" sz="quarter" idx="12"/>
          </p:nvPr>
        </p:nvSpPr>
        <p:spPr/>
        <p:txBody>
          <a:bodyPr/>
          <a:lstStyle/>
          <a:p>
            <a:fld id="{F302176B-0E47-46AC-8F43-DAB4B8A37D06}" type="slidenum">
              <a:rPr lang="tr-TR" smtClean="0"/>
              <a:t>15</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97142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14"/>
            <a:ext cx="8229600" cy="1143000"/>
          </a:xfrm>
        </p:spPr>
        <p:txBody>
          <a:bodyPr/>
          <a:lstStyle/>
          <a:p>
            <a:r>
              <a:rPr lang="tr-TR" dirty="0" smtClean="0"/>
              <a:t>Hedef Eğitim Şablonu Çıkarıldı</a:t>
            </a:r>
            <a:endParaRPr lang="tr-TR" dirty="0"/>
          </a:p>
        </p:txBody>
      </p:sp>
      <p:graphicFrame>
        <p:nvGraphicFramePr>
          <p:cNvPr id="9" name="Object 8"/>
          <p:cNvGraphicFramePr>
            <a:graphicFrameLocks noChangeAspect="1"/>
          </p:cNvGraphicFramePr>
          <p:nvPr>
            <p:extLst>
              <p:ext uri="{D42A27DB-BD31-4B8C-83A1-F6EECF244321}">
                <p14:modId xmlns:p14="http://schemas.microsoft.com/office/powerpoint/2010/main" val="1030575915"/>
              </p:ext>
            </p:extLst>
          </p:nvPr>
        </p:nvGraphicFramePr>
        <p:xfrm>
          <a:off x="806824" y="1209223"/>
          <a:ext cx="7530352" cy="5037194"/>
        </p:xfrm>
        <a:graphic>
          <a:graphicData uri="http://schemas.openxmlformats.org/presentationml/2006/ole">
            <mc:AlternateContent xmlns:mc="http://schemas.openxmlformats.org/markup-compatibility/2006">
              <mc:Choice xmlns:v="urn:schemas-microsoft-com:vml" Requires="v">
                <p:oleObj spid="_x0000_s8206" name="Document" r:id="rId3" imgW="5638800" imgH="3771900" progId="Word.Document.12">
                  <p:link updateAutomatic="1"/>
                </p:oleObj>
              </mc:Choice>
              <mc:Fallback>
                <p:oleObj name="Document" r:id="rId3" imgW="5638800" imgH="3771900" progId="Word.Document.12">
                  <p:link updateAutomatic="1"/>
                  <p:pic>
                    <p:nvPicPr>
                      <p:cNvPr id="0" name=""/>
                      <p:cNvPicPr/>
                      <p:nvPr/>
                    </p:nvPicPr>
                    <p:blipFill>
                      <a:blip r:embed="rId4"/>
                      <a:stretch>
                        <a:fillRect/>
                      </a:stretch>
                    </p:blipFill>
                    <p:spPr>
                      <a:xfrm>
                        <a:off x="806824" y="1209223"/>
                        <a:ext cx="7530352" cy="5037194"/>
                      </a:xfrm>
                      <a:prstGeom prst="rect">
                        <a:avLst/>
                      </a:prstGeom>
                    </p:spPr>
                  </p:pic>
                </p:oleObj>
              </mc:Fallback>
            </mc:AlternateContent>
          </a:graphicData>
        </a:graphic>
      </p:graphicFrame>
      <p:sp>
        <p:nvSpPr>
          <p:cNvPr id="5" name="Slayt Numarası Yer Tutucusu 4"/>
          <p:cNvSpPr>
            <a:spLocks noGrp="1"/>
          </p:cNvSpPr>
          <p:nvPr>
            <p:ph type="sldNum" sz="quarter" idx="12"/>
          </p:nvPr>
        </p:nvSpPr>
        <p:spPr/>
        <p:txBody>
          <a:bodyPr/>
          <a:lstStyle/>
          <a:p>
            <a:fld id="{F302176B-0E47-46AC-8F43-DAB4B8A37D06}" type="slidenum">
              <a:rPr lang="tr-TR" smtClean="0"/>
              <a:t>16</a:t>
            </a:fld>
            <a:endParaRPr lang="tr-TR"/>
          </a:p>
        </p:txBody>
      </p:sp>
      <p:sp>
        <p:nvSpPr>
          <p:cNvPr id="7" name="Veri Yer Tutucusu 6"/>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67765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Komite </a:t>
            </a:r>
            <a:r>
              <a:rPr lang="tr-TR" dirty="0" smtClean="0"/>
              <a:t>Yapısı Değiştirildi</a:t>
            </a:r>
            <a:endParaRPr lang="tr-TR" dirty="0"/>
          </a:p>
        </p:txBody>
      </p:sp>
      <p:pic>
        <p:nvPicPr>
          <p:cNvPr id="6" name="Content Placeholder 3" descr="Screen Shot 2012-07-24 at 2.40.12 PM.png"/>
          <p:cNvPicPr>
            <a:picLocks noChangeAspect="1"/>
          </p:cNvPicPr>
          <p:nvPr/>
        </p:nvPicPr>
        <p:blipFill>
          <a:blip r:embed="rId2">
            <a:extLst>
              <a:ext uri="{28A0092B-C50C-407E-A947-70E740481C1C}">
                <a14:useLocalDpi xmlns:a14="http://schemas.microsoft.com/office/drawing/2010/main" val="0"/>
              </a:ext>
            </a:extLst>
          </a:blip>
          <a:srcRect t="-64345" b="-64345"/>
          <a:stretch>
            <a:fillRect/>
          </a:stretch>
        </p:blipFill>
        <p:spPr>
          <a:xfrm>
            <a:off x="0" y="1243477"/>
            <a:ext cx="9144000" cy="4525963"/>
          </a:xfrm>
          <a:prstGeom prst="rect">
            <a:avLst/>
          </a:prstGeom>
        </p:spPr>
      </p:pic>
      <p:sp>
        <p:nvSpPr>
          <p:cNvPr id="7" name="Slayt Numarası Yer Tutucusu 6"/>
          <p:cNvSpPr>
            <a:spLocks noGrp="1"/>
          </p:cNvSpPr>
          <p:nvPr>
            <p:ph type="sldNum" sz="quarter" idx="12"/>
          </p:nvPr>
        </p:nvSpPr>
        <p:spPr/>
        <p:txBody>
          <a:bodyPr/>
          <a:lstStyle/>
          <a:p>
            <a:fld id="{F302176B-0E47-46AC-8F43-DAB4B8A37D06}" type="slidenum">
              <a:rPr lang="tr-TR" smtClean="0"/>
              <a:t>17</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333059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tr-TR" dirty="0" smtClean="0"/>
              <a:t>Komitelerin Ders Şablonu Oluşturuldu</a:t>
            </a:r>
            <a:endParaRPr lang="tr-TR"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27968552"/>
              </p:ext>
            </p:extLst>
          </p:nvPr>
        </p:nvGraphicFramePr>
        <p:xfrm>
          <a:off x="1" y="1645599"/>
          <a:ext cx="9144008" cy="2800632"/>
        </p:xfrm>
        <a:graphic>
          <a:graphicData uri="http://schemas.openxmlformats.org/drawingml/2006/table">
            <a:tbl>
              <a:tblPr/>
              <a:tblGrid>
                <a:gridCol w="207541"/>
                <a:gridCol w="158708"/>
                <a:gridCol w="158708"/>
                <a:gridCol w="158708"/>
                <a:gridCol w="158708"/>
                <a:gridCol w="158708"/>
                <a:gridCol w="158708"/>
                <a:gridCol w="158708"/>
                <a:gridCol w="170916"/>
                <a:gridCol w="170916"/>
                <a:gridCol w="146499"/>
                <a:gridCol w="158708"/>
                <a:gridCol w="146499"/>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207541"/>
                <a:gridCol w="195332"/>
                <a:gridCol w="195332"/>
                <a:gridCol w="183124"/>
                <a:gridCol w="183124"/>
                <a:gridCol w="195332"/>
                <a:gridCol w="183124"/>
                <a:gridCol w="195332"/>
                <a:gridCol w="292999"/>
                <a:gridCol w="219749"/>
              </a:tblGrid>
              <a:tr h="120862">
                <a:tc gridSpan="2">
                  <a:txBody>
                    <a:bodyPr/>
                    <a:lstStyle/>
                    <a:p>
                      <a:pPr algn="l" fontAlgn="b"/>
                      <a:r>
                        <a:rPr lang="tr-TR" sz="700" b="0" i="0" u="none" strike="noStrike">
                          <a:solidFill>
                            <a:srgbClr val="000000"/>
                          </a:solidFill>
                          <a:effectLst/>
                          <a:latin typeface="Calibri"/>
                        </a:rPr>
                        <a:t>1. Sınıf</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Teorik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630</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Pratik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448</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Klinik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10987" marR="10987" marT="10987" marB="0" anchor="b">
                    <a:lnL>
                      <a:noFill/>
                    </a:lnL>
                    <a:lnR>
                      <a:noFill/>
                    </a:lnR>
                    <a:lnT>
                      <a:noFill/>
                    </a:lnT>
                    <a:lnB>
                      <a:noFill/>
                    </a:lnB>
                  </a:tcPr>
                </a:tc>
              </a:tr>
              <a:tr h="109874">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Diğer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112</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dirty="0" smtClean="0">
                          <a:solidFill>
                            <a:srgbClr val="000000"/>
                          </a:solidFill>
                          <a:effectLst/>
                          <a:latin typeface="Calibri"/>
                        </a:rPr>
                        <a:t>Seçme</a:t>
                      </a:r>
                      <a:endParaRPr lang="tr-TR" sz="700" b="0" i="0" u="none" strike="noStrike" dirty="0">
                        <a:solidFill>
                          <a:srgbClr val="000000"/>
                        </a:solidFill>
                        <a:effectLst/>
                        <a:latin typeface="Calibri"/>
                      </a:endParaRP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10987" marR="10987" marT="10987" marB="0" anchor="b">
                    <a:lnL>
                      <a:noFill/>
                    </a:lnL>
                    <a:lnR>
                      <a:noFill/>
                    </a:lnR>
                    <a:lnT>
                      <a:noFill/>
                    </a:lnT>
                    <a:lnB>
                      <a:noFill/>
                    </a:lnB>
                  </a:tcPr>
                </a:tc>
              </a:tr>
              <a:tr h="120862">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Calibri"/>
                        </a:rPr>
                        <a:t>Toplam</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1232</a:t>
                      </a:r>
                    </a:p>
                  </a:txBody>
                  <a:tcPr marL="10987" marR="10987" marT="10987" marB="0" anchor="b">
                    <a:lnL>
                      <a:noFill/>
                    </a:lnL>
                    <a:lnR>
                      <a:noFill/>
                    </a:lnR>
                    <a:lnT>
                      <a:noFill/>
                    </a:lnT>
                    <a:lnB>
                      <a:noFill/>
                    </a:lnB>
                  </a:tcPr>
                </a:tc>
              </a:tr>
              <a:tr h="120862">
                <a:tc gridSpan="2">
                  <a:txBody>
                    <a:bodyPr/>
                    <a:lstStyle/>
                    <a:p>
                      <a:pPr algn="l" fontAlgn="b"/>
                      <a:r>
                        <a:rPr lang="tr-TR" sz="700" b="0" i="0" u="none" strike="noStrike">
                          <a:solidFill>
                            <a:srgbClr val="000000"/>
                          </a:solidFill>
                          <a:effectLst/>
                          <a:latin typeface="Calibri"/>
                        </a:rPr>
                        <a:t>2. Sınıf</a:t>
                      </a: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Teorik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672</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Pratik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420</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Klinik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10987" marR="10987" marT="10987" marB="0" anchor="b">
                    <a:lnL>
                      <a:noFill/>
                    </a:lnL>
                    <a:lnR>
                      <a:noFill/>
                    </a:lnR>
                    <a:lnT>
                      <a:noFill/>
                    </a:lnT>
                    <a:lnB>
                      <a:noFill/>
                    </a:lnB>
                  </a:tcPr>
                </a:tc>
              </a:tr>
              <a:tr h="109874">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Diğer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84</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dirty="0" smtClean="0">
                          <a:solidFill>
                            <a:srgbClr val="000000"/>
                          </a:solidFill>
                          <a:effectLst/>
                          <a:latin typeface="Calibri"/>
                        </a:rPr>
                        <a:t>Seçme</a:t>
                      </a:r>
                      <a:endParaRPr lang="tr-TR" sz="700" b="0" i="0" u="none" strike="noStrike" dirty="0">
                        <a:solidFill>
                          <a:srgbClr val="000000"/>
                        </a:solidFill>
                        <a:effectLst/>
                        <a:latin typeface="Calibri"/>
                      </a:endParaRP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10987" marR="10987" marT="10987" marB="0" anchor="b">
                    <a:lnL>
                      <a:noFill/>
                    </a:lnL>
                    <a:lnR>
                      <a:noFill/>
                    </a:lnR>
                    <a:lnT>
                      <a:noFill/>
                    </a:lnT>
                    <a:lnB>
                      <a:noFill/>
                    </a:lnB>
                  </a:tcPr>
                </a:tc>
              </a:tr>
              <a:tr h="120862">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Calibri"/>
                        </a:rPr>
                        <a:t>Toplam</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1232</a:t>
                      </a:r>
                    </a:p>
                  </a:txBody>
                  <a:tcPr marL="10987" marR="10987" marT="10987" marB="0" anchor="b">
                    <a:lnL>
                      <a:noFill/>
                    </a:lnL>
                    <a:lnR>
                      <a:noFill/>
                    </a:lnR>
                    <a:lnT>
                      <a:noFill/>
                    </a:lnT>
                    <a:lnB>
                      <a:noFill/>
                    </a:lnB>
                  </a:tcPr>
                </a:tc>
              </a:tr>
              <a:tr h="120862">
                <a:tc gridSpan="2">
                  <a:txBody>
                    <a:bodyPr/>
                    <a:lstStyle/>
                    <a:p>
                      <a:pPr algn="l" fontAlgn="b"/>
                      <a:r>
                        <a:rPr lang="tr-TR" sz="700" b="0" i="0" u="none" strike="noStrike">
                          <a:solidFill>
                            <a:srgbClr val="000000"/>
                          </a:solidFill>
                          <a:effectLst/>
                          <a:latin typeface="Calibri"/>
                        </a:rPr>
                        <a:t>3. Sınıf</a:t>
                      </a: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D1</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D2</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D3</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D4</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D5</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D6</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D7</a:t>
                      </a:r>
                    </a:p>
                  </a:txBody>
                  <a:tcPr marL="10987" marR="10987" marT="1098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D8</a:t>
                      </a:r>
                    </a:p>
                  </a:txBody>
                  <a:tcPr marL="10987" marR="10987" marT="1098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a:rPr>
                        <a:t>Teorik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658</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Pt</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Pratik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434</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Sa</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Klinik</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42</a:t>
                      </a:r>
                    </a:p>
                  </a:txBody>
                  <a:tcPr marL="10987" marR="10987" marT="10987" marB="0" anchor="b">
                    <a:lnL>
                      <a:noFill/>
                    </a:lnL>
                    <a:lnR>
                      <a:noFill/>
                    </a:lnR>
                    <a:lnT>
                      <a:noFill/>
                    </a:lnT>
                    <a:lnB>
                      <a:noFill/>
                    </a:lnB>
                  </a:tcPr>
                </a:tc>
              </a:tr>
              <a:tr h="109874">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Çar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a:solidFill>
                            <a:srgbClr val="000000"/>
                          </a:solidFill>
                          <a:effectLst/>
                          <a:latin typeface="Calibri"/>
                        </a:rPr>
                        <a:t>Diğer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10987" marR="10987" marT="10987" marB="0" anchor="b">
                    <a:lnL>
                      <a:noFill/>
                    </a:lnL>
                    <a:lnR>
                      <a:noFill/>
                    </a:lnR>
                    <a:lnT>
                      <a:noFill/>
                    </a:lnT>
                    <a:lnB>
                      <a:noFill/>
                    </a:lnB>
                  </a:tcPr>
                </a:tc>
              </a:tr>
              <a:tr h="109874">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a:rPr>
                        <a:t>Per</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a:noFill/>
                    </a:lnR>
                    <a:lnT>
                      <a:noFill/>
                    </a:lnT>
                    <a:lnB>
                      <a:noFill/>
                    </a:lnB>
                  </a:tcPr>
                </a:tc>
                <a:tc>
                  <a:txBody>
                    <a:bodyPr/>
                    <a:lstStyle/>
                    <a:p>
                      <a:pPr algn="l" fontAlgn="b"/>
                      <a:r>
                        <a:rPr lang="en-US" sz="700" b="0" i="0" u="none" strike="noStrike">
                          <a:solidFill>
                            <a:srgbClr val="000000"/>
                          </a:solidFill>
                          <a:effectLst/>
                          <a:latin typeface="Calibri"/>
                        </a:rPr>
                        <a:t>PS</a:t>
                      </a:r>
                    </a:p>
                  </a:txBody>
                  <a:tcPr marL="10987" marR="10987" marT="1098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700" b="0" i="0" u="none" strike="noStrike" dirty="0" smtClean="0">
                          <a:solidFill>
                            <a:srgbClr val="000000"/>
                          </a:solidFill>
                          <a:effectLst/>
                          <a:latin typeface="Calibri"/>
                        </a:rPr>
                        <a:t>Seçme</a:t>
                      </a:r>
                      <a:endParaRPr lang="tr-TR" sz="700" b="0" i="0" u="none" strike="noStrike" dirty="0">
                        <a:solidFill>
                          <a:srgbClr val="000000"/>
                        </a:solidFill>
                        <a:effectLst/>
                        <a:latin typeface="Calibri"/>
                      </a:endParaRP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10987" marR="10987" marT="10987" marB="0" anchor="b">
                    <a:lnL>
                      <a:noFill/>
                    </a:lnL>
                    <a:lnR>
                      <a:noFill/>
                    </a:lnR>
                    <a:lnT>
                      <a:noFill/>
                    </a:lnT>
                    <a:lnB>
                      <a:noFill/>
                    </a:lnB>
                  </a:tcPr>
                </a:tc>
              </a:tr>
              <a:tr h="120862">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K</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D</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Cu</a:t>
                      </a:r>
                    </a:p>
                  </a:txBody>
                  <a:tcPr marL="10987" marR="10987" marT="1098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TS</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10987" marR="10987" marT="1098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Calibri"/>
                        </a:rPr>
                        <a:t>Toplam</a:t>
                      </a:r>
                    </a:p>
                  </a:txBody>
                  <a:tcPr marL="10987" marR="10987" marT="1098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0000"/>
                          </a:solidFill>
                          <a:effectLst/>
                          <a:latin typeface="Calibri"/>
                        </a:rPr>
                        <a:t>1232</a:t>
                      </a:r>
                    </a:p>
                  </a:txBody>
                  <a:tcPr marL="10987" marR="10987" marT="10987" marB="0" anchor="b">
                    <a:lnL>
                      <a:noFill/>
                    </a:lnL>
                    <a:lnR>
                      <a:noFill/>
                    </a:lnR>
                    <a:lnT>
                      <a:noFill/>
                    </a:lnT>
                    <a:lnB>
                      <a:noFill/>
                    </a:lnB>
                  </a:tcPr>
                </a:tc>
              </a:tr>
            </a:tbl>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18</a:t>
            </a:fld>
            <a:endParaRPr lang="tr-TR"/>
          </a:p>
        </p:txBody>
      </p:sp>
      <p:sp>
        <p:nvSpPr>
          <p:cNvPr id="4" name="Veri Yer Tutucusu 3"/>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847178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Entegrasyon Çalışması Yapıldı</a:t>
            </a:r>
            <a:endParaRPr lang="tr-TR" dirty="0"/>
          </a:p>
        </p:txBody>
      </p:sp>
      <p:sp>
        <p:nvSpPr>
          <p:cNvPr id="3" name="Content Placeholder 2"/>
          <p:cNvSpPr>
            <a:spLocks noGrp="1"/>
          </p:cNvSpPr>
          <p:nvPr>
            <p:ph idx="1"/>
          </p:nvPr>
        </p:nvSpPr>
        <p:spPr/>
        <p:txBody>
          <a:bodyPr>
            <a:normAutofit/>
          </a:bodyPr>
          <a:lstStyle/>
          <a:p>
            <a:endParaRPr lang="tr-TR" dirty="0" smtClean="0"/>
          </a:p>
          <a:p>
            <a:r>
              <a:rPr lang="tr-TR" dirty="0" smtClean="0"/>
              <a:t>Geçmiş yıllar içerisinde temel tıp dersleri arasındaki entegrasyon büyük oranda kaybolmuştu.</a:t>
            </a:r>
          </a:p>
          <a:p>
            <a:r>
              <a:rPr lang="tr-TR" dirty="0" smtClean="0"/>
              <a:t>1. sınıf derslerinde entegrasyonun sağlanması için ders sıraları yeniden düzenlendi.</a:t>
            </a:r>
          </a:p>
          <a:p>
            <a:r>
              <a:rPr lang="tr-TR" dirty="0" smtClean="0"/>
              <a:t>2. ve 3. sınıflarda aynı çalışmanın daha sonra yapılması gerekir.</a:t>
            </a:r>
          </a:p>
        </p:txBody>
      </p:sp>
      <p:sp>
        <p:nvSpPr>
          <p:cNvPr id="6" name="Slayt Numarası Yer Tutucusu 5"/>
          <p:cNvSpPr>
            <a:spLocks noGrp="1"/>
          </p:cNvSpPr>
          <p:nvPr>
            <p:ph type="sldNum" sz="quarter" idx="12"/>
          </p:nvPr>
        </p:nvSpPr>
        <p:spPr/>
        <p:txBody>
          <a:bodyPr/>
          <a:lstStyle/>
          <a:p>
            <a:fld id="{F302176B-0E47-46AC-8F43-DAB4B8A37D06}" type="slidenum">
              <a:rPr lang="tr-TR" smtClean="0"/>
              <a:t>19</a:t>
            </a:fld>
            <a:endParaRPr lang="tr-TR"/>
          </a:p>
        </p:txBody>
      </p:sp>
      <p:sp>
        <p:nvSpPr>
          <p:cNvPr id="7" name="Veri Yer Tutucusu 6"/>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34708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planı</a:t>
            </a:r>
            <a:endParaRPr lang="en-GB" dirty="0"/>
          </a:p>
        </p:txBody>
      </p:sp>
      <p:sp>
        <p:nvSpPr>
          <p:cNvPr id="3" name="İçerik Yer Tutucusu 2"/>
          <p:cNvSpPr>
            <a:spLocks noGrp="1"/>
          </p:cNvSpPr>
          <p:nvPr>
            <p:ph idx="1"/>
          </p:nvPr>
        </p:nvSpPr>
        <p:spPr/>
        <p:txBody>
          <a:bodyPr/>
          <a:lstStyle/>
          <a:p>
            <a:pPr marL="514350" indent="-514350">
              <a:buFont typeface="+mj-lt"/>
              <a:buAutoNum type="arabicPeriod"/>
            </a:pPr>
            <a:r>
              <a:rPr lang="tr-TR" dirty="0" smtClean="0"/>
              <a:t>Giriş</a:t>
            </a:r>
          </a:p>
          <a:p>
            <a:pPr marL="514350" indent="-514350">
              <a:buFont typeface="+mj-lt"/>
              <a:buAutoNum type="arabicPeriod"/>
            </a:pPr>
            <a:r>
              <a:rPr lang="tr-TR" dirty="0" smtClean="0"/>
              <a:t>Problemler</a:t>
            </a:r>
          </a:p>
          <a:p>
            <a:pPr marL="514350" indent="-514350">
              <a:buFont typeface="+mj-lt"/>
              <a:buAutoNum type="arabicPeriod"/>
            </a:pPr>
            <a:r>
              <a:rPr lang="tr-TR" dirty="0" smtClean="0"/>
              <a:t>Geçen yıl yapılan değişiklikler</a:t>
            </a:r>
          </a:p>
          <a:p>
            <a:pPr marL="514350" indent="-514350">
              <a:buFont typeface="+mj-lt"/>
              <a:buAutoNum type="arabicPeriod"/>
            </a:pPr>
            <a:r>
              <a:rPr lang="tr-TR" dirty="0" smtClean="0"/>
              <a:t>Ulusal örnekler</a:t>
            </a:r>
          </a:p>
          <a:p>
            <a:pPr marL="514350" indent="-514350">
              <a:buFont typeface="+mj-lt"/>
              <a:buAutoNum type="arabicPeriod"/>
            </a:pPr>
            <a:r>
              <a:rPr lang="tr-TR" dirty="0" smtClean="0"/>
              <a:t>Öneriler</a:t>
            </a:r>
            <a:endParaRPr lang="en-GB"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2</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791827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tr-TR" dirty="0" smtClean="0"/>
              <a:t>Teorik Ders Yükü Azaltıldı</a:t>
            </a:r>
            <a:endParaRPr lang="tr-TR"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75262204"/>
              </p:ext>
            </p:extLst>
          </p:nvPr>
        </p:nvGraphicFramePr>
        <p:xfrm>
          <a:off x="1619674" y="692697"/>
          <a:ext cx="6912765" cy="6102253"/>
        </p:xfrm>
        <a:graphic>
          <a:graphicData uri="http://schemas.openxmlformats.org/drawingml/2006/table">
            <a:tbl>
              <a:tblPr/>
              <a:tblGrid>
                <a:gridCol w="3030525"/>
                <a:gridCol w="690474"/>
                <a:gridCol w="603606"/>
                <a:gridCol w="690474"/>
                <a:gridCol w="603606"/>
                <a:gridCol w="690474"/>
                <a:gridCol w="603606"/>
              </a:tblGrid>
              <a:tr h="458373">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1.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2.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3.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Acil Tıp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Aile Hekimliği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en-US" sz="1600" b="0" i="0" u="none" strike="noStrike">
                          <a:solidFill>
                            <a:srgbClr val="000000"/>
                          </a:solidFill>
                          <a:effectLst/>
                          <a:latin typeface="Calibri"/>
                        </a:rPr>
                        <a:t>Anatomi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Beden Eğitimi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Bilgisayar Bilimleri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Biyofizik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dirty="0" err="1">
                          <a:solidFill>
                            <a:srgbClr val="000000"/>
                          </a:solidFill>
                          <a:effectLst/>
                          <a:latin typeface="Calibri"/>
                        </a:rPr>
                        <a:t>Biyoistatistik</a:t>
                      </a:r>
                      <a:endParaRPr lang="tr-TR"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Çocuk Sağlığı ve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Davranış Bilimleri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Dekanlık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Fiziksel Tıp ve Rehabilitasyon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Fizyoloji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Genel Cerrahi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Göğüs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Göz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Halk Sağlığı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Histoloji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İç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Kadın Hastalıkları ve Doğum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Kardiyoloji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558">
                <a:tc>
                  <a:txBody>
                    <a:bodyPr/>
                    <a:lstStyle/>
                    <a:p>
                      <a:pPr algn="l" fontAlgn="b"/>
                      <a:r>
                        <a:rPr lang="tr-TR" sz="1600" b="0" i="0" u="none" strike="noStrike">
                          <a:solidFill>
                            <a:srgbClr val="000000"/>
                          </a:solidFill>
                          <a:effectLst/>
                          <a:latin typeface="Calibri"/>
                        </a:rPr>
                        <a:t>Klinik Bakteriyoloji ve Enf. Hast.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157509" y="913210"/>
            <a:ext cx="1609184" cy="461665"/>
          </a:xfrm>
          <a:prstGeom prst="rect">
            <a:avLst/>
          </a:prstGeom>
          <a:noFill/>
        </p:spPr>
        <p:txBody>
          <a:bodyPr wrap="none" rtlCol="0">
            <a:spAutoFit/>
          </a:bodyPr>
          <a:lstStyle/>
          <a:p>
            <a:r>
              <a:rPr lang="tr-TR" sz="2400" dirty="0" smtClean="0"/>
              <a:t>2011-2012:</a:t>
            </a:r>
            <a:endParaRPr lang="tr-TR" sz="24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20</a:t>
            </a:fld>
            <a:endParaRPr lang="tr-TR"/>
          </a:p>
        </p:txBody>
      </p:sp>
      <p:sp>
        <p:nvSpPr>
          <p:cNvPr id="4" name="Veri Yer Tutucusu 3"/>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463917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2038412"/>
              </p:ext>
            </p:extLst>
          </p:nvPr>
        </p:nvGraphicFramePr>
        <p:xfrm>
          <a:off x="1788469" y="404664"/>
          <a:ext cx="5881489" cy="5887720"/>
        </p:xfrm>
        <a:graphic>
          <a:graphicData uri="http://schemas.openxmlformats.org/drawingml/2006/table">
            <a:tbl>
              <a:tblPr/>
              <a:tblGrid>
                <a:gridCol w="2520355"/>
                <a:gridCol w="597793"/>
                <a:gridCol w="522585"/>
                <a:gridCol w="597793"/>
                <a:gridCol w="522585"/>
                <a:gridCol w="597793"/>
                <a:gridCol w="522585"/>
              </a:tblGrid>
              <a:tr h="177800">
                <a:tc>
                  <a:txBody>
                    <a:bodyPr/>
                    <a:lstStyle/>
                    <a:p>
                      <a:pPr algn="l" fontAlgn="b"/>
                      <a:r>
                        <a:rPr lang="en-US" sz="16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1.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2.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effectLst/>
                          <a:latin typeface="Calibri"/>
                        </a:rPr>
                        <a:t>3.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Klinik İmmünoloji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dirty="0">
                          <a:solidFill>
                            <a:srgbClr val="000000"/>
                          </a:solidFill>
                          <a:effectLst/>
                          <a:latin typeface="Calibri"/>
                        </a:rPr>
                        <a:t>Kulak Burun Boğaz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Medikal Onkoloji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Nöroloji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Nükleer Tıp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Ortopedi ve Travmatoloji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Radyasyon Onkolojisi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Radyoloji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Ruh Sağlığı ve Hastalıkları</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Biyokimya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Biyoloji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Farmakoloji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Genetik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Mikrobiyoloji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Tıbbi Patoloji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Tıp Eğitimi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Tıp Etiği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Tıp Tarihi ve Deontoloji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Üroloji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1600" b="0" i="0" u="none" strike="noStrike">
                          <a:solidFill>
                            <a:srgbClr val="000000"/>
                          </a:solidFill>
                          <a:effectLst/>
                          <a:latin typeface="Calibri"/>
                        </a:rPr>
                        <a:t>Toplam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612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636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767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57509" y="913210"/>
            <a:ext cx="1609184" cy="461665"/>
          </a:xfrm>
          <a:prstGeom prst="rect">
            <a:avLst/>
          </a:prstGeom>
          <a:noFill/>
        </p:spPr>
        <p:txBody>
          <a:bodyPr wrap="none" rtlCol="0">
            <a:spAutoFit/>
          </a:bodyPr>
          <a:lstStyle/>
          <a:p>
            <a:r>
              <a:rPr lang="tr-TR" sz="2400" dirty="0" smtClean="0"/>
              <a:t>2011-2012:</a:t>
            </a:r>
            <a:endParaRPr lang="tr-TR" sz="24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21</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609496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23423123"/>
              </p:ext>
            </p:extLst>
          </p:nvPr>
        </p:nvGraphicFramePr>
        <p:xfrm>
          <a:off x="457200" y="2534008"/>
          <a:ext cx="8334378" cy="1892300"/>
        </p:xfrm>
        <a:graphic>
          <a:graphicData uri="http://schemas.openxmlformats.org/drawingml/2006/table">
            <a:tbl>
              <a:tblPr/>
              <a:tblGrid>
                <a:gridCol w="3037384"/>
                <a:gridCol w="889000"/>
                <a:gridCol w="771178"/>
                <a:gridCol w="889000"/>
                <a:gridCol w="771178"/>
                <a:gridCol w="889000"/>
                <a:gridCol w="1087638"/>
              </a:tblGrid>
              <a:tr h="177800">
                <a:tc>
                  <a:txBody>
                    <a:bodyPr/>
                    <a:lstStyle/>
                    <a:p>
                      <a:pPr algn="l" fontAlgn="b"/>
                      <a:r>
                        <a:rPr lang="en-US" sz="2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2400" b="1" i="0" u="none" strike="noStrike">
                          <a:solidFill>
                            <a:srgbClr val="000000"/>
                          </a:solidFill>
                          <a:effectLst/>
                          <a:latin typeface="Calibri"/>
                        </a:rPr>
                        <a:t>1.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2400" b="1" i="0" u="none" strike="noStrike">
                          <a:solidFill>
                            <a:srgbClr val="000000"/>
                          </a:solidFill>
                          <a:effectLst/>
                          <a:latin typeface="Calibri"/>
                        </a:rPr>
                        <a:t>2.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2400" b="1" i="0" u="none" strike="noStrike">
                          <a:solidFill>
                            <a:srgbClr val="000000"/>
                          </a:solidFill>
                          <a:effectLst/>
                          <a:latin typeface="Calibri"/>
                        </a:rPr>
                        <a:t>3.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24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Teorik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Pratik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Atatürk İlk. ve İnk. Tarihi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Türk Dili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Yabancı Dil (İngilizce)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56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EC8B6A76-FFE9-C244-B017-7C6FA5B8F265}" type="slidenum">
              <a:rPr lang="tr-TR" smtClean="0"/>
              <a:t>22</a:t>
            </a:fld>
            <a:endParaRPr lang="tr-TR"/>
          </a:p>
        </p:txBody>
      </p:sp>
      <p:sp>
        <p:nvSpPr>
          <p:cNvPr id="7" name="TextBox 6"/>
          <p:cNvSpPr txBox="1"/>
          <p:nvPr/>
        </p:nvSpPr>
        <p:spPr>
          <a:xfrm>
            <a:off x="157509" y="913210"/>
            <a:ext cx="1609184" cy="461665"/>
          </a:xfrm>
          <a:prstGeom prst="rect">
            <a:avLst/>
          </a:prstGeom>
          <a:noFill/>
        </p:spPr>
        <p:txBody>
          <a:bodyPr wrap="none" rtlCol="0">
            <a:spAutoFit/>
          </a:bodyPr>
          <a:lstStyle/>
          <a:p>
            <a:r>
              <a:rPr lang="tr-TR" sz="2400" dirty="0" smtClean="0"/>
              <a:t>2011-2012:</a:t>
            </a:r>
            <a:endParaRPr lang="tr-TR" sz="2400" dirty="0"/>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728029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4216437"/>
              </p:ext>
            </p:extLst>
          </p:nvPr>
        </p:nvGraphicFramePr>
        <p:xfrm>
          <a:off x="2721272" y="0"/>
          <a:ext cx="4585362" cy="6667500"/>
        </p:xfrm>
        <a:graphic>
          <a:graphicData uri="http://schemas.openxmlformats.org/drawingml/2006/table">
            <a:tbl>
              <a:tblPr/>
              <a:tblGrid>
                <a:gridCol w="3343151"/>
                <a:gridCol w="571484"/>
                <a:gridCol w="670727"/>
              </a:tblGrid>
              <a:tr h="177800">
                <a:tc>
                  <a:txBody>
                    <a:bodyPr/>
                    <a:lstStyle/>
                    <a:p>
                      <a:pPr algn="l" fontAlgn="b"/>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r>
                        <a:rPr lang="tr-TR" sz="2000" b="1" i="0" u="none" strike="noStrike" dirty="0">
                          <a:solidFill>
                            <a:srgbClr val="000000"/>
                          </a:solidFill>
                          <a:effectLst/>
                          <a:latin typeface="Calibri"/>
                        </a:rPr>
                        <a:t>1. Sınıf</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tr-TR"/>
                    </a:p>
                  </a:txBody>
                  <a:tcPr/>
                </a:tc>
              </a:tr>
              <a:tr h="177800">
                <a:tc>
                  <a:txBody>
                    <a:bodyPr/>
                    <a:lstStyle/>
                    <a:p>
                      <a:pPr algn="l" fontAlgn="b"/>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a:rPr>
                        <a:t>P</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Calibri"/>
                        </a:rPr>
                        <a:t>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Anatomi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Davranış</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bilimleri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hu-HU" sz="2000" b="0" i="0" u="none" strike="noStrike" dirty="0" smtClean="0">
                          <a:solidFill>
                            <a:srgbClr val="000000"/>
                          </a:solidFill>
                          <a:effectLst/>
                          <a:latin typeface="Calibri"/>
                        </a:rPr>
                        <a:t>Biyofizik</a:t>
                      </a:r>
                      <a:endParaRPr lang="hu-HU"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Biyoistatistik</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31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Acil</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Aile</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Hekimliği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Histoloji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ve</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Embriyoloji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36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Tıbbi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Biyokimya</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87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Tıbbi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Biyoloji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smtClean="0">
                          <a:solidFill>
                            <a:srgbClr val="000000"/>
                          </a:solidFill>
                          <a:effectLst/>
                          <a:latin typeface="Calibri"/>
                        </a:rPr>
                        <a:t>Tıp </a:t>
                      </a:r>
                      <a:r>
                        <a:rPr lang="en-US" sz="2000" b="0" i="0" u="none" strike="noStrike" dirty="0" err="1" smtClean="0">
                          <a:solidFill>
                            <a:srgbClr val="000000"/>
                          </a:solidFill>
                          <a:effectLst/>
                          <a:latin typeface="Calibri"/>
                        </a:rPr>
                        <a:t>Eğitimi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Tıbbi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Genetik</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30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smtClean="0">
                          <a:solidFill>
                            <a:srgbClr val="000000"/>
                          </a:solidFill>
                          <a:effectLst/>
                          <a:latin typeface="Calibri"/>
                        </a:rPr>
                        <a:t>Tıp </a:t>
                      </a:r>
                      <a:r>
                        <a:rPr lang="en-US" sz="2000" b="0" i="0" u="none" strike="noStrike" dirty="0" err="1" smtClean="0">
                          <a:solidFill>
                            <a:srgbClr val="000000"/>
                          </a:solidFill>
                          <a:effectLst/>
                          <a:latin typeface="Calibri"/>
                        </a:rPr>
                        <a:t>Tarihi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ve</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Deontoloji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Tıbbi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Mikrobiyoloji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Tıbbi</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Patoloji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Fizyoloji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Halk</a:t>
                      </a:r>
                      <a:r>
                        <a:rPr lang="en-US" sz="2000" b="0" i="0" u="none" strike="noStrike" dirty="0" smtClean="0">
                          <a:solidFill>
                            <a:srgbClr val="000000"/>
                          </a:solidFill>
                          <a:effectLst/>
                          <a:latin typeface="Calibri"/>
                        </a:rPr>
                        <a:t> </a:t>
                      </a:r>
                      <a:r>
                        <a:rPr lang="en-US" sz="2000" b="0" i="0" u="none" strike="noStrike" dirty="0" err="1" smtClean="0">
                          <a:solidFill>
                            <a:srgbClr val="000000"/>
                          </a:solidFill>
                          <a:effectLst/>
                          <a:latin typeface="Calibri"/>
                        </a:rPr>
                        <a:t>Sağlığı</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a:rPr>
                        <a:t>131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a:rPr>
                        <a:t>494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000" b="0" i="0" u="none" strike="noStrike" dirty="0" err="1" smtClean="0">
                          <a:solidFill>
                            <a:srgbClr val="000000"/>
                          </a:solidFill>
                          <a:effectLst/>
                          <a:latin typeface="Calibri"/>
                        </a:rPr>
                        <a:t>Seçmeli</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smtClean="0">
                          <a:solidFill>
                            <a:srgbClr val="000000"/>
                          </a:solidFill>
                          <a:effectLst/>
                          <a:latin typeface="Calibri"/>
                        </a:rPr>
                        <a:t>48</a:t>
                      </a:r>
                      <a:endParaRPr lang="en-US" sz="20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smtClean="0">
                          <a:solidFill>
                            <a:srgbClr val="000000"/>
                          </a:solidFill>
                          <a:effectLst/>
                          <a:latin typeface="Calibri"/>
                        </a:rPr>
                        <a:t>29</a:t>
                      </a:r>
                      <a:endParaRPr lang="en-US" sz="20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smtClean="0">
                          <a:solidFill>
                            <a:srgbClr val="000000"/>
                          </a:solidFill>
                          <a:effectLst/>
                          <a:latin typeface="Calibri"/>
                        </a:rPr>
                        <a:t>179</a:t>
                      </a:r>
                      <a:endParaRPr lang="en-US" sz="20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000" b="1" i="0" u="none" strike="noStrike" dirty="0" smtClean="0">
                          <a:solidFill>
                            <a:srgbClr val="000000"/>
                          </a:solidFill>
                          <a:effectLst/>
                          <a:latin typeface="Calibri"/>
                        </a:rPr>
                        <a:t>523</a:t>
                      </a:r>
                      <a:endParaRPr lang="en-US" sz="2000" b="1"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157509" y="913210"/>
            <a:ext cx="1609184" cy="461665"/>
          </a:xfrm>
          <a:prstGeom prst="rect">
            <a:avLst/>
          </a:prstGeom>
          <a:noFill/>
        </p:spPr>
        <p:txBody>
          <a:bodyPr wrap="none" rtlCol="0">
            <a:spAutoFit/>
          </a:bodyPr>
          <a:lstStyle/>
          <a:p>
            <a:r>
              <a:rPr lang="tr-TR" sz="2400" dirty="0" smtClean="0"/>
              <a:t>2012-2013:</a:t>
            </a:r>
            <a:endParaRPr lang="tr-TR" sz="24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124647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56048687"/>
              </p:ext>
            </p:extLst>
          </p:nvPr>
        </p:nvGraphicFramePr>
        <p:xfrm>
          <a:off x="2121900" y="1412776"/>
          <a:ext cx="4435128" cy="4541520"/>
        </p:xfrm>
        <a:graphic>
          <a:graphicData uri="http://schemas.openxmlformats.org/drawingml/2006/table">
            <a:tbl>
              <a:tblPr/>
              <a:tblGrid>
                <a:gridCol w="3647728"/>
                <a:gridCol w="393700"/>
                <a:gridCol w="393700"/>
              </a:tblGrid>
              <a:tr h="177800">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Proje Dersi</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FF"/>
                          </a:solidFill>
                          <a:effectLst/>
                          <a:latin typeface="Calibri"/>
                        </a:rPr>
                        <a:t>Seçmeli Bilgisayar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FF"/>
                          </a:solidFill>
                          <a:effectLst/>
                          <a:latin typeface="Calibri"/>
                        </a:rPr>
                        <a:t>Seçmeli Genetik Uygulamalar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FF"/>
                          </a:solidFill>
                          <a:effectLst/>
                          <a:latin typeface="Calibri"/>
                        </a:rPr>
                        <a:t>Seçmeli Tıbbi İngilizce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FF"/>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is-IS" sz="2400" b="0" i="0" u="none" strike="noStrike" dirty="0" smtClean="0">
                          <a:solidFill>
                            <a:srgbClr val="0000FF"/>
                          </a:solidFill>
                          <a:effectLst/>
                          <a:latin typeface="Calibri"/>
                        </a:rPr>
                        <a:t>Seçmeli Araştırma Projesi</a:t>
                      </a:r>
                      <a:endParaRPr lang="is-IS" sz="2400" b="0"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FF"/>
                          </a:solidFill>
                          <a:effectLst/>
                          <a:latin typeface="Calibri"/>
                        </a:rPr>
                        <a:t>20</a:t>
                      </a:r>
                      <a:endParaRPr lang="en-US" sz="2400" b="0"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FF"/>
                          </a:solidFill>
                          <a:effectLst/>
                          <a:latin typeface="Calibri"/>
                        </a:rPr>
                        <a:t>17</a:t>
                      </a:r>
                      <a:endParaRPr lang="en-US" sz="2400" b="0"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is-IS" sz="2400" b="0" i="0" u="none" strike="noStrike" dirty="0">
                          <a:solidFill>
                            <a:srgbClr val="000000"/>
                          </a:solidFill>
                          <a:effectLst/>
                          <a:latin typeface="Calibri"/>
                        </a:rPr>
                        <a:t>Klinik vaka sunumu</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cs-CZ" sz="2400" b="0" i="0" u="none" strike="noStrike" dirty="0" err="1" smtClean="0">
                          <a:solidFill>
                            <a:srgbClr val="000000"/>
                          </a:solidFill>
                          <a:effectLst/>
                          <a:latin typeface="Calibri"/>
                        </a:rPr>
                        <a:t>Dekanlık</a:t>
                      </a:r>
                      <a:endParaRPr lang="cs-CZ"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Beden</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Eğitimi</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36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Türk</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Dili</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ve</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Edebiyatı</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4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58</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Yabancı</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dil</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54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smtClean="0">
                          <a:solidFill>
                            <a:srgbClr val="000000"/>
                          </a:solidFill>
                          <a:effectLst/>
                          <a:latin typeface="Calibri"/>
                        </a:rPr>
                        <a:t>Atatürk</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İlkeleri</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ve</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İnkılap</a:t>
                      </a:r>
                      <a:r>
                        <a:rPr lang="en-US" sz="2400" b="0" i="0" u="none" strike="noStrike" baseline="0" dirty="0" smtClean="0">
                          <a:solidFill>
                            <a:srgbClr val="000000"/>
                          </a:solidFill>
                          <a:effectLst/>
                          <a:latin typeface="Calibri"/>
                        </a:rPr>
                        <a:t> T.</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58</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157509" y="913210"/>
            <a:ext cx="1609184" cy="461665"/>
          </a:xfrm>
          <a:prstGeom prst="rect">
            <a:avLst/>
          </a:prstGeom>
          <a:noFill/>
        </p:spPr>
        <p:txBody>
          <a:bodyPr wrap="none" rtlCol="0">
            <a:spAutoFit/>
          </a:bodyPr>
          <a:lstStyle/>
          <a:p>
            <a:r>
              <a:rPr lang="tr-TR" sz="2400" dirty="0" smtClean="0"/>
              <a:t>2012-2013:</a:t>
            </a:r>
            <a:endParaRPr lang="tr-TR" sz="2400" dirty="0"/>
          </a:p>
        </p:txBody>
      </p:sp>
      <p:sp>
        <p:nvSpPr>
          <p:cNvPr id="9" name="Right Brace 8"/>
          <p:cNvSpPr/>
          <p:nvPr/>
        </p:nvSpPr>
        <p:spPr>
          <a:xfrm>
            <a:off x="6557028" y="2810979"/>
            <a:ext cx="507003" cy="15695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10" name="TextBox 9"/>
          <p:cNvSpPr txBox="1"/>
          <p:nvPr/>
        </p:nvSpPr>
        <p:spPr>
          <a:xfrm>
            <a:off x="7064022" y="3410271"/>
            <a:ext cx="1947581" cy="369332"/>
          </a:xfrm>
          <a:prstGeom prst="rect">
            <a:avLst/>
          </a:prstGeom>
          <a:noFill/>
        </p:spPr>
        <p:txBody>
          <a:bodyPr wrap="none" rtlCol="0">
            <a:spAutoFit/>
          </a:bodyPr>
          <a:lstStyle/>
          <a:p>
            <a:r>
              <a:rPr lang="tr-TR" dirty="0" smtClean="0"/>
              <a:t>Paralel (eşzamanlı)</a:t>
            </a:r>
            <a:endParaRPr lang="tr-TR"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24</a:t>
            </a:fld>
            <a:endParaRPr lang="tr-TR"/>
          </a:p>
        </p:txBody>
      </p:sp>
      <p:sp>
        <p:nvSpPr>
          <p:cNvPr id="6" name="Veri Yer Tutucusu 5"/>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804675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31363405"/>
              </p:ext>
            </p:extLst>
          </p:nvPr>
        </p:nvGraphicFramePr>
        <p:xfrm>
          <a:off x="3159560" y="1628775"/>
          <a:ext cx="3347914" cy="4361180"/>
        </p:xfrm>
        <a:graphic>
          <a:graphicData uri="http://schemas.openxmlformats.org/drawingml/2006/table">
            <a:tbl>
              <a:tblPr/>
              <a:tblGrid>
                <a:gridCol w="2177157"/>
                <a:gridCol w="599926"/>
                <a:gridCol w="570831"/>
              </a:tblGrid>
              <a:tr h="177800">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600" b="1" i="0" u="none" strike="noStrike">
                          <a:solidFill>
                            <a:srgbClr val="000000"/>
                          </a:solidFill>
                          <a:effectLst/>
                          <a:latin typeface="Calibri"/>
                        </a:rPr>
                        <a:t>2. Sınıf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177800">
                <a:tc>
                  <a:txBody>
                    <a:bodyPr/>
                    <a:lstStyle/>
                    <a:p>
                      <a:pPr algn="l" fontAlgn="b"/>
                      <a:r>
                        <a:rPr lang="en-US" sz="16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Anatomi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60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120</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hu-HU" sz="1600" b="0" i="0" u="none" strike="noStrike" dirty="0" smtClean="0">
                          <a:solidFill>
                            <a:srgbClr val="000000"/>
                          </a:solidFill>
                          <a:effectLst/>
                          <a:latin typeface="Calibri"/>
                        </a:rPr>
                        <a:t>Biyofizik</a:t>
                      </a:r>
                      <a:endParaRPr lang="hu-HU"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15</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Biyoistatistik</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Aile</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Hekimliği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16</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Histoloji</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ve</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Embriyoloji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69</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Tıbbi</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Biyokimya</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96</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smtClean="0">
                          <a:solidFill>
                            <a:srgbClr val="000000"/>
                          </a:solidFill>
                          <a:effectLst/>
                          <a:latin typeface="Calibri"/>
                        </a:rPr>
                        <a:t>Tıp </a:t>
                      </a:r>
                      <a:r>
                        <a:rPr lang="en-US" sz="1600" b="0" i="0" u="none" strike="noStrike" dirty="0" err="1" smtClean="0">
                          <a:solidFill>
                            <a:srgbClr val="000000"/>
                          </a:solidFill>
                          <a:effectLst/>
                          <a:latin typeface="Calibri"/>
                        </a:rPr>
                        <a:t>Eğitimi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smtClean="0">
                          <a:solidFill>
                            <a:srgbClr val="000000"/>
                          </a:solidFill>
                          <a:effectLst/>
                          <a:latin typeface="Calibri"/>
                        </a:rPr>
                        <a:t>Tıp </a:t>
                      </a:r>
                      <a:r>
                        <a:rPr lang="en-US" sz="1600" b="0" i="0" u="none" strike="noStrike" dirty="0" err="1" smtClean="0">
                          <a:solidFill>
                            <a:srgbClr val="000000"/>
                          </a:solidFill>
                          <a:effectLst/>
                          <a:latin typeface="Calibri"/>
                        </a:rPr>
                        <a:t>Etiği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Tıbbi</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Mikrobiyoloji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86</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Tıbbi</a:t>
                      </a:r>
                      <a:r>
                        <a:rPr lang="en-US" sz="1600" b="0" i="0" u="none" strike="noStrike" dirty="0" smtClean="0">
                          <a:solidFill>
                            <a:srgbClr val="000000"/>
                          </a:solidFill>
                          <a:effectLst/>
                          <a:latin typeface="Calibri"/>
                        </a:rPr>
                        <a:t> </a:t>
                      </a:r>
                      <a:r>
                        <a:rPr lang="en-US" sz="1600" b="0" i="0" u="none" strike="noStrike" dirty="0" err="1" smtClean="0">
                          <a:solidFill>
                            <a:srgbClr val="000000"/>
                          </a:solidFill>
                          <a:effectLst/>
                          <a:latin typeface="Calibri"/>
                        </a:rPr>
                        <a:t>Patoloji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42</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Tıbbi</a:t>
                      </a:r>
                      <a:r>
                        <a:rPr lang="en-US" sz="1600" b="0" i="0" u="none" strike="noStrike" baseline="0" dirty="0" smtClean="0">
                          <a:solidFill>
                            <a:srgbClr val="000000"/>
                          </a:solidFill>
                          <a:effectLst/>
                          <a:latin typeface="Calibri"/>
                        </a:rPr>
                        <a:t> </a:t>
                      </a:r>
                      <a:r>
                        <a:rPr lang="en-US" sz="1600" b="0" i="0" u="none" strike="noStrike" baseline="0" dirty="0" err="1" smtClean="0">
                          <a:solidFill>
                            <a:srgbClr val="000000"/>
                          </a:solidFill>
                          <a:effectLst/>
                          <a:latin typeface="Calibri"/>
                        </a:rPr>
                        <a:t>Farmakoloii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22</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Fizyoloji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118</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pl-PL" sz="1600" b="0" i="0" u="none" strike="noStrike" dirty="0" err="1" smtClean="0">
                          <a:solidFill>
                            <a:srgbClr val="000000"/>
                          </a:solidFill>
                          <a:effectLst/>
                          <a:latin typeface="Calibri"/>
                        </a:rPr>
                        <a:t>Psikiyatri</a:t>
                      </a:r>
                      <a:endParaRPr lang="pl-PL"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12</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dirty="0" err="1" smtClean="0">
                          <a:solidFill>
                            <a:srgbClr val="000000"/>
                          </a:solidFill>
                          <a:effectLst/>
                          <a:latin typeface="Calibri"/>
                        </a:rPr>
                        <a:t>Radyoloji</a:t>
                      </a:r>
                      <a:endParaRPr lang="en-US" sz="16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11</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6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623</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57509" y="913210"/>
            <a:ext cx="1609184" cy="461665"/>
          </a:xfrm>
          <a:prstGeom prst="rect">
            <a:avLst/>
          </a:prstGeom>
          <a:noFill/>
        </p:spPr>
        <p:txBody>
          <a:bodyPr wrap="none" rtlCol="0">
            <a:spAutoFit/>
          </a:bodyPr>
          <a:lstStyle/>
          <a:p>
            <a:r>
              <a:rPr lang="tr-TR" sz="2400" dirty="0" smtClean="0"/>
              <a:t>2012-2013:</a:t>
            </a:r>
            <a:endParaRPr lang="tr-TR" sz="24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25</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813380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09040191"/>
              </p:ext>
            </p:extLst>
          </p:nvPr>
        </p:nvGraphicFramePr>
        <p:xfrm>
          <a:off x="3301621" y="142690"/>
          <a:ext cx="3790659" cy="6510708"/>
        </p:xfrm>
        <a:graphic>
          <a:graphicData uri="http://schemas.openxmlformats.org/drawingml/2006/table">
            <a:tbl>
              <a:tblPr/>
              <a:tblGrid>
                <a:gridCol w="2673618"/>
                <a:gridCol w="560481"/>
                <a:gridCol w="556560"/>
              </a:tblGrid>
              <a:tr h="145999">
                <a:tc>
                  <a:txBody>
                    <a:bodyPr/>
                    <a:lstStyle/>
                    <a:p>
                      <a:pPr algn="l" fontAlgn="b"/>
                      <a:r>
                        <a:rPr lang="en-US" sz="1400" b="1"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400" b="1" i="0" u="none" strike="noStrike">
                          <a:solidFill>
                            <a:srgbClr val="000000"/>
                          </a:solidFill>
                          <a:effectLst/>
                          <a:latin typeface="Calibri"/>
                        </a:rPr>
                        <a:t>3. Sınıf</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r>
              <a:tr h="145999">
                <a:tc>
                  <a:txBody>
                    <a:bodyPr/>
                    <a:lstStyle/>
                    <a:p>
                      <a:pPr algn="l" fontAlgn="b"/>
                      <a:r>
                        <a:rPr lang="en-US" sz="1400" b="1"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P</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T</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Cardiology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15</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Chest Diseases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Clinical Immunology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Ear Nose and Throat Diseases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Eye Diseases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Family Medicine</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2</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15</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cs-CZ" sz="1300" b="0" i="0" u="none" strike="noStrike">
                          <a:solidFill>
                            <a:srgbClr val="000000"/>
                          </a:solidFill>
                          <a:effectLst/>
                          <a:latin typeface="Calibri"/>
                        </a:rPr>
                        <a:t>General Surgery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24</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Gynecology and Obstetrics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22</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Infectious Diseases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20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Internal Medicine</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Medical Biochemistry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41</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Medical Education</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9</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Medical Genetics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Medical Microbiology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20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55</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Medical Oncology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Medical Pathology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50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127</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Medical Pharmacology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74</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Neurology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16</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de-DE" sz="1300" b="0" i="0" u="none" strike="noStrike">
                          <a:solidFill>
                            <a:srgbClr val="000000"/>
                          </a:solidFill>
                          <a:effectLst/>
                          <a:latin typeface="Calibri"/>
                        </a:rPr>
                        <a:t>Neurosurgery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Nuclear Medicine</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Orthopedics and Traumatology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10</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hu-HU" sz="1300" b="0" i="0" u="none" strike="noStrike">
                          <a:solidFill>
                            <a:srgbClr val="000000"/>
                          </a:solidFill>
                          <a:effectLst/>
                          <a:latin typeface="Calibri"/>
                        </a:rPr>
                        <a:t>Pediatrics</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51</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dirty="0">
                          <a:solidFill>
                            <a:srgbClr val="000000"/>
                          </a:solidFill>
                          <a:effectLst/>
                          <a:latin typeface="Calibri"/>
                        </a:rPr>
                        <a:t>Physical Medicine and Rehabilitation</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8</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pl-PL" sz="1300" b="0" i="0" u="none" strike="noStrike" dirty="0">
                          <a:solidFill>
                            <a:srgbClr val="000000"/>
                          </a:solidFill>
                          <a:effectLst/>
                          <a:latin typeface="Calibri"/>
                        </a:rPr>
                        <a:t>Psychiatry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13</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Public Health</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34</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54</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Radiation Oncology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a:solidFill>
                            <a:srgbClr val="000000"/>
                          </a:solidFill>
                          <a:effectLst/>
                          <a:latin typeface="Calibri"/>
                        </a:rPr>
                        <a:t>7</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Radiology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14</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300" b="0" i="0" u="none" strike="noStrike">
                          <a:solidFill>
                            <a:srgbClr val="000000"/>
                          </a:solidFill>
                          <a:effectLst/>
                          <a:latin typeface="Calibri"/>
                        </a:rPr>
                        <a:t>Urology</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300" b="0" i="0" u="none" strike="noStrike" dirty="0">
                          <a:solidFill>
                            <a:srgbClr val="000000"/>
                          </a:solidFill>
                          <a:effectLst/>
                          <a:latin typeface="Calibri"/>
                        </a:rPr>
                        <a:t>9</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99">
                <a:tc>
                  <a:txBody>
                    <a:bodyPr/>
                    <a:lstStyle/>
                    <a:p>
                      <a:pPr algn="l" fontAlgn="b"/>
                      <a:r>
                        <a:rPr lang="en-US" sz="1400" b="0" i="0" u="none" strike="noStrike">
                          <a:solidFill>
                            <a:srgbClr val="000000"/>
                          </a:solidFill>
                          <a:effectLst/>
                          <a:latin typeface="Calibri"/>
                        </a:rPr>
                        <a:t> </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a:rPr>
                        <a:t>115</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a:rPr>
                        <a:t>733</a:t>
                      </a:r>
                    </a:p>
                  </a:txBody>
                  <a:tcPr marL="10428" marR="10428" marT="104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57509" y="913210"/>
            <a:ext cx="1609184" cy="461665"/>
          </a:xfrm>
          <a:prstGeom prst="rect">
            <a:avLst/>
          </a:prstGeom>
          <a:noFill/>
        </p:spPr>
        <p:txBody>
          <a:bodyPr wrap="none" rtlCol="0">
            <a:spAutoFit/>
          </a:bodyPr>
          <a:lstStyle/>
          <a:p>
            <a:r>
              <a:rPr lang="tr-TR" sz="2400" dirty="0" smtClean="0"/>
              <a:t>2012-2013:</a:t>
            </a:r>
            <a:endParaRPr lang="tr-TR" sz="24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26</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025261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Seçmeli Dersler Eklendi</a:t>
            </a:r>
            <a:endParaRPr lang="tr-TR" dirty="0"/>
          </a:p>
        </p:txBody>
      </p:sp>
      <p:graphicFrame>
        <p:nvGraphicFramePr>
          <p:cNvPr id="8" name="Content Placeholder 5"/>
          <p:cNvGraphicFramePr>
            <a:graphicFrameLocks/>
          </p:cNvGraphicFramePr>
          <p:nvPr>
            <p:extLst>
              <p:ext uri="{D42A27DB-BD31-4B8C-83A1-F6EECF244321}">
                <p14:modId xmlns:p14="http://schemas.microsoft.com/office/powerpoint/2010/main" val="2311995218"/>
              </p:ext>
            </p:extLst>
          </p:nvPr>
        </p:nvGraphicFramePr>
        <p:xfrm>
          <a:off x="2450127" y="2183145"/>
          <a:ext cx="4585362" cy="2270760"/>
        </p:xfrm>
        <a:graphic>
          <a:graphicData uri="http://schemas.openxmlformats.org/drawingml/2006/table">
            <a:tbl>
              <a:tblPr/>
              <a:tblGrid>
                <a:gridCol w="2887143"/>
                <a:gridCol w="799164"/>
                <a:gridCol w="899055"/>
              </a:tblGrid>
              <a:tr h="177800">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r>
                        <a:rPr lang="tr-TR" sz="2400" b="1" i="0" u="none" strike="noStrike" dirty="0">
                          <a:solidFill>
                            <a:srgbClr val="000000"/>
                          </a:solidFill>
                          <a:effectLst/>
                          <a:latin typeface="Calibri"/>
                        </a:rPr>
                        <a:t>1. Sınıf</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tr-TR"/>
                    </a:p>
                  </a:txBody>
                  <a:tcPr/>
                </a:tc>
              </a:tr>
              <a:tr h="177800">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P</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Toplam</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131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494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Seçmeli</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48</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29</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Genel</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Toplam</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179</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523</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FF"/>
                          </a:solidFill>
                          <a:effectLst/>
                          <a:latin typeface="Calibri"/>
                        </a:rPr>
                        <a:t>Seçmeli</a:t>
                      </a:r>
                      <a:r>
                        <a:rPr lang="en-US" sz="2400" b="0" i="0" u="none" strike="noStrike" dirty="0" smtClean="0">
                          <a:solidFill>
                            <a:srgbClr val="0000FF"/>
                          </a:solidFill>
                          <a:effectLst/>
                          <a:latin typeface="Calibri"/>
                        </a:rPr>
                        <a:t> %</a:t>
                      </a:r>
                      <a:endParaRPr lang="en-US" sz="2400" b="0"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1" i="0" u="none" strike="noStrike" dirty="0" smtClean="0">
                          <a:solidFill>
                            <a:srgbClr val="0000FF"/>
                          </a:solidFill>
                          <a:effectLst/>
                          <a:latin typeface="Calibri"/>
                        </a:rPr>
                        <a:t>% 26</a:t>
                      </a:r>
                      <a:endParaRPr lang="en-US" sz="2400" b="1"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1" i="0" u="none" strike="noStrike" dirty="0" smtClean="0">
                          <a:solidFill>
                            <a:srgbClr val="0000FF"/>
                          </a:solidFill>
                          <a:effectLst/>
                          <a:latin typeface="Calibri"/>
                        </a:rPr>
                        <a:t>% 5,5</a:t>
                      </a:r>
                      <a:endParaRPr lang="en-US" sz="2400" b="1"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27</a:t>
            </a:fld>
            <a:endParaRPr lang="tr-TR"/>
          </a:p>
        </p:txBody>
      </p:sp>
      <p:sp>
        <p:nvSpPr>
          <p:cNvPr id="4" name="Veri Yer Tutucusu 3"/>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138321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Dekanlığın </a:t>
            </a:r>
            <a:r>
              <a:rPr lang="tr-TR" dirty="0" err="1" smtClean="0"/>
              <a:t>Oriyentasyon</a:t>
            </a:r>
            <a:r>
              <a:rPr lang="tr-TR" dirty="0" smtClean="0"/>
              <a:t> Dersleri Eklendi</a:t>
            </a:r>
            <a:endParaRPr lang="tr-TR" dirty="0"/>
          </a:p>
        </p:txBody>
      </p:sp>
      <p:graphicFrame>
        <p:nvGraphicFramePr>
          <p:cNvPr id="6" name="Content Placeholder 6"/>
          <p:cNvGraphicFramePr>
            <a:graphicFrameLocks/>
          </p:cNvGraphicFramePr>
          <p:nvPr>
            <p:extLst>
              <p:ext uri="{D42A27DB-BD31-4B8C-83A1-F6EECF244321}">
                <p14:modId xmlns:p14="http://schemas.microsoft.com/office/powerpoint/2010/main" val="205288671"/>
              </p:ext>
            </p:extLst>
          </p:nvPr>
        </p:nvGraphicFramePr>
        <p:xfrm>
          <a:off x="2350236" y="2064257"/>
          <a:ext cx="4435128" cy="3784600"/>
        </p:xfrm>
        <a:graphic>
          <a:graphicData uri="http://schemas.openxmlformats.org/drawingml/2006/table">
            <a:tbl>
              <a:tblPr/>
              <a:tblGrid>
                <a:gridCol w="3647728"/>
                <a:gridCol w="393700"/>
                <a:gridCol w="393700"/>
              </a:tblGrid>
              <a:tr h="177800">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Proje Dersi</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Bilgisayar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Genetik Uygulamalar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00"/>
                          </a:solidFill>
                          <a:effectLst/>
                          <a:latin typeface="Calibri"/>
                        </a:rPr>
                        <a:t>Seçmeli Tıbbi İngilizce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is-IS" sz="2400" b="0" i="0" u="none" strike="noStrike">
                          <a:solidFill>
                            <a:srgbClr val="000000"/>
                          </a:solidFill>
                          <a:effectLst/>
                          <a:latin typeface="Calibri"/>
                        </a:rPr>
                        <a:t>Klinik vaka sunumu</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cs-CZ" sz="2400" b="1" i="0" u="none" strike="noStrike" dirty="0" err="1">
                          <a:solidFill>
                            <a:srgbClr val="0000FF"/>
                          </a:solidFill>
                          <a:effectLst/>
                          <a:latin typeface="Calibri"/>
                        </a:rPr>
                        <a:t>Deanery</a:t>
                      </a:r>
                      <a:endParaRPr lang="cs-CZ" sz="2400" b="1" i="0" u="none" strike="noStrike" dirty="0">
                        <a:solidFill>
                          <a:srgbClr val="0000FF"/>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1" i="0" u="none" strike="noStrike">
                          <a:solidFill>
                            <a:srgbClr val="0000FF"/>
                          </a:solidFill>
                          <a:effectLst/>
                          <a:latin typeface="Calibri"/>
                        </a:rPr>
                        <a:t>27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FF"/>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Beden</a:t>
                      </a:r>
                      <a:r>
                        <a:rPr lang="en-US" sz="2400" b="0" i="0" u="none" strike="noStrike" dirty="0" smtClean="0">
                          <a:solidFill>
                            <a:srgbClr val="000000"/>
                          </a:solidFill>
                          <a:effectLst/>
                          <a:latin typeface="Calibri"/>
                        </a:rPr>
                        <a:t> </a:t>
                      </a:r>
                      <a:r>
                        <a:rPr lang="en-US" sz="2400" b="0" i="0" u="none" strike="noStrike" dirty="0" err="1" smtClean="0">
                          <a:solidFill>
                            <a:srgbClr val="000000"/>
                          </a:solidFill>
                          <a:effectLst/>
                          <a:latin typeface="Calibri"/>
                        </a:rPr>
                        <a:t>Eğitimi</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36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err="1" smtClean="0">
                          <a:solidFill>
                            <a:srgbClr val="000000"/>
                          </a:solidFill>
                          <a:effectLst/>
                          <a:latin typeface="Calibri"/>
                        </a:rPr>
                        <a:t>Yabancı</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Dil</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54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en-US" sz="2400" b="0" i="0" u="none" strike="noStrike" dirty="0" smtClean="0">
                          <a:solidFill>
                            <a:srgbClr val="000000"/>
                          </a:solidFill>
                          <a:effectLst/>
                          <a:latin typeface="Calibri"/>
                        </a:rPr>
                        <a:t>Atatürk</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İlkeleri</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ve</a:t>
                      </a:r>
                      <a:r>
                        <a:rPr lang="en-US" sz="2400" b="0" i="0" u="none" strike="noStrike" baseline="0" dirty="0" smtClean="0">
                          <a:solidFill>
                            <a:srgbClr val="000000"/>
                          </a:solidFill>
                          <a:effectLst/>
                          <a:latin typeface="Calibri"/>
                        </a:rPr>
                        <a:t> </a:t>
                      </a:r>
                      <a:r>
                        <a:rPr lang="en-US" sz="2400" b="0" i="0" u="none" strike="noStrike" baseline="0" dirty="0" err="1" smtClean="0">
                          <a:solidFill>
                            <a:srgbClr val="000000"/>
                          </a:solidFill>
                          <a:effectLst/>
                          <a:latin typeface="Calibri"/>
                        </a:rPr>
                        <a:t>İnkılap</a:t>
                      </a:r>
                      <a:r>
                        <a:rPr lang="en-US" sz="2400" b="0" i="0" u="none" strike="noStrike" baseline="0" dirty="0" smtClean="0">
                          <a:solidFill>
                            <a:srgbClr val="000000"/>
                          </a:solidFill>
                          <a:effectLst/>
                          <a:latin typeface="Calibri"/>
                        </a:rPr>
                        <a:t> T.</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Calibri"/>
                        </a:rPr>
                        <a:t>58</a:t>
                      </a:r>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Slayt Numarası Yer Tutucusu 6"/>
          <p:cNvSpPr>
            <a:spLocks noGrp="1"/>
          </p:cNvSpPr>
          <p:nvPr>
            <p:ph type="sldNum" sz="quarter" idx="12"/>
          </p:nvPr>
        </p:nvSpPr>
        <p:spPr/>
        <p:txBody>
          <a:bodyPr/>
          <a:lstStyle/>
          <a:p>
            <a:fld id="{F302176B-0E47-46AC-8F43-DAB4B8A37D06}" type="slidenum">
              <a:rPr lang="tr-TR" smtClean="0"/>
              <a:t>28</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01813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72"/>
            <a:ext cx="8229600" cy="1143000"/>
          </a:xfrm>
        </p:spPr>
        <p:txBody>
          <a:bodyPr>
            <a:normAutofit fontScale="90000"/>
          </a:bodyPr>
          <a:lstStyle/>
          <a:p>
            <a:r>
              <a:rPr lang="tr-TR" dirty="0" smtClean="0"/>
              <a:t>1. Sınıftan İtibaren Klinik Yönelim </a:t>
            </a:r>
            <a:endParaRPr lang="tr-TR" dirty="0"/>
          </a:p>
        </p:txBody>
      </p:sp>
      <p:sp>
        <p:nvSpPr>
          <p:cNvPr id="3" name="Content Placeholder 2"/>
          <p:cNvSpPr>
            <a:spLocks noGrp="1"/>
          </p:cNvSpPr>
          <p:nvPr>
            <p:ph idx="1"/>
          </p:nvPr>
        </p:nvSpPr>
        <p:spPr>
          <a:xfrm>
            <a:off x="457200" y="1200668"/>
            <a:ext cx="8229600" cy="4525963"/>
          </a:xfrm>
        </p:spPr>
        <p:txBody>
          <a:bodyPr/>
          <a:lstStyle/>
          <a:p>
            <a:r>
              <a:rPr lang="tr-TR" dirty="0" smtClean="0"/>
              <a:t>Öğrencilerin 1. sınıftan itibaren hastayla ve </a:t>
            </a:r>
            <a:r>
              <a:rPr lang="tr-TR" dirty="0" err="1" smtClean="0"/>
              <a:t>klinisyenle</a:t>
            </a:r>
            <a:r>
              <a:rPr lang="tr-TR" dirty="0" smtClean="0"/>
              <a:t> karşılaşması önerilmektedir.</a:t>
            </a:r>
          </a:p>
          <a:p>
            <a:r>
              <a:rPr lang="tr-TR" dirty="0" smtClean="0"/>
              <a:t>1. Sınıfa </a:t>
            </a:r>
            <a:r>
              <a:rPr lang="tr-TR" dirty="0" smtClean="0">
                <a:solidFill>
                  <a:srgbClr val="0000FF"/>
                </a:solidFill>
              </a:rPr>
              <a:t>Seçmeli Proje Dersi </a:t>
            </a:r>
            <a:r>
              <a:rPr lang="tr-TR" dirty="0" smtClean="0"/>
              <a:t>ve </a:t>
            </a:r>
            <a:r>
              <a:rPr lang="tr-TR" dirty="0" smtClean="0">
                <a:solidFill>
                  <a:srgbClr val="0000FF"/>
                </a:solidFill>
              </a:rPr>
              <a:t>Klinik Vaka Sunumu </a:t>
            </a:r>
            <a:r>
              <a:rPr lang="tr-TR" dirty="0" smtClean="0"/>
              <a:t>dersleri kondu.</a:t>
            </a:r>
          </a:p>
          <a:p>
            <a:r>
              <a:rPr lang="tr-TR" dirty="0" smtClean="0"/>
              <a:t>Öğrencinin klinik pratiği gözlemlemesi için 1. sınıfta ek dersler gerekir.</a:t>
            </a:r>
            <a:endParaRPr lang="tr-TR" dirty="0"/>
          </a:p>
        </p:txBody>
      </p:sp>
      <p:graphicFrame>
        <p:nvGraphicFramePr>
          <p:cNvPr id="6" name="Content Placeholder 6"/>
          <p:cNvGraphicFramePr>
            <a:graphicFrameLocks/>
          </p:cNvGraphicFramePr>
          <p:nvPr>
            <p:extLst>
              <p:ext uri="{D42A27DB-BD31-4B8C-83A1-F6EECF244321}">
                <p14:modId xmlns:p14="http://schemas.microsoft.com/office/powerpoint/2010/main" val="2306743695"/>
              </p:ext>
            </p:extLst>
          </p:nvPr>
        </p:nvGraphicFramePr>
        <p:xfrm>
          <a:off x="2350236" y="4077072"/>
          <a:ext cx="4435128" cy="2270760"/>
        </p:xfrm>
        <a:graphic>
          <a:graphicData uri="http://schemas.openxmlformats.org/drawingml/2006/table">
            <a:tbl>
              <a:tblPr/>
              <a:tblGrid>
                <a:gridCol w="3647728"/>
                <a:gridCol w="393700"/>
                <a:gridCol w="393700"/>
              </a:tblGrid>
              <a:tr h="177800">
                <a:tc>
                  <a:txBody>
                    <a:bodyPr/>
                    <a:lstStyle/>
                    <a:p>
                      <a:pPr algn="l" fontAlgn="b"/>
                      <a:endParaRPr lang="en-US" sz="24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P</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Proje Dersi</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00"/>
                          </a:solidFill>
                          <a:effectLst/>
                          <a:latin typeface="Calibri"/>
                        </a:rPr>
                        <a:t>Seçmeli Bilgisayar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a:solidFill>
                            <a:srgbClr val="000000"/>
                          </a:solidFill>
                          <a:effectLst/>
                          <a:latin typeface="Calibri"/>
                        </a:rPr>
                        <a:t>Seçmeli Genetik Uygulamalar</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tr-TR" sz="2400" b="0" i="0" u="none" strike="noStrike" dirty="0">
                          <a:solidFill>
                            <a:srgbClr val="000000"/>
                          </a:solidFill>
                          <a:effectLst/>
                          <a:latin typeface="Calibri"/>
                        </a:rPr>
                        <a:t>Seçmeli Tıbbi İngilizce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l" fontAlgn="b"/>
                      <a:r>
                        <a:rPr lang="is-IS" sz="2400" b="0" i="0" u="none" strike="noStrike">
                          <a:solidFill>
                            <a:srgbClr val="000000"/>
                          </a:solidFill>
                          <a:effectLst/>
                          <a:latin typeface="Calibri"/>
                        </a:rPr>
                        <a:t>Klinik vaka sunumu</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Slayt Numarası Yer Tutucusu 6"/>
          <p:cNvSpPr>
            <a:spLocks noGrp="1"/>
          </p:cNvSpPr>
          <p:nvPr>
            <p:ph type="sldNum" sz="quarter" idx="12"/>
          </p:nvPr>
        </p:nvSpPr>
        <p:spPr/>
        <p:txBody>
          <a:bodyPr/>
          <a:lstStyle/>
          <a:p>
            <a:fld id="{F302176B-0E47-46AC-8F43-DAB4B8A37D06}" type="slidenum">
              <a:rPr lang="tr-TR" smtClean="0"/>
              <a:t>29</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3961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normAutofit/>
          </a:bodyPr>
          <a:lstStyle/>
          <a:p>
            <a:r>
              <a:rPr lang="tr-TR" dirty="0" smtClean="0"/>
              <a:t>Müfredat ve ilişkili kavramlar</a:t>
            </a:r>
            <a:endParaRPr lang="en-GB" dirty="0"/>
          </a:p>
        </p:txBody>
      </p:sp>
      <p:sp>
        <p:nvSpPr>
          <p:cNvPr id="3" name="İçerik Yer Tutucusu 2"/>
          <p:cNvSpPr>
            <a:spLocks noGrp="1"/>
          </p:cNvSpPr>
          <p:nvPr>
            <p:ph idx="1"/>
          </p:nvPr>
        </p:nvSpPr>
        <p:spPr>
          <a:xfrm>
            <a:off x="457200" y="1772816"/>
            <a:ext cx="8229600" cy="4389120"/>
          </a:xfrm>
        </p:spPr>
        <p:txBody>
          <a:bodyPr>
            <a:normAutofit/>
          </a:bodyPr>
          <a:lstStyle/>
          <a:p>
            <a:r>
              <a:rPr lang="tr-TR" dirty="0"/>
              <a:t>Akademik </a:t>
            </a:r>
            <a:r>
              <a:rPr lang="tr-TR" dirty="0" smtClean="0"/>
              <a:t>takvim (</a:t>
            </a:r>
            <a:r>
              <a:rPr lang="tr-TR" dirty="0" err="1" smtClean="0"/>
              <a:t>Syllabus</a:t>
            </a:r>
            <a:r>
              <a:rPr lang="tr-TR" dirty="0" smtClean="0"/>
              <a:t>)</a:t>
            </a:r>
          </a:p>
          <a:p>
            <a:r>
              <a:rPr lang="tr-TR" dirty="0"/>
              <a:t>Zaman </a:t>
            </a:r>
            <a:r>
              <a:rPr lang="tr-TR" dirty="0" smtClean="0"/>
              <a:t>çizelgesi (</a:t>
            </a:r>
            <a:r>
              <a:rPr lang="tr-TR" dirty="0" err="1" smtClean="0"/>
              <a:t>Timetable</a:t>
            </a:r>
            <a:r>
              <a:rPr lang="tr-TR" dirty="0"/>
              <a:t>)</a:t>
            </a:r>
            <a:endParaRPr lang="tr-TR" dirty="0" smtClean="0"/>
          </a:p>
          <a:p>
            <a:r>
              <a:rPr lang="tr-TR" dirty="0" smtClean="0"/>
              <a:t>Müfredat (</a:t>
            </a:r>
            <a:r>
              <a:rPr lang="tr-TR" dirty="0" err="1" smtClean="0"/>
              <a:t>curriculum</a:t>
            </a:r>
            <a:r>
              <a:rPr lang="tr-TR" dirty="0" smtClean="0"/>
              <a:t>)</a:t>
            </a:r>
          </a:p>
          <a:p>
            <a:pPr lvl="1"/>
            <a:r>
              <a:rPr lang="tr-TR" dirty="0" smtClean="0"/>
              <a:t>Öğrenme çıktıları</a:t>
            </a:r>
          </a:p>
          <a:p>
            <a:pPr lvl="1"/>
            <a:r>
              <a:rPr lang="tr-TR" dirty="0" smtClean="0"/>
              <a:t>Öğretme ve öğrenme yöntemleri</a:t>
            </a:r>
          </a:p>
          <a:p>
            <a:pPr lvl="1"/>
            <a:r>
              <a:rPr lang="tr-TR" dirty="0" smtClean="0"/>
              <a:t>Eğitim stratejileri</a:t>
            </a:r>
          </a:p>
          <a:p>
            <a:pPr lvl="1"/>
            <a:r>
              <a:rPr lang="tr-TR" dirty="0" smtClean="0"/>
              <a:t>Öğrenme kapsamı</a:t>
            </a:r>
          </a:p>
          <a:p>
            <a:pPr lvl="1"/>
            <a:r>
              <a:rPr lang="tr-TR" dirty="0" smtClean="0"/>
              <a:t>Öğrenme ortamı</a:t>
            </a:r>
          </a:p>
          <a:p>
            <a:pPr lvl="1"/>
            <a:r>
              <a:rPr lang="tr-TR" dirty="0" smtClean="0"/>
              <a:t>Değerlendirme süreçleri</a:t>
            </a:r>
          </a:p>
        </p:txBody>
      </p:sp>
      <p:sp>
        <p:nvSpPr>
          <p:cNvPr id="4" name="Metin kutusu 3"/>
          <p:cNvSpPr txBox="1"/>
          <p:nvPr/>
        </p:nvSpPr>
        <p:spPr>
          <a:xfrm>
            <a:off x="827584" y="6165304"/>
            <a:ext cx="7632848" cy="584775"/>
          </a:xfrm>
          <a:prstGeom prst="rect">
            <a:avLst/>
          </a:prstGeom>
          <a:noFill/>
        </p:spPr>
        <p:txBody>
          <a:bodyPr wrap="square" rtlCol="0">
            <a:spAutoFit/>
          </a:bodyPr>
          <a:lstStyle/>
          <a:p>
            <a:r>
              <a:rPr lang="tr-TR" sz="1600" dirty="0"/>
              <a:t>AMEE  </a:t>
            </a:r>
            <a:r>
              <a:rPr lang="tr-TR" sz="1600" dirty="0" err="1"/>
              <a:t>Medical</a:t>
            </a:r>
            <a:r>
              <a:rPr lang="tr-TR" sz="1600" dirty="0"/>
              <a:t> </a:t>
            </a:r>
            <a:r>
              <a:rPr lang="tr-TR" sz="1600" dirty="0" err="1"/>
              <a:t>Education</a:t>
            </a:r>
            <a:r>
              <a:rPr lang="tr-TR" sz="1600" dirty="0"/>
              <a:t> Guide 21. </a:t>
            </a:r>
            <a:r>
              <a:rPr lang="tr-TR" sz="1600" dirty="0" err="1"/>
              <a:t>Curriculum</a:t>
            </a:r>
            <a:r>
              <a:rPr lang="tr-TR" sz="1600" dirty="0"/>
              <a:t> </a:t>
            </a:r>
            <a:r>
              <a:rPr lang="tr-TR" sz="1600" dirty="0" err="1"/>
              <a:t>Mapping</a:t>
            </a:r>
            <a:r>
              <a:rPr lang="tr-TR" sz="1600" dirty="0"/>
              <a:t>: a </a:t>
            </a:r>
            <a:r>
              <a:rPr lang="tr-TR" sz="1600" dirty="0" err="1"/>
              <a:t>tool</a:t>
            </a:r>
            <a:r>
              <a:rPr lang="tr-TR" sz="1600" dirty="0"/>
              <a:t> </a:t>
            </a:r>
            <a:r>
              <a:rPr lang="tr-TR" sz="1600" dirty="0" err="1"/>
              <a:t>for</a:t>
            </a:r>
            <a:r>
              <a:rPr lang="tr-TR" sz="1600" dirty="0"/>
              <a:t> </a:t>
            </a:r>
            <a:r>
              <a:rPr lang="tr-TR" sz="1600" dirty="0" err="1"/>
              <a:t>transparent</a:t>
            </a:r>
            <a:r>
              <a:rPr lang="tr-TR" sz="1600" dirty="0"/>
              <a:t> </a:t>
            </a:r>
            <a:r>
              <a:rPr lang="tr-TR" sz="1600" dirty="0" err="1"/>
              <a:t>and</a:t>
            </a:r>
            <a:r>
              <a:rPr lang="tr-TR" sz="1600" dirty="0"/>
              <a:t> </a:t>
            </a:r>
            <a:r>
              <a:rPr lang="tr-TR" sz="1600" dirty="0" err="1"/>
              <a:t>authentic</a:t>
            </a:r>
            <a:r>
              <a:rPr lang="tr-TR" sz="1600" dirty="0"/>
              <a:t> </a:t>
            </a:r>
            <a:r>
              <a:rPr lang="tr-TR" sz="1600" dirty="0" err="1"/>
              <a:t>teaching</a:t>
            </a:r>
            <a:r>
              <a:rPr lang="tr-TR" sz="1600" dirty="0"/>
              <a:t> </a:t>
            </a:r>
            <a:r>
              <a:rPr lang="tr-TR" sz="1600" dirty="0" err="1"/>
              <a:t>and</a:t>
            </a:r>
            <a:r>
              <a:rPr lang="tr-TR" sz="1600" dirty="0"/>
              <a:t> </a:t>
            </a:r>
            <a:r>
              <a:rPr lang="tr-TR" sz="1600" dirty="0" err="1"/>
              <a:t>learning</a:t>
            </a:r>
            <a:endParaRPr lang="en-GB" sz="1600"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3</a:t>
            </a:fld>
            <a:endParaRPr lang="tr-TR"/>
          </a:p>
        </p:txBody>
      </p:sp>
      <p:sp>
        <p:nvSpPr>
          <p:cNvPr id="6" name="Veri Yer Tutucusu 5"/>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173090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Tekrarlar Çıkarılmaya Çalışıldı</a:t>
            </a:r>
            <a:endParaRPr lang="tr-TR" dirty="0"/>
          </a:p>
        </p:txBody>
      </p:sp>
      <p:sp>
        <p:nvSpPr>
          <p:cNvPr id="3" name="Content Placeholder 2"/>
          <p:cNvSpPr>
            <a:spLocks noGrp="1"/>
          </p:cNvSpPr>
          <p:nvPr>
            <p:ph idx="1"/>
          </p:nvPr>
        </p:nvSpPr>
        <p:spPr/>
        <p:txBody>
          <a:bodyPr/>
          <a:lstStyle/>
          <a:p>
            <a:r>
              <a:rPr lang="tr-TR" dirty="0" smtClean="0"/>
              <a:t>1. Sınıf </a:t>
            </a:r>
            <a:r>
              <a:rPr lang="tr-TR" dirty="0"/>
              <a:t>derslerinde farklı anabilim </a:t>
            </a:r>
            <a:r>
              <a:rPr lang="tr-TR" dirty="0" smtClean="0"/>
              <a:t>dallarının sundukları çok sayıda benzer konular var.</a:t>
            </a:r>
          </a:p>
          <a:p>
            <a:r>
              <a:rPr lang="tr-TR" dirty="0" smtClean="0"/>
              <a:t>Bu tekrarlar anabilim dallarıyla görüşülerek çıkarılmaya çalışıldı.</a:t>
            </a:r>
          </a:p>
          <a:p>
            <a:r>
              <a:rPr lang="tr-TR" dirty="0" smtClean="0"/>
              <a:t>Halen çok sayıda tekrar dersi var.</a:t>
            </a:r>
          </a:p>
          <a:p>
            <a:r>
              <a:rPr lang="tr-TR" dirty="0" smtClean="0"/>
              <a:t>Gereksiz tekrarların çıkarılması için tüm derslerin </a:t>
            </a:r>
            <a:r>
              <a:rPr lang="tr-TR" dirty="0" smtClean="0">
                <a:solidFill>
                  <a:srgbClr val="0000FF"/>
                </a:solidFill>
              </a:rPr>
              <a:t>öğrenim hedeflerinin </a:t>
            </a:r>
            <a:r>
              <a:rPr lang="tr-TR" dirty="0" smtClean="0"/>
              <a:t>belirlenmiş olması gerekir.</a:t>
            </a:r>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30</a:t>
            </a:fld>
            <a:endParaRPr lang="tr-TR"/>
          </a:p>
        </p:txBody>
      </p:sp>
      <p:sp>
        <p:nvSpPr>
          <p:cNvPr id="7" name="Veri Yer Tutucusu 6"/>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803506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Programı Excel’de Dizildi</a:t>
            </a:r>
            <a:endParaRPr lang="tr-TR" dirty="0"/>
          </a:p>
        </p:txBody>
      </p:sp>
      <p:sp>
        <p:nvSpPr>
          <p:cNvPr id="3" name="Content Placeholder 2"/>
          <p:cNvSpPr>
            <a:spLocks noGrp="1"/>
          </p:cNvSpPr>
          <p:nvPr>
            <p:ph idx="1"/>
          </p:nvPr>
        </p:nvSpPr>
        <p:spPr>
          <a:xfrm>
            <a:off x="457200" y="1600200"/>
            <a:ext cx="8229600" cy="4877890"/>
          </a:xfrm>
        </p:spPr>
        <p:txBody>
          <a:bodyPr>
            <a:normAutofit/>
          </a:bodyPr>
          <a:lstStyle/>
          <a:p>
            <a:r>
              <a:rPr lang="tr-TR" dirty="0" smtClean="0"/>
              <a:t>Geçmiş dönemlerde ders programı Word ortamında hazırlanmaktaydı. Tekrarları kontrol etmek, ayrıntılı sayma, süzme ve seçme işlemleri yapmak mümkün değildi.</a:t>
            </a:r>
          </a:p>
          <a:p>
            <a:r>
              <a:rPr lang="tr-TR" dirty="0" smtClean="0"/>
              <a:t>Excel ortamında programla ilgili her türlü ayrıntıyı hemen görmek mümkün.</a:t>
            </a:r>
          </a:p>
          <a:p>
            <a:r>
              <a:rPr lang="en-US" dirty="0" smtClean="0"/>
              <a:t>A</a:t>
            </a:r>
            <a:r>
              <a:rPr lang="tr-TR" dirty="0" err="1" smtClean="0"/>
              <a:t>yrıca</a:t>
            </a:r>
            <a:r>
              <a:rPr lang="tr-TR" dirty="0" smtClean="0"/>
              <a:t> devam eden Müfredat Yazılı Projesi ile ders programı hazırlama ve iyileştirme süreci daha da geliştirilecektir.</a:t>
            </a:r>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31</a:t>
            </a:fld>
            <a:endParaRPr lang="tr-TR"/>
          </a:p>
        </p:txBody>
      </p:sp>
      <p:sp>
        <p:nvSpPr>
          <p:cNvPr id="7" name="Veri Yer Tutucusu 6"/>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62864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tr-TR" dirty="0" smtClean="0"/>
              <a:t>Bu yıl 1. sınıfta uygulanmak üzere:</a:t>
            </a:r>
          </a:p>
          <a:p>
            <a:pPr lvl="1"/>
            <a:r>
              <a:rPr lang="tr-TR" dirty="0" smtClean="0"/>
              <a:t>Ders programı entegrasyon açısından gözden geçirildi</a:t>
            </a:r>
          </a:p>
          <a:p>
            <a:pPr lvl="1"/>
            <a:r>
              <a:rPr lang="tr-TR" dirty="0" smtClean="0"/>
              <a:t>Yönetmelik değiştirildi</a:t>
            </a:r>
          </a:p>
          <a:p>
            <a:pPr lvl="1"/>
            <a:r>
              <a:rPr lang="tr-TR" dirty="0" smtClean="0"/>
              <a:t>Eğitim şablonu güncellendi</a:t>
            </a:r>
          </a:p>
          <a:p>
            <a:pPr lvl="1"/>
            <a:r>
              <a:rPr lang="tr-TR" dirty="0" smtClean="0"/>
              <a:t>Tekrar dersler azaltıldı</a:t>
            </a:r>
          </a:p>
          <a:p>
            <a:pPr lvl="1"/>
            <a:r>
              <a:rPr lang="en-US" dirty="0" smtClean="0"/>
              <a:t>T</a:t>
            </a:r>
            <a:r>
              <a:rPr lang="tr-TR" dirty="0" err="1" smtClean="0"/>
              <a:t>eorik</a:t>
            </a:r>
            <a:r>
              <a:rPr lang="tr-TR" dirty="0" smtClean="0"/>
              <a:t> ders yükü azaltıldı</a:t>
            </a:r>
          </a:p>
          <a:p>
            <a:pPr lvl="1"/>
            <a:r>
              <a:rPr lang="en-US" dirty="0" smtClean="0"/>
              <a:t>S</a:t>
            </a:r>
            <a:r>
              <a:rPr lang="tr-TR" dirty="0" err="1" smtClean="0"/>
              <a:t>eçmeli</a:t>
            </a:r>
            <a:r>
              <a:rPr lang="tr-TR" dirty="0" smtClean="0"/>
              <a:t> dersler eklendi</a:t>
            </a:r>
          </a:p>
          <a:p>
            <a:pPr lvl="1"/>
            <a:r>
              <a:rPr lang="tr-TR" dirty="0" smtClean="0"/>
              <a:t>Öğrencinin erken dönemde klinik buluşması planlandı</a:t>
            </a:r>
          </a:p>
          <a:p>
            <a:pPr lvl="1"/>
            <a:r>
              <a:rPr lang="tr-TR" dirty="0" smtClean="0"/>
              <a:t>Program iyileştirme için teknolojiden yararlanıldı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32</a:t>
            </a:fld>
            <a:endParaRPr lang="tr-TR"/>
          </a:p>
        </p:txBody>
      </p:sp>
      <p:sp>
        <p:nvSpPr>
          <p:cNvPr id="8" name="Veri Yer Tutucusu 7"/>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644883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Ulusal örnekler: süre karşılaştırması</a:t>
            </a:r>
            <a:endParaRPr lang="en-GB" dirty="0"/>
          </a:p>
        </p:txBody>
      </p:sp>
      <p:sp>
        <p:nvSpPr>
          <p:cNvPr id="3" name="İçerik Yer Tutucusu 2"/>
          <p:cNvSpPr>
            <a:spLocks noGrp="1"/>
          </p:cNvSpPr>
          <p:nvPr>
            <p:ph idx="1"/>
          </p:nvPr>
        </p:nvSpPr>
        <p:spPr/>
        <p:txBody>
          <a:bodyPr/>
          <a:lstStyle/>
          <a:p>
            <a:endParaRPr lang="en-GB"/>
          </a:p>
        </p:txBody>
      </p:sp>
      <p:sp>
        <p:nvSpPr>
          <p:cNvPr id="4" name="Slayt Numarası Yer Tutucusu 3"/>
          <p:cNvSpPr>
            <a:spLocks noGrp="1"/>
          </p:cNvSpPr>
          <p:nvPr>
            <p:ph type="sldNum" sz="quarter" idx="12"/>
          </p:nvPr>
        </p:nvSpPr>
        <p:spPr/>
        <p:txBody>
          <a:bodyPr/>
          <a:lstStyle/>
          <a:p>
            <a:fld id="{F302176B-0E47-46AC-8F43-DAB4B8A37D06}" type="slidenum">
              <a:rPr lang="tr-TR" smtClean="0"/>
              <a:t>33</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344265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r>
              <a:rPr lang="tr-TR" dirty="0" smtClean="0"/>
              <a:t>Türkiye’de tıp eğitimi:1. Sınıf</a:t>
            </a:r>
            <a:endParaRPr lang="en-GB"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19795252"/>
              </p:ext>
            </p:extLst>
          </p:nvPr>
        </p:nvGraphicFramePr>
        <p:xfrm>
          <a:off x="457200" y="1556792"/>
          <a:ext cx="8495329" cy="4648200"/>
        </p:xfrm>
        <a:graphic>
          <a:graphicData uri="http://schemas.openxmlformats.org/drawingml/2006/table">
            <a:tbl>
              <a:tblPr firstRow="1" bandRow="1">
                <a:tableStyleId>{5C22544A-7EE6-4342-B048-85BDC9FD1C3A}</a:tableStyleId>
              </a:tblPr>
              <a:tblGrid>
                <a:gridCol w="1441387"/>
                <a:gridCol w="1175657"/>
                <a:gridCol w="1175657"/>
                <a:gridCol w="1175657"/>
                <a:gridCol w="1175657"/>
                <a:gridCol w="1175657"/>
                <a:gridCol w="1175657"/>
              </a:tblGrid>
              <a:tr h="370840">
                <a:tc>
                  <a:txBody>
                    <a:bodyPr/>
                    <a:lstStyle/>
                    <a:p>
                      <a:r>
                        <a:rPr lang="tr-TR" dirty="0" smtClean="0"/>
                        <a:t>Tıp Fakültesi</a:t>
                      </a:r>
                      <a:endParaRPr lang="en-GB" dirty="0"/>
                    </a:p>
                  </a:txBody>
                  <a:tcPr/>
                </a:tc>
                <a:tc>
                  <a:txBody>
                    <a:bodyPr/>
                    <a:lstStyle/>
                    <a:p>
                      <a:r>
                        <a:rPr lang="tr-TR" dirty="0" smtClean="0"/>
                        <a:t>Süre (</a:t>
                      </a:r>
                      <a:r>
                        <a:rPr lang="tr-TR" dirty="0" err="1" smtClean="0"/>
                        <a:t>Hft</a:t>
                      </a:r>
                      <a:r>
                        <a:rPr lang="tr-TR" dirty="0" smtClean="0"/>
                        <a:t>)</a:t>
                      </a:r>
                      <a:endParaRPr lang="en-GB" dirty="0"/>
                    </a:p>
                  </a:txBody>
                  <a:tcPr/>
                </a:tc>
                <a:tc>
                  <a:txBody>
                    <a:bodyPr/>
                    <a:lstStyle/>
                    <a:p>
                      <a:r>
                        <a:rPr lang="tr-TR" dirty="0" smtClean="0"/>
                        <a:t>Teorik (Saat)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Pratik (Saat)</a:t>
                      </a:r>
                      <a:endParaRPr lang="en-GB" dirty="0"/>
                    </a:p>
                  </a:txBody>
                  <a:tcPr/>
                </a:tc>
                <a:tc>
                  <a:txBody>
                    <a:bodyPr/>
                    <a:lstStyle/>
                    <a:p>
                      <a:r>
                        <a:rPr lang="tr-TR" dirty="0" smtClean="0"/>
                        <a:t>Toplam</a:t>
                      </a:r>
                      <a:endParaRPr lang="en-GB" dirty="0"/>
                    </a:p>
                  </a:txBody>
                  <a:tcPr/>
                </a:tc>
                <a:tc>
                  <a:txBody>
                    <a:bodyPr/>
                    <a:lstStyle/>
                    <a:p>
                      <a:r>
                        <a:rPr lang="tr-TR" dirty="0" smtClean="0"/>
                        <a:t>Yarıyıl tatili (</a:t>
                      </a:r>
                      <a:r>
                        <a:rPr lang="tr-TR" dirty="0" err="1" smtClean="0"/>
                        <a:t>hft</a:t>
                      </a:r>
                      <a:r>
                        <a:rPr lang="tr-TR" dirty="0" smtClean="0"/>
                        <a:t>)</a:t>
                      </a:r>
                      <a:endParaRPr lang="en-GB" dirty="0"/>
                    </a:p>
                  </a:txBody>
                  <a:tcPr/>
                </a:tc>
                <a:tc>
                  <a:txBody>
                    <a:bodyPr/>
                    <a:lstStyle/>
                    <a:p>
                      <a:r>
                        <a:rPr lang="tr-TR" dirty="0" smtClean="0"/>
                        <a:t>Kurul</a:t>
                      </a:r>
                    </a:p>
                    <a:p>
                      <a:r>
                        <a:rPr lang="tr-TR" dirty="0" smtClean="0"/>
                        <a:t>Sayısı</a:t>
                      </a:r>
                      <a:endParaRPr lang="en-GB" dirty="0"/>
                    </a:p>
                  </a:txBody>
                  <a:tcPr/>
                </a:tc>
              </a:tr>
              <a:tr h="370840">
                <a:tc>
                  <a:txBody>
                    <a:bodyPr/>
                    <a:lstStyle/>
                    <a:p>
                      <a:r>
                        <a:rPr lang="tr-TR" dirty="0" smtClean="0"/>
                        <a:t>Atatürk  TF</a:t>
                      </a:r>
                      <a:endParaRPr lang="en-GB" dirty="0"/>
                    </a:p>
                  </a:txBody>
                  <a:tcPr/>
                </a:tc>
                <a:tc>
                  <a:txBody>
                    <a:bodyPr/>
                    <a:lstStyle/>
                    <a:p>
                      <a:pPr algn="ctr"/>
                      <a:r>
                        <a:rPr lang="tr-TR" sz="2000" b="1" dirty="0" smtClean="0">
                          <a:solidFill>
                            <a:schemeClr val="tx1"/>
                          </a:solidFill>
                        </a:rPr>
                        <a:t>37</a:t>
                      </a:r>
                      <a:endParaRPr lang="en-GB" sz="2000" b="1" dirty="0">
                        <a:solidFill>
                          <a:schemeClr val="tx1"/>
                        </a:solidFill>
                      </a:endParaRPr>
                    </a:p>
                  </a:txBody>
                  <a:tcPr/>
                </a:tc>
                <a:tc>
                  <a:txBody>
                    <a:bodyPr/>
                    <a:lstStyle/>
                    <a:p>
                      <a:pPr algn="ctr"/>
                      <a:r>
                        <a:rPr lang="tr-TR" dirty="0" smtClean="0"/>
                        <a:t>561</a:t>
                      </a:r>
                      <a:endParaRPr lang="en-GB" dirty="0"/>
                    </a:p>
                  </a:txBody>
                  <a:tcPr/>
                </a:tc>
                <a:tc>
                  <a:txBody>
                    <a:bodyPr/>
                    <a:lstStyle/>
                    <a:p>
                      <a:pPr algn="ctr"/>
                      <a:r>
                        <a:rPr lang="tr-TR" dirty="0" smtClean="0"/>
                        <a:t>160</a:t>
                      </a:r>
                      <a:endParaRPr lang="en-GB" dirty="0"/>
                    </a:p>
                  </a:txBody>
                  <a:tcPr/>
                </a:tc>
                <a:tc>
                  <a:txBody>
                    <a:bodyPr/>
                    <a:lstStyle/>
                    <a:p>
                      <a:pPr algn="ctr"/>
                      <a:r>
                        <a:rPr lang="tr-TR" dirty="0" smtClean="0"/>
                        <a:t>721</a:t>
                      </a:r>
                      <a:endParaRPr lang="en-GB" dirty="0"/>
                    </a:p>
                  </a:txBody>
                  <a:tcPr/>
                </a:tc>
                <a:tc>
                  <a:txBody>
                    <a:bodyPr/>
                    <a:lstStyle/>
                    <a:p>
                      <a:pPr algn="ctr"/>
                      <a:r>
                        <a:rPr lang="tr-TR" dirty="0" smtClean="0"/>
                        <a:t>2</a:t>
                      </a:r>
                      <a:endParaRPr lang="en-GB" dirty="0"/>
                    </a:p>
                  </a:txBody>
                  <a:tcPr/>
                </a:tc>
                <a:tc>
                  <a:txBody>
                    <a:bodyPr/>
                    <a:lstStyle/>
                    <a:p>
                      <a:pPr algn="ctr"/>
                      <a:r>
                        <a:rPr lang="tr-TR" dirty="0" smtClean="0"/>
                        <a:t>7</a:t>
                      </a:r>
                      <a:endParaRPr lang="en-GB" dirty="0"/>
                    </a:p>
                  </a:txBody>
                  <a:tcPr/>
                </a:tc>
              </a:tr>
              <a:tr h="370840">
                <a:tc>
                  <a:txBody>
                    <a:bodyPr/>
                    <a:lstStyle/>
                    <a:p>
                      <a:r>
                        <a:rPr lang="tr-TR" dirty="0" smtClean="0"/>
                        <a:t>Başkent</a:t>
                      </a:r>
                      <a:endParaRPr lang="en-GB" dirty="0"/>
                    </a:p>
                  </a:txBody>
                  <a:tcPr/>
                </a:tc>
                <a:tc>
                  <a:txBody>
                    <a:bodyPr/>
                    <a:lstStyle/>
                    <a:p>
                      <a:pPr algn="ctr"/>
                      <a:r>
                        <a:rPr lang="tr-TR" dirty="0" smtClean="0"/>
                        <a:t>33</a:t>
                      </a:r>
                      <a:endParaRPr lang="en-GB" dirty="0"/>
                    </a:p>
                  </a:txBody>
                  <a:tcPr/>
                </a:tc>
                <a:tc>
                  <a:txBody>
                    <a:bodyPr/>
                    <a:lstStyle/>
                    <a:p>
                      <a:pPr algn="ctr"/>
                      <a:r>
                        <a:rPr lang="tr-TR" dirty="0" smtClean="0"/>
                        <a:t>697</a:t>
                      </a:r>
                      <a:endParaRPr lang="en-GB" dirty="0"/>
                    </a:p>
                  </a:txBody>
                  <a:tcPr/>
                </a:tc>
                <a:tc>
                  <a:txBody>
                    <a:bodyPr/>
                    <a:lstStyle/>
                    <a:p>
                      <a:pPr algn="ctr"/>
                      <a:r>
                        <a:rPr lang="tr-TR" dirty="0" smtClean="0"/>
                        <a:t>66</a:t>
                      </a:r>
                      <a:endParaRPr lang="en-GB" dirty="0"/>
                    </a:p>
                  </a:txBody>
                  <a:tcPr/>
                </a:tc>
                <a:tc>
                  <a:txBody>
                    <a:bodyPr/>
                    <a:lstStyle/>
                    <a:p>
                      <a:pPr algn="ctr"/>
                      <a:r>
                        <a:rPr lang="tr-TR" dirty="0" smtClean="0"/>
                        <a:t>763</a:t>
                      </a:r>
                      <a:endParaRPr lang="en-GB" dirty="0"/>
                    </a:p>
                  </a:txBody>
                  <a:tcPr/>
                </a:tc>
                <a:tc>
                  <a:txBody>
                    <a:bodyPr/>
                    <a:lstStyle/>
                    <a:p>
                      <a:pPr algn="ctr"/>
                      <a:r>
                        <a:rPr lang="tr-TR" dirty="0" smtClean="0"/>
                        <a:t>2</a:t>
                      </a:r>
                      <a:endParaRPr lang="en-GB" dirty="0"/>
                    </a:p>
                  </a:txBody>
                  <a:tcPr/>
                </a:tc>
                <a:tc>
                  <a:txBody>
                    <a:bodyPr/>
                    <a:lstStyle/>
                    <a:p>
                      <a:pPr algn="ctr"/>
                      <a:r>
                        <a:rPr lang="tr-TR" dirty="0" smtClean="0"/>
                        <a:t>6</a:t>
                      </a:r>
                      <a:endParaRPr lang="en-GB" dirty="0"/>
                    </a:p>
                  </a:txBody>
                  <a:tcPr/>
                </a:tc>
              </a:tr>
              <a:tr h="370840">
                <a:tc>
                  <a:txBody>
                    <a:bodyPr/>
                    <a:lstStyle/>
                    <a:p>
                      <a:r>
                        <a:rPr lang="tr-TR" dirty="0" smtClean="0"/>
                        <a:t>Akdeniz</a:t>
                      </a:r>
                      <a:endParaRPr lang="en-GB" dirty="0"/>
                    </a:p>
                  </a:txBody>
                  <a:tcPr/>
                </a:tc>
                <a:tc>
                  <a:txBody>
                    <a:bodyPr/>
                    <a:lstStyle/>
                    <a:p>
                      <a:pPr algn="ctr"/>
                      <a:r>
                        <a:rPr lang="tr-TR" dirty="0" smtClean="0"/>
                        <a:t>33</a:t>
                      </a:r>
                      <a:endParaRPr lang="en-GB" dirty="0"/>
                    </a:p>
                  </a:txBody>
                  <a:tcPr/>
                </a:tc>
                <a:tc>
                  <a:txBody>
                    <a:bodyPr/>
                    <a:lstStyle/>
                    <a:p>
                      <a:pPr algn="ctr"/>
                      <a:r>
                        <a:rPr lang="tr-TR" dirty="0" smtClean="0"/>
                        <a:t>421</a:t>
                      </a:r>
                      <a:endParaRPr lang="en-GB" dirty="0"/>
                    </a:p>
                  </a:txBody>
                  <a:tcPr/>
                </a:tc>
                <a:tc>
                  <a:txBody>
                    <a:bodyPr/>
                    <a:lstStyle/>
                    <a:p>
                      <a:pPr algn="ctr"/>
                      <a:r>
                        <a:rPr lang="tr-TR" dirty="0" smtClean="0"/>
                        <a:t>224</a:t>
                      </a:r>
                      <a:endParaRPr lang="en-GB" dirty="0"/>
                    </a:p>
                  </a:txBody>
                  <a:tcPr/>
                </a:tc>
                <a:tc>
                  <a:txBody>
                    <a:bodyPr/>
                    <a:lstStyle/>
                    <a:p>
                      <a:pPr algn="ctr"/>
                      <a:r>
                        <a:rPr lang="tr-TR" dirty="0" smtClean="0"/>
                        <a:t>645</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Çukurova</a:t>
                      </a:r>
                      <a:endParaRPr lang="en-GB" dirty="0"/>
                    </a:p>
                  </a:txBody>
                  <a:tcPr/>
                </a:tc>
                <a:tc>
                  <a:txBody>
                    <a:bodyPr/>
                    <a:lstStyle/>
                    <a:p>
                      <a:pPr algn="ctr"/>
                      <a:r>
                        <a:rPr lang="tr-TR" dirty="0" smtClean="0"/>
                        <a:t>36</a:t>
                      </a:r>
                      <a:endParaRPr lang="en-GB" dirty="0"/>
                    </a:p>
                  </a:txBody>
                  <a:tcPr/>
                </a:tc>
                <a:tc>
                  <a:txBody>
                    <a:bodyPr/>
                    <a:lstStyle/>
                    <a:p>
                      <a:pPr algn="ctr"/>
                      <a:r>
                        <a:rPr lang="tr-TR" dirty="0" smtClean="0"/>
                        <a:t>558</a:t>
                      </a:r>
                      <a:endParaRPr lang="en-GB" dirty="0"/>
                    </a:p>
                  </a:txBody>
                  <a:tcPr/>
                </a:tc>
                <a:tc>
                  <a:txBody>
                    <a:bodyPr/>
                    <a:lstStyle/>
                    <a:p>
                      <a:pPr algn="ctr"/>
                      <a:r>
                        <a:rPr lang="tr-TR" dirty="0" smtClean="0"/>
                        <a:t>267</a:t>
                      </a:r>
                      <a:endParaRPr lang="en-GB" dirty="0"/>
                    </a:p>
                  </a:txBody>
                  <a:tcPr/>
                </a:tc>
                <a:tc>
                  <a:txBody>
                    <a:bodyPr/>
                    <a:lstStyle/>
                    <a:p>
                      <a:pPr algn="ctr"/>
                      <a:r>
                        <a:rPr lang="tr-TR" dirty="0" smtClean="0"/>
                        <a:t>825</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Çapa</a:t>
                      </a:r>
                      <a:endParaRPr lang="en-GB" dirty="0"/>
                    </a:p>
                  </a:txBody>
                  <a:tcPr/>
                </a:tc>
                <a:tc>
                  <a:txBody>
                    <a:bodyPr/>
                    <a:lstStyle/>
                    <a:p>
                      <a:pPr algn="ctr"/>
                      <a:r>
                        <a:rPr lang="tr-TR" dirty="0" smtClean="0"/>
                        <a:t>36</a:t>
                      </a: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r>
                        <a:rPr lang="tr-TR" dirty="0" smtClean="0"/>
                        <a:t>5</a:t>
                      </a:r>
                      <a:endParaRPr lang="en-GB" dirty="0"/>
                    </a:p>
                  </a:txBody>
                  <a:tcPr/>
                </a:tc>
                <a:tc>
                  <a:txBody>
                    <a:bodyPr/>
                    <a:lstStyle/>
                    <a:p>
                      <a:pPr algn="ctr"/>
                      <a:r>
                        <a:rPr lang="tr-TR" dirty="0" smtClean="0"/>
                        <a:t>6</a:t>
                      </a:r>
                      <a:endParaRPr lang="en-GB" dirty="0"/>
                    </a:p>
                  </a:txBody>
                  <a:tcPr/>
                </a:tc>
              </a:tr>
              <a:tr h="370840">
                <a:tc>
                  <a:txBody>
                    <a:bodyPr/>
                    <a:lstStyle/>
                    <a:p>
                      <a:r>
                        <a:rPr lang="tr-TR" dirty="0" smtClean="0"/>
                        <a:t>Cerrahpaşa</a:t>
                      </a:r>
                      <a:endParaRPr lang="en-GB" dirty="0"/>
                    </a:p>
                  </a:txBody>
                  <a:tcPr/>
                </a:tc>
                <a:tc>
                  <a:txBody>
                    <a:bodyPr/>
                    <a:lstStyle/>
                    <a:p>
                      <a:pPr algn="ctr"/>
                      <a:endParaRPr lang="en-GB" dirty="0"/>
                    </a:p>
                  </a:txBody>
                  <a:tcPr/>
                </a:tc>
                <a:tc>
                  <a:txBody>
                    <a:bodyPr/>
                    <a:lstStyle/>
                    <a:p>
                      <a:pPr algn="ctr"/>
                      <a:r>
                        <a:rPr lang="tr-TR" dirty="0" smtClean="0"/>
                        <a:t>316</a:t>
                      </a:r>
                      <a:endParaRPr lang="en-GB" dirty="0"/>
                    </a:p>
                  </a:txBody>
                  <a:tcPr/>
                </a:tc>
                <a:tc>
                  <a:txBody>
                    <a:bodyPr/>
                    <a:lstStyle/>
                    <a:p>
                      <a:pPr algn="ctr"/>
                      <a:r>
                        <a:rPr lang="tr-TR" dirty="0" smtClean="0"/>
                        <a:t>112</a:t>
                      </a:r>
                      <a:endParaRPr lang="en-GB" dirty="0"/>
                    </a:p>
                  </a:txBody>
                  <a:tcPr/>
                </a:tc>
                <a:tc>
                  <a:txBody>
                    <a:bodyPr/>
                    <a:lstStyle/>
                    <a:p>
                      <a:pPr algn="ctr"/>
                      <a:r>
                        <a:rPr lang="tr-TR" b="1" dirty="0" smtClean="0">
                          <a:solidFill>
                            <a:srgbClr val="FF0000"/>
                          </a:solidFill>
                        </a:rPr>
                        <a:t>428</a:t>
                      </a:r>
                      <a:endParaRPr lang="en-GB" b="1" dirty="0">
                        <a:solidFill>
                          <a:srgbClr val="FF0000"/>
                        </a:solidFill>
                      </a:endParaRPr>
                    </a:p>
                  </a:txBody>
                  <a:tcPr/>
                </a:tc>
                <a:tc>
                  <a:txBody>
                    <a:bodyPr/>
                    <a:lstStyle/>
                    <a:p>
                      <a:pPr algn="ctr"/>
                      <a:r>
                        <a:rPr lang="tr-TR" dirty="0" smtClean="0"/>
                        <a:t>6</a:t>
                      </a:r>
                      <a:endParaRPr lang="en-GB" dirty="0"/>
                    </a:p>
                  </a:txBody>
                  <a:tcPr/>
                </a:tc>
                <a:tc>
                  <a:txBody>
                    <a:bodyPr/>
                    <a:lstStyle/>
                    <a:p>
                      <a:pPr algn="ctr"/>
                      <a:r>
                        <a:rPr lang="tr-TR" dirty="0" smtClean="0"/>
                        <a:t>4</a:t>
                      </a:r>
                      <a:endParaRPr lang="en-GB" dirty="0"/>
                    </a:p>
                  </a:txBody>
                  <a:tcPr/>
                </a:tc>
              </a:tr>
              <a:tr h="370840">
                <a:tc>
                  <a:txBody>
                    <a:bodyPr/>
                    <a:lstStyle/>
                    <a:p>
                      <a:r>
                        <a:rPr lang="tr-TR" dirty="0" smtClean="0"/>
                        <a:t>Marmara</a:t>
                      </a:r>
                      <a:endParaRPr lang="en-GB" dirty="0"/>
                    </a:p>
                  </a:txBody>
                  <a:tcPr/>
                </a:tc>
                <a:tc>
                  <a:txBody>
                    <a:bodyPr/>
                    <a:lstStyle/>
                    <a:p>
                      <a:pPr algn="ctr"/>
                      <a:r>
                        <a:rPr lang="tr-TR" dirty="0" smtClean="0"/>
                        <a:t>33</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636</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76</a:t>
                      </a:r>
                      <a:endParaRPr lang="en-GB" dirty="0"/>
                    </a:p>
                  </a:txBody>
                  <a:tcPr/>
                </a:tc>
                <a:tc>
                  <a:txBody>
                    <a:bodyPr/>
                    <a:lstStyle/>
                    <a:p>
                      <a:pPr algn="ctr"/>
                      <a:r>
                        <a:rPr lang="tr-TR" dirty="0" smtClean="0"/>
                        <a:t>712</a:t>
                      </a:r>
                      <a:endParaRPr lang="en-GB" dirty="0"/>
                    </a:p>
                  </a:txBody>
                  <a:tcPr/>
                </a:tc>
                <a:tc>
                  <a:txBody>
                    <a:bodyPr/>
                    <a:lstStyle/>
                    <a:p>
                      <a:pPr algn="ctr"/>
                      <a:r>
                        <a:rPr lang="tr-TR" dirty="0" smtClean="0"/>
                        <a:t>2</a:t>
                      </a:r>
                      <a:endParaRPr lang="en-GB" dirty="0"/>
                    </a:p>
                  </a:txBody>
                  <a:tcPr/>
                </a:tc>
                <a:tc>
                  <a:txBody>
                    <a:bodyPr/>
                    <a:lstStyle/>
                    <a:p>
                      <a:pPr algn="ctr"/>
                      <a:r>
                        <a:rPr lang="tr-TR" dirty="0" smtClean="0"/>
                        <a:t>4</a:t>
                      </a:r>
                      <a:endParaRPr lang="en-GB" dirty="0"/>
                    </a:p>
                  </a:txBody>
                  <a:tcPr/>
                </a:tc>
              </a:tr>
              <a:tr h="370840">
                <a:tc>
                  <a:txBody>
                    <a:bodyPr/>
                    <a:lstStyle/>
                    <a:p>
                      <a:r>
                        <a:rPr lang="tr-TR" dirty="0" smtClean="0"/>
                        <a:t>Hacettepe</a:t>
                      </a:r>
                      <a:endParaRPr lang="en-GB" dirty="0"/>
                    </a:p>
                  </a:txBody>
                  <a:tcPr/>
                </a:tc>
                <a:tc>
                  <a:txBody>
                    <a:bodyPr/>
                    <a:lstStyle/>
                    <a:p>
                      <a:pPr algn="ctr"/>
                      <a:r>
                        <a:rPr lang="tr-TR" dirty="0" smtClean="0"/>
                        <a:t>32</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4</a:t>
                      </a:r>
                      <a:endParaRPr lang="en-GB" dirty="0"/>
                    </a:p>
                  </a:txBody>
                  <a:tcPr/>
                </a:tc>
              </a:tr>
              <a:tr h="370840">
                <a:tc>
                  <a:txBody>
                    <a:bodyPr/>
                    <a:lstStyle/>
                    <a:p>
                      <a:r>
                        <a:rPr lang="tr-TR" dirty="0" smtClean="0"/>
                        <a:t>Gazi</a:t>
                      </a:r>
                      <a:endParaRPr lang="en-GB" dirty="0"/>
                    </a:p>
                  </a:txBody>
                  <a:tcPr/>
                </a:tc>
                <a:tc>
                  <a:txBody>
                    <a:bodyPr/>
                    <a:lstStyle/>
                    <a:p>
                      <a:pPr algn="ctr"/>
                      <a:r>
                        <a:rPr lang="tr-TR" dirty="0" smtClean="0"/>
                        <a:t>34</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Ege</a:t>
                      </a:r>
                      <a:endParaRPr lang="en-GB" dirty="0"/>
                    </a:p>
                  </a:txBody>
                  <a:tcPr/>
                </a:tc>
                <a:tc>
                  <a:txBody>
                    <a:bodyPr/>
                    <a:lstStyle/>
                    <a:p>
                      <a:pPr algn="ctr"/>
                      <a:r>
                        <a:rPr lang="tr-TR" dirty="0" smtClean="0"/>
                        <a:t>35</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r>
                        <a:rPr lang="tr-TR" dirty="0" smtClean="0"/>
                        <a:t>2</a:t>
                      </a:r>
                      <a:endParaRPr lang="en-GB" dirty="0"/>
                    </a:p>
                  </a:txBody>
                  <a:tcPr/>
                </a:tc>
                <a:tc>
                  <a:txBody>
                    <a:bodyPr/>
                    <a:lstStyle/>
                    <a:p>
                      <a:pPr algn="ctr"/>
                      <a:r>
                        <a:rPr lang="tr-TR" dirty="0" smtClean="0"/>
                        <a:t>3</a:t>
                      </a:r>
                      <a:endParaRPr lang="en-GB" dirty="0"/>
                    </a:p>
                  </a:txBody>
                  <a:tcPr/>
                </a:tc>
              </a:tr>
            </a:tbl>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34</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509751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936104"/>
          </a:xfrm>
        </p:spPr>
        <p:txBody>
          <a:bodyPr/>
          <a:lstStyle/>
          <a:p>
            <a:r>
              <a:rPr lang="tr-TR" dirty="0" smtClean="0"/>
              <a:t>Türkiye’de tıp eğitimi:2. Sınıf</a:t>
            </a:r>
            <a:endParaRPr lang="en-GB"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56012066"/>
              </p:ext>
            </p:extLst>
          </p:nvPr>
        </p:nvGraphicFramePr>
        <p:xfrm>
          <a:off x="631056" y="1124744"/>
          <a:ext cx="8117408" cy="4993640"/>
        </p:xfrm>
        <a:graphic>
          <a:graphicData uri="http://schemas.openxmlformats.org/drawingml/2006/table">
            <a:tbl>
              <a:tblPr firstRow="1" bandRow="1">
                <a:tableStyleId>{5C22544A-7EE6-4342-B048-85BDC9FD1C3A}</a:tableStyleId>
              </a:tblPr>
              <a:tblGrid>
                <a:gridCol w="1957191"/>
                <a:gridCol w="775551"/>
                <a:gridCol w="1253494"/>
                <a:gridCol w="896606"/>
                <a:gridCol w="988074"/>
                <a:gridCol w="1434719"/>
                <a:gridCol w="811773"/>
              </a:tblGrid>
              <a:tr h="370840">
                <a:tc>
                  <a:txBody>
                    <a:bodyPr/>
                    <a:lstStyle/>
                    <a:p>
                      <a:r>
                        <a:rPr lang="tr-TR" dirty="0" smtClean="0"/>
                        <a:t>Tıp Fakültesi</a:t>
                      </a:r>
                      <a:endParaRPr lang="en-GB" dirty="0"/>
                    </a:p>
                  </a:txBody>
                  <a:tcPr/>
                </a:tc>
                <a:tc>
                  <a:txBody>
                    <a:bodyPr/>
                    <a:lstStyle/>
                    <a:p>
                      <a:r>
                        <a:rPr lang="tr-TR" dirty="0" smtClean="0"/>
                        <a:t>Süre</a:t>
                      </a:r>
                    </a:p>
                    <a:p>
                      <a:r>
                        <a:rPr lang="tr-TR" dirty="0" smtClean="0"/>
                        <a:t> (</a:t>
                      </a:r>
                      <a:r>
                        <a:rPr lang="tr-TR" dirty="0" err="1" smtClean="0"/>
                        <a:t>Hft</a:t>
                      </a:r>
                      <a:r>
                        <a:rPr lang="tr-TR" dirty="0" smtClean="0"/>
                        <a:t>)</a:t>
                      </a:r>
                      <a:endParaRPr lang="en-GB" dirty="0"/>
                    </a:p>
                  </a:txBody>
                  <a:tcPr/>
                </a:tc>
                <a:tc>
                  <a:txBody>
                    <a:bodyPr/>
                    <a:lstStyle/>
                    <a:p>
                      <a:r>
                        <a:rPr lang="tr-TR" dirty="0" smtClean="0"/>
                        <a:t>Teorik (Saat)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Pratik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(Saat)</a:t>
                      </a:r>
                      <a:endParaRPr lang="en-GB" dirty="0"/>
                    </a:p>
                  </a:txBody>
                  <a:tcPr/>
                </a:tc>
                <a:tc>
                  <a:txBody>
                    <a:bodyPr/>
                    <a:lstStyle/>
                    <a:p>
                      <a:r>
                        <a:rPr lang="tr-TR" dirty="0" smtClean="0"/>
                        <a:t>Toplam</a:t>
                      </a:r>
                      <a:endParaRPr lang="en-GB" dirty="0"/>
                    </a:p>
                  </a:txBody>
                  <a:tcPr/>
                </a:tc>
                <a:tc>
                  <a:txBody>
                    <a:bodyPr/>
                    <a:lstStyle/>
                    <a:p>
                      <a:r>
                        <a:rPr lang="tr-TR" dirty="0" smtClean="0"/>
                        <a:t>Yarıyıl tatili </a:t>
                      </a:r>
                    </a:p>
                    <a:p>
                      <a:r>
                        <a:rPr lang="tr-TR" dirty="0" smtClean="0"/>
                        <a:t>(</a:t>
                      </a:r>
                      <a:r>
                        <a:rPr lang="tr-TR" dirty="0" err="1" smtClean="0"/>
                        <a:t>hft</a:t>
                      </a:r>
                      <a:r>
                        <a:rPr lang="tr-TR" dirty="0" smtClean="0"/>
                        <a:t>)</a:t>
                      </a:r>
                      <a:endParaRPr lang="en-GB" dirty="0"/>
                    </a:p>
                  </a:txBody>
                  <a:tcPr/>
                </a:tc>
                <a:tc>
                  <a:txBody>
                    <a:bodyPr/>
                    <a:lstStyle/>
                    <a:p>
                      <a:r>
                        <a:rPr lang="tr-TR" dirty="0" smtClean="0"/>
                        <a:t>Kurul</a:t>
                      </a:r>
                    </a:p>
                    <a:p>
                      <a:r>
                        <a:rPr lang="tr-TR" dirty="0" smtClean="0"/>
                        <a:t>Sayısı</a:t>
                      </a:r>
                      <a:endParaRPr lang="en-GB" dirty="0"/>
                    </a:p>
                  </a:txBody>
                  <a:tcPr/>
                </a:tc>
              </a:tr>
              <a:tr h="370840">
                <a:tc>
                  <a:txBody>
                    <a:bodyPr/>
                    <a:lstStyle/>
                    <a:p>
                      <a:r>
                        <a:rPr lang="tr-TR" dirty="0" smtClean="0"/>
                        <a:t>Atatürk Ü. TF</a:t>
                      </a:r>
                      <a:endParaRPr lang="en-GB" dirty="0"/>
                    </a:p>
                  </a:txBody>
                  <a:tcPr/>
                </a:tc>
                <a:tc>
                  <a:txBody>
                    <a:bodyPr/>
                    <a:lstStyle/>
                    <a:p>
                      <a:pPr algn="ctr"/>
                      <a:r>
                        <a:rPr lang="tr-TR" dirty="0" smtClean="0"/>
                        <a:t>36</a:t>
                      </a:r>
                      <a:endParaRPr lang="en-GB" dirty="0"/>
                    </a:p>
                  </a:txBody>
                  <a:tcPr/>
                </a:tc>
                <a:tc>
                  <a:txBody>
                    <a:bodyPr/>
                    <a:lstStyle/>
                    <a:p>
                      <a:pPr algn="ctr"/>
                      <a:r>
                        <a:rPr lang="tr-TR" dirty="0" smtClean="0"/>
                        <a:t>630</a:t>
                      </a:r>
                      <a:endParaRPr lang="en-GB" dirty="0"/>
                    </a:p>
                  </a:txBody>
                  <a:tcPr/>
                </a:tc>
                <a:tc>
                  <a:txBody>
                    <a:bodyPr/>
                    <a:lstStyle/>
                    <a:p>
                      <a:pPr algn="ctr"/>
                      <a:r>
                        <a:rPr lang="tr-TR" dirty="0" smtClean="0"/>
                        <a:t>182</a:t>
                      </a:r>
                      <a:endParaRPr lang="en-GB" dirty="0"/>
                    </a:p>
                  </a:txBody>
                  <a:tcPr/>
                </a:tc>
                <a:tc>
                  <a:txBody>
                    <a:bodyPr/>
                    <a:lstStyle/>
                    <a:p>
                      <a:pPr algn="ctr"/>
                      <a:r>
                        <a:rPr lang="tr-TR" dirty="0" smtClean="0"/>
                        <a:t>812</a:t>
                      </a:r>
                      <a:endParaRPr lang="en-GB" dirty="0"/>
                    </a:p>
                  </a:txBody>
                  <a:tcPr/>
                </a:tc>
                <a:tc>
                  <a:txBody>
                    <a:bodyPr/>
                    <a:lstStyle/>
                    <a:p>
                      <a:pPr algn="ctr"/>
                      <a:r>
                        <a:rPr lang="tr-TR" dirty="0" smtClean="0"/>
                        <a:t>2</a:t>
                      </a:r>
                      <a:endParaRPr lang="en-GB" dirty="0"/>
                    </a:p>
                  </a:txBody>
                  <a:tcPr/>
                </a:tc>
                <a:tc>
                  <a:txBody>
                    <a:bodyPr/>
                    <a:lstStyle/>
                    <a:p>
                      <a:pPr algn="ctr"/>
                      <a:r>
                        <a:rPr lang="tr-TR" dirty="0" smtClean="0"/>
                        <a:t>7</a:t>
                      </a:r>
                      <a:endParaRPr lang="en-GB" dirty="0"/>
                    </a:p>
                  </a:txBody>
                  <a:tcPr/>
                </a:tc>
              </a:tr>
              <a:tr h="370840">
                <a:tc>
                  <a:txBody>
                    <a:bodyPr/>
                    <a:lstStyle/>
                    <a:p>
                      <a:r>
                        <a:rPr lang="tr-TR" dirty="0" smtClean="0"/>
                        <a:t>Başkent</a:t>
                      </a:r>
                      <a:endParaRPr lang="en-GB" dirty="0"/>
                    </a:p>
                  </a:txBody>
                  <a:tcPr/>
                </a:tc>
                <a:tc>
                  <a:txBody>
                    <a:bodyPr/>
                    <a:lstStyle/>
                    <a:p>
                      <a:pPr algn="ctr"/>
                      <a:r>
                        <a:rPr lang="tr-TR" dirty="0" smtClean="0"/>
                        <a:t>38</a:t>
                      </a:r>
                      <a:endParaRPr lang="en-GB" dirty="0"/>
                    </a:p>
                  </a:txBody>
                  <a:tcPr/>
                </a:tc>
                <a:tc>
                  <a:txBody>
                    <a:bodyPr/>
                    <a:lstStyle/>
                    <a:p>
                      <a:pPr algn="ctr"/>
                      <a:r>
                        <a:rPr lang="tr-TR" dirty="0" smtClean="0"/>
                        <a:t>675</a:t>
                      </a:r>
                      <a:endParaRPr lang="en-GB" dirty="0"/>
                    </a:p>
                  </a:txBody>
                  <a:tcPr/>
                </a:tc>
                <a:tc>
                  <a:txBody>
                    <a:bodyPr/>
                    <a:lstStyle/>
                    <a:p>
                      <a:pPr algn="ctr"/>
                      <a:r>
                        <a:rPr lang="tr-TR" dirty="0" smtClean="0"/>
                        <a:t>217</a:t>
                      </a:r>
                      <a:endParaRPr lang="en-GB" dirty="0"/>
                    </a:p>
                  </a:txBody>
                  <a:tcPr/>
                </a:tc>
                <a:tc>
                  <a:txBody>
                    <a:bodyPr/>
                    <a:lstStyle/>
                    <a:p>
                      <a:pPr algn="ctr"/>
                      <a:r>
                        <a:rPr lang="tr-TR" dirty="0" smtClean="0"/>
                        <a:t>892</a:t>
                      </a:r>
                      <a:endParaRPr lang="en-GB" dirty="0"/>
                    </a:p>
                  </a:txBody>
                  <a:tcPr/>
                </a:tc>
                <a:tc>
                  <a:txBody>
                    <a:bodyPr/>
                    <a:lstStyle/>
                    <a:p>
                      <a:pPr algn="ctr"/>
                      <a:r>
                        <a:rPr lang="tr-TR" dirty="0" smtClean="0"/>
                        <a:t>2</a:t>
                      </a:r>
                      <a:endParaRPr lang="en-GB" dirty="0"/>
                    </a:p>
                  </a:txBody>
                  <a:tcPr/>
                </a:tc>
                <a:tc>
                  <a:txBody>
                    <a:bodyPr/>
                    <a:lstStyle/>
                    <a:p>
                      <a:pPr algn="ctr"/>
                      <a:r>
                        <a:rPr lang="tr-TR" dirty="0" smtClean="0"/>
                        <a:t>7</a:t>
                      </a:r>
                      <a:endParaRPr lang="en-GB" dirty="0"/>
                    </a:p>
                  </a:txBody>
                  <a:tcPr/>
                </a:tc>
              </a:tr>
              <a:tr h="370840">
                <a:tc>
                  <a:txBody>
                    <a:bodyPr/>
                    <a:lstStyle/>
                    <a:p>
                      <a:r>
                        <a:rPr lang="tr-TR" dirty="0" smtClean="0"/>
                        <a:t>Akdeniz</a:t>
                      </a:r>
                      <a:endParaRPr lang="en-GB" dirty="0"/>
                    </a:p>
                  </a:txBody>
                  <a:tcPr/>
                </a:tc>
                <a:tc>
                  <a:txBody>
                    <a:bodyPr/>
                    <a:lstStyle/>
                    <a:p>
                      <a:pPr algn="ctr"/>
                      <a:r>
                        <a:rPr lang="tr-TR" dirty="0" smtClean="0"/>
                        <a:t>34</a:t>
                      </a:r>
                      <a:endParaRPr lang="en-GB" dirty="0"/>
                    </a:p>
                  </a:txBody>
                  <a:tcPr/>
                </a:tc>
                <a:tc>
                  <a:txBody>
                    <a:bodyPr/>
                    <a:lstStyle/>
                    <a:p>
                      <a:pPr algn="ctr"/>
                      <a:r>
                        <a:rPr lang="tr-TR" dirty="0" smtClean="0"/>
                        <a:t>488</a:t>
                      </a:r>
                      <a:endParaRPr lang="en-GB" dirty="0"/>
                    </a:p>
                  </a:txBody>
                  <a:tcPr/>
                </a:tc>
                <a:tc>
                  <a:txBody>
                    <a:bodyPr/>
                    <a:lstStyle/>
                    <a:p>
                      <a:pPr algn="ctr"/>
                      <a:r>
                        <a:rPr lang="tr-TR" dirty="0" smtClean="0"/>
                        <a:t>241</a:t>
                      </a:r>
                      <a:endParaRPr lang="en-GB" dirty="0"/>
                    </a:p>
                  </a:txBody>
                  <a:tcPr/>
                </a:tc>
                <a:tc>
                  <a:txBody>
                    <a:bodyPr/>
                    <a:lstStyle/>
                    <a:p>
                      <a:pPr algn="ctr"/>
                      <a:r>
                        <a:rPr lang="tr-TR" dirty="0" smtClean="0"/>
                        <a:t>729</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Adnan Menderes</a:t>
                      </a:r>
                      <a:endParaRPr lang="en-GB" dirty="0"/>
                    </a:p>
                  </a:txBody>
                  <a:tcPr/>
                </a:tc>
                <a:tc>
                  <a:txBody>
                    <a:bodyPr/>
                    <a:lstStyle/>
                    <a:p>
                      <a:pPr algn="ctr"/>
                      <a:endParaRPr lang="en-GB" dirty="0"/>
                    </a:p>
                  </a:txBody>
                  <a:tcPr/>
                </a:tc>
                <a:tc>
                  <a:txBody>
                    <a:bodyPr/>
                    <a:lstStyle/>
                    <a:p>
                      <a:pPr algn="ctr"/>
                      <a:r>
                        <a:rPr lang="tr-TR" dirty="0" smtClean="0"/>
                        <a:t>685</a:t>
                      </a:r>
                      <a:endParaRPr lang="en-GB" dirty="0"/>
                    </a:p>
                  </a:txBody>
                  <a:tcPr/>
                </a:tc>
                <a:tc>
                  <a:txBody>
                    <a:bodyPr/>
                    <a:lstStyle/>
                    <a:p>
                      <a:pPr algn="ctr"/>
                      <a:r>
                        <a:rPr lang="tr-TR" dirty="0" smtClean="0"/>
                        <a:t>180</a:t>
                      </a:r>
                      <a:endParaRPr lang="en-GB" dirty="0"/>
                    </a:p>
                  </a:txBody>
                  <a:tcPr/>
                </a:tc>
                <a:tc>
                  <a:txBody>
                    <a:bodyPr/>
                    <a:lstStyle/>
                    <a:p>
                      <a:pPr algn="ctr"/>
                      <a:r>
                        <a:rPr lang="tr-TR" dirty="0" smtClean="0"/>
                        <a:t>865</a:t>
                      </a:r>
                      <a:endParaRPr lang="en-GB" dirty="0"/>
                    </a:p>
                  </a:txBody>
                  <a:tcPr/>
                </a:tc>
                <a:tc>
                  <a:txBody>
                    <a:bodyPr/>
                    <a:lstStyle/>
                    <a:p>
                      <a:pPr algn="ctr"/>
                      <a:endParaRPr lang="en-GB"/>
                    </a:p>
                  </a:txBody>
                  <a:tcPr/>
                </a:tc>
                <a:tc>
                  <a:txBody>
                    <a:bodyPr/>
                    <a:lstStyle/>
                    <a:p>
                      <a:pPr algn="ctr"/>
                      <a:r>
                        <a:rPr lang="tr-TR" dirty="0" smtClean="0"/>
                        <a:t>6</a:t>
                      </a:r>
                      <a:endParaRPr lang="en-GB" dirty="0"/>
                    </a:p>
                  </a:txBody>
                  <a:tcPr/>
                </a:tc>
              </a:tr>
              <a:tr h="370840">
                <a:tc>
                  <a:txBody>
                    <a:bodyPr/>
                    <a:lstStyle/>
                    <a:p>
                      <a:r>
                        <a:rPr lang="tr-TR" dirty="0" smtClean="0"/>
                        <a:t>Çukurova</a:t>
                      </a:r>
                      <a:endParaRPr lang="en-GB" dirty="0"/>
                    </a:p>
                  </a:txBody>
                  <a:tcPr/>
                </a:tc>
                <a:tc>
                  <a:txBody>
                    <a:bodyPr/>
                    <a:lstStyle/>
                    <a:p>
                      <a:pPr algn="ctr"/>
                      <a:r>
                        <a:rPr lang="tr-TR" dirty="0" smtClean="0"/>
                        <a:t>38</a:t>
                      </a:r>
                      <a:endParaRPr lang="en-GB" dirty="0"/>
                    </a:p>
                  </a:txBody>
                  <a:tcPr/>
                </a:tc>
                <a:tc>
                  <a:txBody>
                    <a:bodyPr/>
                    <a:lstStyle/>
                    <a:p>
                      <a:pPr algn="ctr"/>
                      <a:r>
                        <a:rPr lang="tr-TR" dirty="0" smtClean="0"/>
                        <a:t>641</a:t>
                      </a:r>
                      <a:endParaRPr lang="en-GB" dirty="0"/>
                    </a:p>
                  </a:txBody>
                  <a:tcPr/>
                </a:tc>
                <a:tc>
                  <a:txBody>
                    <a:bodyPr/>
                    <a:lstStyle/>
                    <a:p>
                      <a:pPr algn="ctr"/>
                      <a:r>
                        <a:rPr lang="tr-TR" dirty="0" smtClean="0"/>
                        <a:t>217</a:t>
                      </a:r>
                      <a:endParaRPr lang="en-GB" dirty="0"/>
                    </a:p>
                  </a:txBody>
                  <a:tcPr/>
                </a:tc>
                <a:tc>
                  <a:txBody>
                    <a:bodyPr/>
                    <a:lstStyle/>
                    <a:p>
                      <a:pPr algn="ctr"/>
                      <a:r>
                        <a:rPr lang="tr-TR" dirty="0" smtClean="0"/>
                        <a:t>858</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Cerrahpaşa</a:t>
                      </a:r>
                      <a:endParaRPr lang="en-GB" dirty="0"/>
                    </a:p>
                  </a:txBody>
                  <a:tcPr/>
                </a:tc>
                <a:tc>
                  <a:txBody>
                    <a:bodyPr/>
                    <a:lstStyle/>
                    <a:p>
                      <a:pPr algn="ctr"/>
                      <a:endParaRPr lang="en-GB" dirty="0"/>
                    </a:p>
                  </a:txBody>
                  <a:tcPr/>
                </a:tc>
                <a:tc>
                  <a:txBody>
                    <a:bodyPr/>
                    <a:lstStyle/>
                    <a:p>
                      <a:pPr algn="ctr"/>
                      <a:r>
                        <a:rPr lang="tr-TR" dirty="0" smtClean="0"/>
                        <a:t>467</a:t>
                      </a:r>
                      <a:endParaRPr lang="en-GB" dirty="0"/>
                    </a:p>
                  </a:txBody>
                  <a:tcPr/>
                </a:tc>
                <a:tc>
                  <a:txBody>
                    <a:bodyPr/>
                    <a:lstStyle/>
                    <a:p>
                      <a:pPr algn="ctr"/>
                      <a:r>
                        <a:rPr lang="tr-TR" dirty="0" smtClean="0"/>
                        <a:t>162</a:t>
                      </a:r>
                      <a:endParaRPr lang="en-GB" dirty="0"/>
                    </a:p>
                  </a:txBody>
                  <a:tcPr/>
                </a:tc>
                <a:tc>
                  <a:txBody>
                    <a:bodyPr/>
                    <a:lstStyle/>
                    <a:p>
                      <a:pPr algn="ctr"/>
                      <a:r>
                        <a:rPr lang="tr-TR" dirty="0" smtClean="0"/>
                        <a:t>629</a:t>
                      </a:r>
                      <a:endParaRPr lang="en-GB" dirty="0"/>
                    </a:p>
                  </a:txBody>
                  <a:tcPr/>
                </a:tc>
                <a:tc>
                  <a:txBody>
                    <a:bodyPr/>
                    <a:lstStyle/>
                    <a:p>
                      <a:pPr algn="ctr"/>
                      <a:r>
                        <a:rPr lang="tr-TR" dirty="0" smtClean="0">
                          <a:solidFill>
                            <a:srgbClr val="FF0000"/>
                          </a:solidFill>
                        </a:rPr>
                        <a:t>5</a:t>
                      </a:r>
                      <a:endParaRPr lang="en-GB" dirty="0">
                        <a:solidFill>
                          <a:srgbClr val="FF0000"/>
                        </a:solidFill>
                      </a:endParaRPr>
                    </a:p>
                  </a:txBody>
                  <a:tcPr/>
                </a:tc>
                <a:tc>
                  <a:txBody>
                    <a:bodyPr/>
                    <a:lstStyle/>
                    <a:p>
                      <a:pPr algn="ctr"/>
                      <a:r>
                        <a:rPr lang="tr-TR" dirty="0" smtClean="0"/>
                        <a:t>5</a:t>
                      </a:r>
                      <a:endParaRPr lang="en-GB" dirty="0"/>
                    </a:p>
                  </a:txBody>
                  <a:tcPr/>
                </a:tc>
              </a:tr>
              <a:tr h="370840">
                <a:tc>
                  <a:txBody>
                    <a:bodyPr/>
                    <a:lstStyle/>
                    <a:p>
                      <a:r>
                        <a:rPr lang="tr-TR" dirty="0" smtClean="0"/>
                        <a:t>Çapa</a:t>
                      </a:r>
                      <a:endParaRPr lang="en-GB" dirty="0"/>
                    </a:p>
                  </a:txBody>
                  <a:tcPr/>
                </a:tc>
                <a:tc>
                  <a:txBody>
                    <a:bodyPr/>
                    <a:lstStyle/>
                    <a:p>
                      <a:pPr algn="ctr"/>
                      <a:r>
                        <a:rPr lang="tr-TR" dirty="0" smtClean="0"/>
                        <a:t>33</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tr-TR" dirty="0" smtClean="0">
                          <a:solidFill>
                            <a:srgbClr val="FF0000"/>
                          </a:solidFill>
                        </a:rPr>
                        <a:t>5</a:t>
                      </a:r>
                      <a:endParaRPr lang="en-GB" dirty="0">
                        <a:solidFill>
                          <a:srgbClr val="FF0000"/>
                        </a:solidFill>
                      </a:endParaRPr>
                    </a:p>
                  </a:txBody>
                  <a:tcPr/>
                </a:tc>
                <a:tc>
                  <a:txBody>
                    <a:bodyPr/>
                    <a:lstStyle/>
                    <a:p>
                      <a:pPr algn="ctr"/>
                      <a:r>
                        <a:rPr lang="tr-TR" dirty="0" smtClean="0"/>
                        <a:t>5</a:t>
                      </a:r>
                      <a:endParaRPr lang="en-GB" dirty="0"/>
                    </a:p>
                  </a:txBody>
                  <a:tcPr/>
                </a:tc>
              </a:tr>
              <a:tr h="370840">
                <a:tc>
                  <a:txBody>
                    <a:bodyPr/>
                    <a:lstStyle/>
                    <a:p>
                      <a:r>
                        <a:rPr lang="tr-TR" dirty="0" smtClean="0"/>
                        <a:t>Marmara</a:t>
                      </a:r>
                      <a:endParaRPr lang="en-GB" dirty="0"/>
                    </a:p>
                  </a:txBody>
                  <a:tcPr/>
                </a:tc>
                <a:tc>
                  <a:txBody>
                    <a:bodyPr/>
                    <a:lstStyle/>
                    <a:p>
                      <a:pPr algn="ctr"/>
                      <a:r>
                        <a:rPr lang="tr-TR" dirty="0" smtClean="0"/>
                        <a:t>39</a:t>
                      </a:r>
                      <a:endParaRPr lang="en-GB" dirty="0"/>
                    </a:p>
                  </a:txBody>
                  <a:tcPr/>
                </a:tc>
                <a:tc>
                  <a:txBody>
                    <a:bodyPr/>
                    <a:lstStyle/>
                    <a:p>
                      <a:pPr algn="ctr"/>
                      <a:r>
                        <a:rPr lang="tr-TR" dirty="0" smtClean="0"/>
                        <a:t>547</a:t>
                      </a:r>
                      <a:endParaRPr lang="en-GB" dirty="0"/>
                    </a:p>
                  </a:txBody>
                  <a:tcPr/>
                </a:tc>
                <a:tc>
                  <a:txBody>
                    <a:bodyPr/>
                    <a:lstStyle/>
                    <a:p>
                      <a:pPr algn="ctr"/>
                      <a:r>
                        <a:rPr lang="tr-TR" dirty="0" smtClean="0"/>
                        <a:t>213</a:t>
                      </a:r>
                      <a:endParaRPr lang="en-GB" dirty="0"/>
                    </a:p>
                  </a:txBody>
                  <a:tcPr/>
                </a:tc>
                <a:tc>
                  <a:txBody>
                    <a:bodyPr/>
                    <a:lstStyle/>
                    <a:p>
                      <a:pPr algn="ctr"/>
                      <a:r>
                        <a:rPr lang="tr-TR" dirty="0" smtClean="0"/>
                        <a:t>760</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Hacettepe</a:t>
                      </a:r>
                      <a:endParaRPr lang="en-GB" dirty="0"/>
                    </a:p>
                  </a:txBody>
                  <a:tcPr/>
                </a:tc>
                <a:tc>
                  <a:txBody>
                    <a:bodyPr/>
                    <a:lstStyle/>
                    <a:p>
                      <a:pPr algn="ctr"/>
                      <a:r>
                        <a:rPr lang="tr-TR" dirty="0" smtClean="0"/>
                        <a:t>38</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7</a:t>
                      </a:r>
                      <a:endParaRPr lang="en-GB" dirty="0"/>
                    </a:p>
                  </a:txBody>
                  <a:tcPr/>
                </a:tc>
              </a:tr>
              <a:tr h="370840">
                <a:tc>
                  <a:txBody>
                    <a:bodyPr/>
                    <a:lstStyle/>
                    <a:p>
                      <a:r>
                        <a:rPr lang="tr-TR" dirty="0" smtClean="0"/>
                        <a:t>Gazi</a:t>
                      </a:r>
                      <a:endParaRPr lang="en-GB" dirty="0"/>
                    </a:p>
                  </a:txBody>
                  <a:tcPr/>
                </a:tc>
                <a:tc>
                  <a:txBody>
                    <a:bodyPr/>
                    <a:lstStyle/>
                    <a:p>
                      <a:pPr algn="ctr"/>
                      <a:r>
                        <a:rPr lang="tr-TR" dirty="0" smtClean="0"/>
                        <a:t>37</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Ege</a:t>
                      </a:r>
                      <a:endParaRPr lang="en-GB" dirty="0"/>
                    </a:p>
                  </a:txBody>
                  <a:tcPr/>
                </a:tc>
                <a:tc>
                  <a:txBody>
                    <a:bodyPr/>
                    <a:lstStyle/>
                    <a:p>
                      <a:pPr algn="ctr"/>
                      <a:r>
                        <a:rPr lang="tr-TR" dirty="0" smtClean="0"/>
                        <a:t>39</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3</a:t>
                      </a:r>
                      <a:endParaRPr lang="en-GB" dirty="0"/>
                    </a:p>
                  </a:txBody>
                  <a:tcPr/>
                </a:tc>
              </a:tr>
            </a:tbl>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35</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4293681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864096"/>
          </a:xfrm>
        </p:spPr>
        <p:txBody>
          <a:bodyPr/>
          <a:lstStyle/>
          <a:p>
            <a:r>
              <a:rPr lang="tr-TR" dirty="0" smtClean="0"/>
              <a:t>Türkiye’de tıp eğitimi:3. Sınıf</a:t>
            </a:r>
            <a:endParaRPr lang="en-GB"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46024911"/>
              </p:ext>
            </p:extLst>
          </p:nvPr>
        </p:nvGraphicFramePr>
        <p:xfrm>
          <a:off x="457200" y="1124744"/>
          <a:ext cx="7613587" cy="4892040"/>
        </p:xfrm>
        <a:graphic>
          <a:graphicData uri="http://schemas.openxmlformats.org/drawingml/2006/table">
            <a:tbl>
              <a:tblPr firstRow="1" bandRow="1">
                <a:tableStyleId>{5C22544A-7EE6-4342-B048-85BDC9FD1C3A}</a:tableStyleId>
              </a:tblPr>
              <a:tblGrid>
                <a:gridCol w="1441387"/>
                <a:gridCol w="1028700"/>
                <a:gridCol w="1028700"/>
                <a:gridCol w="1028700"/>
                <a:gridCol w="1028700"/>
                <a:gridCol w="1028700"/>
                <a:gridCol w="1028700"/>
              </a:tblGrid>
              <a:tr h="370840">
                <a:tc>
                  <a:txBody>
                    <a:bodyPr/>
                    <a:lstStyle/>
                    <a:p>
                      <a:r>
                        <a:rPr lang="tr-TR" dirty="0" smtClean="0"/>
                        <a:t>Tıp Fakültesi</a:t>
                      </a:r>
                      <a:endParaRPr lang="en-GB" dirty="0"/>
                    </a:p>
                  </a:txBody>
                  <a:tcPr/>
                </a:tc>
                <a:tc>
                  <a:txBody>
                    <a:bodyPr/>
                    <a:lstStyle/>
                    <a:p>
                      <a:r>
                        <a:rPr lang="tr-TR" dirty="0" smtClean="0"/>
                        <a:t>Süre (</a:t>
                      </a:r>
                      <a:r>
                        <a:rPr lang="tr-TR" dirty="0" err="1" smtClean="0"/>
                        <a:t>hft</a:t>
                      </a:r>
                      <a:r>
                        <a:rPr lang="tr-TR" dirty="0" smtClean="0"/>
                        <a:t>)</a:t>
                      </a:r>
                      <a:endParaRPr lang="en-GB" dirty="0"/>
                    </a:p>
                  </a:txBody>
                  <a:tcPr/>
                </a:tc>
                <a:tc>
                  <a:txBody>
                    <a:bodyPr/>
                    <a:lstStyle/>
                    <a:p>
                      <a:r>
                        <a:rPr lang="tr-TR" dirty="0" smtClean="0"/>
                        <a:t>Teorik (Saat)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Pratik (Saat)</a:t>
                      </a:r>
                      <a:endParaRPr lang="en-GB" dirty="0"/>
                    </a:p>
                  </a:txBody>
                  <a:tcPr/>
                </a:tc>
                <a:tc>
                  <a:txBody>
                    <a:bodyPr/>
                    <a:lstStyle/>
                    <a:p>
                      <a:r>
                        <a:rPr lang="tr-TR" dirty="0" smtClean="0"/>
                        <a:t>Toplam</a:t>
                      </a:r>
                      <a:endParaRPr lang="en-GB" dirty="0"/>
                    </a:p>
                  </a:txBody>
                  <a:tcPr/>
                </a:tc>
                <a:tc>
                  <a:txBody>
                    <a:bodyPr/>
                    <a:lstStyle/>
                    <a:p>
                      <a:r>
                        <a:rPr lang="tr-TR" dirty="0" smtClean="0"/>
                        <a:t>Yarıyıl tatili (</a:t>
                      </a:r>
                      <a:r>
                        <a:rPr lang="tr-TR" dirty="0" err="1" smtClean="0"/>
                        <a:t>hft</a:t>
                      </a:r>
                      <a:r>
                        <a:rPr lang="tr-TR" dirty="0" smtClean="0"/>
                        <a:t>)</a:t>
                      </a:r>
                      <a:endParaRPr lang="en-GB" dirty="0"/>
                    </a:p>
                  </a:txBody>
                  <a:tcPr/>
                </a:tc>
                <a:tc>
                  <a:txBody>
                    <a:bodyPr/>
                    <a:lstStyle/>
                    <a:p>
                      <a:r>
                        <a:rPr lang="tr-TR" dirty="0" smtClean="0"/>
                        <a:t>Kurul</a:t>
                      </a:r>
                    </a:p>
                    <a:p>
                      <a:r>
                        <a:rPr lang="tr-TR" dirty="0" smtClean="0"/>
                        <a:t>Sayısı</a:t>
                      </a:r>
                      <a:endParaRPr lang="en-GB" dirty="0"/>
                    </a:p>
                  </a:txBody>
                  <a:tcPr/>
                </a:tc>
              </a:tr>
              <a:tr h="370840">
                <a:tc>
                  <a:txBody>
                    <a:bodyPr/>
                    <a:lstStyle/>
                    <a:p>
                      <a:r>
                        <a:rPr lang="tr-TR" dirty="0" smtClean="0"/>
                        <a:t>Atatürk Ü. TF</a:t>
                      </a:r>
                      <a:endParaRPr lang="en-GB" dirty="0"/>
                    </a:p>
                  </a:txBody>
                  <a:tcPr/>
                </a:tc>
                <a:tc>
                  <a:txBody>
                    <a:bodyPr/>
                    <a:lstStyle/>
                    <a:p>
                      <a:pPr algn="ctr"/>
                      <a:r>
                        <a:rPr lang="tr-TR" dirty="0" smtClean="0"/>
                        <a:t>36</a:t>
                      </a:r>
                      <a:endParaRPr lang="en-GB" dirty="0"/>
                    </a:p>
                  </a:txBody>
                  <a:tcPr/>
                </a:tc>
                <a:tc>
                  <a:txBody>
                    <a:bodyPr/>
                    <a:lstStyle/>
                    <a:p>
                      <a:pPr algn="ctr"/>
                      <a:r>
                        <a:rPr lang="tr-TR" dirty="0" smtClean="0"/>
                        <a:t>768</a:t>
                      </a:r>
                      <a:endParaRPr lang="en-GB" dirty="0"/>
                    </a:p>
                  </a:txBody>
                  <a:tcPr/>
                </a:tc>
                <a:tc>
                  <a:txBody>
                    <a:bodyPr/>
                    <a:lstStyle/>
                    <a:p>
                      <a:pPr algn="ctr"/>
                      <a:r>
                        <a:rPr lang="tr-TR" dirty="0" smtClean="0"/>
                        <a:t>83</a:t>
                      </a:r>
                      <a:endParaRPr lang="en-GB" dirty="0"/>
                    </a:p>
                  </a:txBody>
                  <a:tcPr/>
                </a:tc>
                <a:tc>
                  <a:txBody>
                    <a:bodyPr/>
                    <a:lstStyle/>
                    <a:p>
                      <a:pPr algn="ctr"/>
                      <a:r>
                        <a:rPr lang="tr-TR" dirty="0" smtClean="0"/>
                        <a:t>851</a:t>
                      </a:r>
                      <a:endParaRPr lang="en-GB" dirty="0"/>
                    </a:p>
                  </a:txBody>
                  <a:tcPr/>
                </a:tc>
                <a:tc>
                  <a:txBody>
                    <a:bodyPr/>
                    <a:lstStyle/>
                    <a:p>
                      <a:pPr algn="ctr"/>
                      <a:r>
                        <a:rPr lang="tr-TR" dirty="0" smtClean="0"/>
                        <a:t>2</a:t>
                      </a:r>
                      <a:endParaRPr lang="en-GB" dirty="0"/>
                    </a:p>
                  </a:txBody>
                  <a:tcPr/>
                </a:tc>
                <a:tc>
                  <a:txBody>
                    <a:bodyPr/>
                    <a:lstStyle/>
                    <a:p>
                      <a:pPr algn="ctr"/>
                      <a:r>
                        <a:rPr lang="tr-TR" dirty="0" smtClean="0"/>
                        <a:t>9</a:t>
                      </a:r>
                      <a:endParaRPr lang="en-GB" dirty="0"/>
                    </a:p>
                  </a:txBody>
                  <a:tcPr/>
                </a:tc>
              </a:tr>
              <a:tr h="370840">
                <a:tc>
                  <a:txBody>
                    <a:bodyPr/>
                    <a:lstStyle/>
                    <a:p>
                      <a:r>
                        <a:rPr lang="tr-TR" dirty="0" smtClean="0"/>
                        <a:t>Başkent</a:t>
                      </a:r>
                      <a:endParaRPr lang="en-GB" dirty="0"/>
                    </a:p>
                  </a:txBody>
                  <a:tcPr/>
                </a:tc>
                <a:tc>
                  <a:txBody>
                    <a:bodyPr/>
                    <a:lstStyle/>
                    <a:p>
                      <a:pPr algn="ctr"/>
                      <a:r>
                        <a:rPr lang="tr-TR" dirty="0" smtClean="0"/>
                        <a:t>38</a:t>
                      </a:r>
                      <a:endParaRPr lang="en-GB" dirty="0"/>
                    </a:p>
                  </a:txBody>
                  <a:tcPr/>
                </a:tc>
                <a:tc>
                  <a:txBody>
                    <a:bodyPr/>
                    <a:lstStyle/>
                    <a:p>
                      <a:pPr algn="ctr"/>
                      <a:r>
                        <a:rPr lang="tr-TR" dirty="0" smtClean="0"/>
                        <a:t>737</a:t>
                      </a:r>
                      <a:endParaRPr lang="en-GB" dirty="0"/>
                    </a:p>
                  </a:txBody>
                  <a:tcPr/>
                </a:tc>
                <a:tc>
                  <a:txBody>
                    <a:bodyPr/>
                    <a:lstStyle/>
                    <a:p>
                      <a:pPr algn="ctr"/>
                      <a:r>
                        <a:rPr lang="tr-TR" dirty="0" smtClean="0"/>
                        <a:t>38</a:t>
                      </a:r>
                      <a:endParaRPr lang="en-GB" dirty="0"/>
                    </a:p>
                  </a:txBody>
                  <a:tcPr/>
                </a:tc>
                <a:tc>
                  <a:txBody>
                    <a:bodyPr/>
                    <a:lstStyle/>
                    <a:p>
                      <a:pPr algn="ctr"/>
                      <a:r>
                        <a:rPr lang="tr-TR" dirty="0" smtClean="0"/>
                        <a:t>775</a:t>
                      </a:r>
                      <a:endParaRPr lang="en-GB" dirty="0"/>
                    </a:p>
                  </a:txBody>
                  <a:tcPr/>
                </a:tc>
                <a:tc>
                  <a:txBody>
                    <a:bodyPr/>
                    <a:lstStyle/>
                    <a:p>
                      <a:pPr algn="ctr"/>
                      <a:r>
                        <a:rPr lang="tr-TR" dirty="0" smtClean="0"/>
                        <a:t>2</a:t>
                      </a:r>
                      <a:endParaRPr lang="en-GB" dirty="0"/>
                    </a:p>
                  </a:txBody>
                  <a:tcPr/>
                </a:tc>
                <a:tc>
                  <a:txBody>
                    <a:bodyPr/>
                    <a:lstStyle/>
                    <a:p>
                      <a:pPr algn="ctr"/>
                      <a:r>
                        <a:rPr lang="tr-TR" dirty="0" smtClean="0"/>
                        <a:t>9</a:t>
                      </a:r>
                      <a:endParaRPr lang="en-GB" dirty="0"/>
                    </a:p>
                  </a:txBody>
                  <a:tcPr/>
                </a:tc>
              </a:tr>
              <a:tr h="370840">
                <a:tc>
                  <a:txBody>
                    <a:bodyPr/>
                    <a:lstStyle/>
                    <a:p>
                      <a:r>
                        <a:rPr lang="tr-TR" dirty="0" smtClean="0"/>
                        <a:t>Akdeniz</a:t>
                      </a:r>
                      <a:endParaRPr lang="en-GB" dirty="0"/>
                    </a:p>
                  </a:txBody>
                  <a:tcPr/>
                </a:tc>
                <a:tc>
                  <a:txBody>
                    <a:bodyPr/>
                    <a:lstStyle/>
                    <a:p>
                      <a:pPr algn="ctr"/>
                      <a:r>
                        <a:rPr lang="tr-TR" dirty="0" smtClean="0"/>
                        <a:t>38</a:t>
                      </a:r>
                      <a:endParaRPr lang="en-GB" dirty="0"/>
                    </a:p>
                  </a:txBody>
                  <a:tcPr/>
                </a:tc>
                <a:tc>
                  <a:txBody>
                    <a:bodyPr/>
                    <a:lstStyle/>
                    <a:p>
                      <a:pPr algn="ctr"/>
                      <a:r>
                        <a:rPr lang="tr-TR" dirty="0" smtClean="0"/>
                        <a:t>717</a:t>
                      </a:r>
                      <a:endParaRPr lang="en-GB" dirty="0"/>
                    </a:p>
                  </a:txBody>
                  <a:tcPr/>
                </a:tc>
                <a:tc>
                  <a:txBody>
                    <a:bodyPr/>
                    <a:lstStyle/>
                    <a:p>
                      <a:pPr algn="ctr"/>
                      <a:r>
                        <a:rPr lang="tr-TR" dirty="0" smtClean="0"/>
                        <a:t>194</a:t>
                      </a:r>
                      <a:endParaRPr lang="en-GB" dirty="0"/>
                    </a:p>
                  </a:txBody>
                  <a:tcPr/>
                </a:tc>
                <a:tc>
                  <a:txBody>
                    <a:bodyPr/>
                    <a:lstStyle/>
                    <a:p>
                      <a:pPr algn="ctr"/>
                      <a:r>
                        <a:rPr lang="tr-TR" dirty="0" smtClean="0"/>
                        <a:t>911</a:t>
                      </a:r>
                      <a:endParaRPr lang="en-GB" dirty="0"/>
                    </a:p>
                  </a:txBody>
                  <a:tcPr/>
                </a:tc>
                <a:tc>
                  <a:txBody>
                    <a:bodyPr/>
                    <a:lstStyle/>
                    <a:p>
                      <a:pPr algn="ctr"/>
                      <a:r>
                        <a:rPr lang="tr-TR" dirty="0" smtClean="0"/>
                        <a:t>2</a:t>
                      </a:r>
                      <a:endParaRPr lang="en-GB" dirty="0"/>
                    </a:p>
                  </a:txBody>
                  <a:tcPr/>
                </a:tc>
                <a:tc>
                  <a:txBody>
                    <a:bodyPr/>
                    <a:lstStyle/>
                    <a:p>
                      <a:pPr algn="ctr"/>
                      <a:r>
                        <a:rPr lang="tr-TR" dirty="0" smtClean="0"/>
                        <a:t>12</a:t>
                      </a:r>
                      <a:endParaRPr lang="en-GB" dirty="0"/>
                    </a:p>
                  </a:txBody>
                  <a:tcPr/>
                </a:tc>
              </a:tr>
              <a:tr h="370840">
                <a:tc>
                  <a:txBody>
                    <a:bodyPr/>
                    <a:lstStyle/>
                    <a:p>
                      <a:r>
                        <a:rPr lang="tr-TR" dirty="0" smtClean="0"/>
                        <a:t>Çukurova</a:t>
                      </a:r>
                      <a:endParaRPr lang="en-GB" dirty="0"/>
                    </a:p>
                  </a:txBody>
                  <a:tcPr/>
                </a:tc>
                <a:tc>
                  <a:txBody>
                    <a:bodyPr/>
                    <a:lstStyle/>
                    <a:p>
                      <a:pPr algn="ctr"/>
                      <a:r>
                        <a:rPr lang="tr-TR" dirty="0" smtClean="0"/>
                        <a:t>38</a:t>
                      </a:r>
                      <a:endParaRPr lang="en-GB" dirty="0"/>
                    </a:p>
                  </a:txBody>
                  <a:tcPr/>
                </a:tc>
                <a:tc>
                  <a:txBody>
                    <a:bodyPr/>
                    <a:lstStyle/>
                    <a:p>
                      <a:pPr algn="ctr"/>
                      <a:r>
                        <a:rPr lang="tr-TR" dirty="0" smtClean="0"/>
                        <a:t>770</a:t>
                      </a:r>
                      <a:endParaRPr lang="en-GB" dirty="0"/>
                    </a:p>
                  </a:txBody>
                  <a:tcPr/>
                </a:tc>
                <a:tc>
                  <a:txBody>
                    <a:bodyPr/>
                    <a:lstStyle/>
                    <a:p>
                      <a:pPr algn="ctr"/>
                      <a:r>
                        <a:rPr lang="tr-TR" dirty="0" smtClean="0"/>
                        <a:t>123</a:t>
                      </a:r>
                      <a:endParaRPr lang="en-GB" dirty="0"/>
                    </a:p>
                  </a:txBody>
                  <a:tcPr/>
                </a:tc>
                <a:tc>
                  <a:txBody>
                    <a:bodyPr/>
                    <a:lstStyle/>
                    <a:p>
                      <a:pPr algn="ctr"/>
                      <a:r>
                        <a:rPr lang="tr-TR" dirty="0" smtClean="0"/>
                        <a:t>893</a:t>
                      </a:r>
                      <a:endParaRPr lang="en-GB" dirty="0"/>
                    </a:p>
                  </a:txBody>
                  <a:tcPr/>
                </a:tc>
                <a:tc>
                  <a:txBody>
                    <a:bodyPr/>
                    <a:lstStyle/>
                    <a:p>
                      <a:pPr algn="ctr"/>
                      <a:r>
                        <a:rPr lang="tr-TR" dirty="0" smtClean="0"/>
                        <a:t>2</a:t>
                      </a:r>
                      <a:endParaRPr lang="en-GB" dirty="0"/>
                    </a:p>
                  </a:txBody>
                  <a:tcPr/>
                </a:tc>
                <a:tc>
                  <a:txBody>
                    <a:bodyPr/>
                    <a:lstStyle/>
                    <a:p>
                      <a:pPr algn="ctr"/>
                      <a:r>
                        <a:rPr lang="tr-TR" dirty="0" smtClean="0"/>
                        <a:t>8</a:t>
                      </a:r>
                      <a:endParaRPr lang="en-GB" dirty="0"/>
                    </a:p>
                  </a:txBody>
                  <a:tcPr/>
                </a:tc>
              </a:tr>
              <a:tr h="370840">
                <a:tc>
                  <a:txBody>
                    <a:bodyPr/>
                    <a:lstStyle/>
                    <a:p>
                      <a:r>
                        <a:rPr lang="tr-TR" dirty="0" smtClean="0"/>
                        <a:t>Cerrahpaşa</a:t>
                      </a:r>
                      <a:endParaRPr lang="en-GB" dirty="0"/>
                    </a:p>
                  </a:txBody>
                  <a:tcPr/>
                </a:tc>
                <a:tc>
                  <a:txBody>
                    <a:bodyPr/>
                    <a:lstStyle/>
                    <a:p>
                      <a:pPr algn="ctr"/>
                      <a:endParaRPr lang="en-GB"/>
                    </a:p>
                  </a:txBody>
                  <a:tcPr/>
                </a:tc>
                <a:tc>
                  <a:txBody>
                    <a:bodyPr/>
                    <a:lstStyle/>
                    <a:p>
                      <a:pPr algn="ctr"/>
                      <a:r>
                        <a:rPr lang="tr-TR" dirty="0" smtClean="0"/>
                        <a:t>557</a:t>
                      </a:r>
                      <a:endParaRPr lang="en-GB" dirty="0"/>
                    </a:p>
                  </a:txBody>
                  <a:tcPr/>
                </a:tc>
                <a:tc>
                  <a:txBody>
                    <a:bodyPr/>
                    <a:lstStyle/>
                    <a:p>
                      <a:pPr algn="ctr"/>
                      <a:r>
                        <a:rPr lang="tr-TR" dirty="0" smtClean="0"/>
                        <a:t>169</a:t>
                      </a:r>
                      <a:endParaRPr lang="en-GB" dirty="0"/>
                    </a:p>
                  </a:txBody>
                  <a:tcPr/>
                </a:tc>
                <a:tc>
                  <a:txBody>
                    <a:bodyPr/>
                    <a:lstStyle/>
                    <a:p>
                      <a:pPr algn="ctr"/>
                      <a:r>
                        <a:rPr lang="tr-TR" dirty="0" smtClean="0"/>
                        <a:t>726</a:t>
                      </a:r>
                      <a:endParaRPr lang="en-GB" dirty="0"/>
                    </a:p>
                  </a:txBody>
                  <a:tcPr/>
                </a:tc>
                <a:tc>
                  <a:txBody>
                    <a:bodyPr/>
                    <a:lstStyle/>
                    <a:p>
                      <a:pPr algn="ctr"/>
                      <a:r>
                        <a:rPr lang="tr-TR" dirty="0" smtClean="0"/>
                        <a:t>5</a:t>
                      </a:r>
                      <a:endParaRPr lang="en-GB" dirty="0"/>
                    </a:p>
                  </a:txBody>
                  <a:tcPr/>
                </a:tc>
                <a:tc>
                  <a:txBody>
                    <a:bodyPr/>
                    <a:lstStyle/>
                    <a:p>
                      <a:pPr algn="ctr"/>
                      <a:r>
                        <a:rPr lang="tr-TR" dirty="0" smtClean="0"/>
                        <a:t>5</a:t>
                      </a:r>
                      <a:endParaRPr lang="en-GB" dirty="0"/>
                    </a:p>
                  </a:txBody>
                  <a:tcPr/>
                </a:tc>
              </a:tr>
              <a:tr h="370840">
                <a:tc>
                  <a:txBody>
                    <a:bodyPr/>
                    <a:lstStyle/>
                    <a:p>
                      <a:r>
                        <a:rPr lang="tr-TR" dirty="0" smtClean="0"/>
                        <a:t>Çapa</a:t>
                      </a:r>
                      <a:endParaRPr lang="en-GB" dirty="0"/>
                    </a:p>
                  </a:txBody>
                  <a:tcPr/>
                </a:tc>
                <a:tc>
                  <a:txBody>
                    <a:bodyPr/>
                    <a:lstStyle/>
                    <a:p>
                      <a:pPr algn="ctr"/>
                      <a:r>
                        <a:rPr lang="tr-TR" dirty="0" smtClean="0"/>
                        <a:t>33</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r>
                        <a:rPr lang="tr-TR" dirty="0" smtClean="0"/>
                        <a:t>5</a:t>
                      </a:r>
                      <a:endParaRPr lang="en-GB" dirty="0"/>
                    </a:p>
                  </a:txBody>
                  <a:tcPr/>
                </a:tc>
                <a:tc>
                  <a:txBody>
                    <a:bodyPr/>
                    <a:lstStyle/>
                    <a:p>
                      <a:pPr algn="ctr"/>
                      <a:r>
                        <a:rPr lang="tr-TR" dirty="0" smtClean="0"/>
                        <a:t>6</a:t>
                      </a:r>
                      <a:endParaRPr lang="en-GB" dirty="0"/>
                    </a:p>
                  </a:txBody>
                  <a:tcPr/>
                </a:tc>
              </a:tr>
              <a:tr h="370840">
                <a:tc>
                  <a:txBody>
                    <a:bodyPr/>
                    <a:lstStyle/>
                    <a:p>
                      <a:r>
                        <a:rPr lang="tr-TR" dirty="0" smtClean="0"/>
                        <a:t>Marmara</a:t>
                      </a:r>
                      <a:endParaRPr lang="en-GB" dirty="0"/>
                    </a:p>
                  </a:txBody>
                  <a:tcPr/>
                </a:tc>
                <a:tc>
                  <a:txBody>
                    <a:bodyPr/>
                    <a:lstStyle/>
                    <a:p>
                      <a:pPr algn="ctr"/>
                      <a:r>
                        <a:rPr lang="tr-TR" dirty="0" smtClean="0"/>
                        <a:t>39</a:t>
                      </a:r>
                      <a:endParaRPr lang="en-GB" dirty="0"/>
                    </a:p>
                  </a:txBody>
                  <a:tcPr/>
                </a:tc>
                <a:tc>
                  <a:txBody>
                    <a:bodyPr/>
                    <a:lstStyle/>
                    <a:p>
                      <a:pPr algn="ctr"/>
                      <a:r>
                        <a:rPr lang="tr-TR" dirty="0" smtClean="0"/>
                        <a:t>698</a:t>
                      </a:r>
                      <a:endParaRPr lang="en-GB" dirty="0"/>
                    </a:p>
                  </a:txBody>
                  <a:tcPr/>
                </a:tc>
                <a:tc>
                  <a:txBody>
                    <a:bodyPr/>
                    <a:lstStyle/>
                    <a:p>
                      <a:pPr algn="ctr"/>
                      <a:r>
                        <a:rPr lang="tr-TR" dirty="0" smtClean="0"/>
                        <a:t>149</a:t>
                      </a:r>
                      <a:endParaRPr lang="en-GB" dirty="0"/>
                    </a:p>
                  </a:txBody>
                  <a:tcPr/>
                </a:tc>
                <a:tc>
                  <a:txBody>
                    <a:bodyPr/>
                    <a:lstStyle/>
                    <a:p>
                      <a:pPr algn="ctr"/>
                      <a:r>
                        <a:rPr lang="tr-TR" dirty="0" smtClean="0"/>
                        <a:t>847</a:t>
                      </a:r>
                      <a:endParaRPr lang="en-GB" dirty="0"/>
                    </a:p>
                  </a:txBody>
                  <a:tcPr/>
                </a:tc>
                <a:tc>
                  <a:txBody>
                    <a:bodyPr/>
                    <a:lstStyle/>
                    <a:p>
                      <a:pPr algn="ctr"/>
                      <a:r>
                        <a:rPr lang="tr-TR" dirty="0" smtClean="0"/>
                        <a:t>2</a:t>
                      </a:r>
                      <a:endParaRPr lang="en-GB" dirty="0"/>
                    </a:p>
                  </a:txBody>
                  <a:tcPr/>
                </a:tc>
                <a:tc>
                  <a:txBody>
                    <a:bodyPr/>
                    <a:lstStyle/>
                    <a:p>
                      <a:pPr algn="ctr"/>
                      <a:r>
                        <a:rPr lang="tr-TR" dirty="0" smtClean="0"/>
                        <a:t>5</a:t>
                      </a:r>
                      <a:endParaRPr lang="en-GB" dirty="0"/>
                    </a:p>
                  </a:txBody>
                  <a:tcPr/>
                </a:tc>
              </a:tr>
              <a:tr h="370840">
                <a:tc>
                  <a:txBody>
                    <a:bodyPr/>
                    <a:lstStyle/>
                    <a:p>
                      <a:r>
                        <a:rPr lang="tr-TR" dirty="0" smtClean="0"/>
                        <a:t>Hacettepe</a:t>
                      </a:r>
                      <a:endParaRPr lang="en-GB" dirty="0"/>
                    </a:p>
                  </a:txBody>
                  <a:tcPr/>
                </a:tc>
                <a:tc>
                  <a:txBody>
                    <a:bodyPr/>
                    <a:lstStyle/>
                    <a:p>
                      <a:pPr algn="ctr"/>
                      <a:r>
                        <a:rPr lang="tr-TR" dirty="0" smtClean="0"/>
                        <a:t>39</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r>
                        <a:rPr lang="tr-TR" dirty="0" smtClean="0"/>
                        <a:t>2</a:t>
                      </a:r>
                      <a:endParaRPr lang="en-GB" dirty="0"/>
                    </a:p>
                  </a:txBody>
                  <a:tcPr/>
                </a:tc>
                <a:tc>
                  <a:txBody>
                    <a:bodyPr/>
                    <a:lstStyle/>
                    <a:p>
                      <a:pPr algn="ctr"/>
                      <a:r>
                        <a:rPr lang="tr-TR" dirty="0" smtClean="0"/>
                        <a:t>9</a:t>
                      </a:r>
                      <a:endParaRPr lang="en-GB" dirty="0"/>
                    </a:p>
                  </a:txBody>
                  <a:tcPr/>
                </a:tc>
              </a:tr>
              <a:tr h="370840">
                <a:tc>
                  <a:txBody>
                    <a:bodyPr/>
                    <a:lstStyle/>
                    <a:p>
                      <a:r>
                        <a:rPr lang="tr-TR" dirty="0" smtClean="0"/>
                        <a:t>Gazi</a:t>
                      </a:r>
                      <a:endParaRPr lang="en-GB" dirty="0"/>
                    </a:p>
                  </a:txBody>
                  <a:tcPr/>
                </a:tc>
                <a:tc>
                  <a:txBody>
                    <a:bodyPr/>
                    <a:lstStyle/>
                    <a:p>
                      <a:pPr algn="ctr"/>
                      <a:r>
                        <a:rPr lang="tr-TR" dirty="0" smtClean="0"/>
                        <a:t>36</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10</a:t>
                      </a:r>
                      <a:endParaRPr lang="en-GB" dirty="0"/>
                    </a:p>
                  </a:txBody>
                  <a:tcPr/>
                </a:tc>
              </a:tr>
              <a:tr h="370840">
                <a:tc>
                  <a:txBody>
                    <a:bodyPr/>
                    <a:lstStyle/>
                    <a:p>
                      <a:r>
                        <a:rPr lang="tr-TR" dirty="0" smtClean="0"/>
                        <a:t>Ege</a:t>
                      </a:r>
                      <a:endParaRPr lang="en-GB" dirty="0"/>
                    </a:p>
                  </a:txBody>
                  <a:tcPr/>
                </a:tc>
                <a:tc>
                  <a:txBody>
                    <a:bodyPr/>
                    <a:lstStyle/>
                    <a:p>
                      <a:pPr algn="ctr"/>
                      <a:r>
                        <a:rPr lang="tr-TR" dirty="0" smtClean="0"/>
                        <a:t>39</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c>
                  <a:txBody>
                    <a:bodyPr/>
                    <a:lstStyle/>
                    <a:p>
                      <a:pPr algn="ctr"/>
                      <a:r>
                        <a:rPr lang="tr-TR" dirty="0" smtClean="0"/>
                        <a:t>2</a:t>
                      </a:r>
                      <a:endParaRPr lang="en-GB" dirty="0"/>
                    </a:p>
                  </a:txBody>
                  <a:tcPr/>
                </a:tc>
                <a:tc>
                  <a:txBody>
                    <a:bodyPr/>
                    <a:lstStyle/>
                    <a:p>
                      <a:pPr algn="ctr"/>
                      <a:r>
                        <a:rPr lang="tr-TR" dirty="0" smtClean="0"/>
                        <a:t>4</a:t>
                      </a:r>
                      <a:endParaRPr lang="en-GB" dirty="0"/>
                    </a:p>
                  </a:txBody>
                  <a:tcPr/>
                </a:tc>
              </a:tr>
            </a:tbl>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36</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4293681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Tekrarlar</a:t>
            </a:r>
            <a:endParaRPr lang="en-GB" dirty="0"/>
          </a:p>
        </p:txBody>
      </p:sp>
      <p:sp>
        <p:nvSpPr>
          <p:cNvPr id="3" name="İçerik Yer Tutucusu 2"/>
          <p:cNvSpPr>
            <a:spLocks noGrp="1"/>
          </p:cNvSpPr>
          <p:nvPr>
            <p:ph idx="1"/>
          </p:nvPr>
        </p:nvSpPr>
        <p:spPr/>
        <p:txBody>
          <a:bodyPr/>
          <a:lstStyle/>
          <a:p>
            <a:endParaRPr lang="en-GB"/>
          </a:p>
        </p:txBody>
      </p:sp>
      <p:sp>
        <p:nvSpPr>
          <p:cNvPr id="4" name="Slayt Numarası Yer Tutucusu 3"/>
          <p:cNvSpPr>
            <a:spLocks noGrp="1"/>
          </p:cNvSpPr>
          <p:nvPr>
            <p:ph type="sldNum" sz="quarter" idx="12"/>
          </p:nvPr>
        </p:nvSpPr>
        <p:spPr/>
        <p:txBody>
          <a:bodyPr/>
          <a:lstStyle/>
          <a:p>
            <a:fld id="{F302176B-0E47-46AC-8F43-DAB4B8A37D06}" type="slidenum">
              <a:rPr lang="tr-TR" smtClean="0"/>
              <a:t>37</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2156070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Müfredatımızın Kelime Analizi</a:t>
            </a:r>
            <a:endParaRPr lang="tr-TR" dirty="0"/>
          </a:p>
        </p:txBody>
      </p:sp>
      <p:sp>
        <p:nvSpPr>
          <p:cNvPr id="3" name="Content Placeholder 2"/>
          <p:cNvSpPr>
            <a:spLocks noGrp="1"/>
          </p:cNvSpPr>
          <p:nvPr>
            <p:ph idx="1"/>
          </p:nvPr>
        </p:nvSpPr>
        <p:spPr/>
        <p:txBody>
          <a:bodyPr/>
          <a:lstStyle/>
          <a:p>
            <a:r>
              <a:rPr lang="tr-TR" dirty="0" smtClean="0"/>
              <a:t>1-2-3. sınıflarda müfredatta geçen kelimeler analiz edildi</a:t>
            </a:r>
          </a:p>
          <a:p>
            <a:r>
              <a:rPr lang="tr-TR" dirty="0" smtClean="0"/>
              <a:t>Bağlaçlar ve rakamlar çıkarıldığında </a:t>
            </a:r>
          </a:p>
          <a:p>
            <a:pPr lvl="1"/>
            <a:r>
              <a:rPr lang="tr-TR" dirty="0" smtClean="0"/>
              <a:t>toplam 9967 kelime </a:t>
            </a:r>
          </a:p>
          <a:p>
            <a:pPr lvl="1"/>
            <a:r>
              <a:rPr lang="tr-TR" dirty="0" smtClean="0"/>
              <a:t>2134 farklı kelime var</a:t>
            </a:r>
          </a:p>
          <a:p>
            <a:pPr lvl="1"/>
            <a:r>
              <a:rPr lang="tr-TR" dirty="0" smtClean="0"/>
              <a:t>1255 kelime birden fazla kez geçiyor</a:t>
            </a:r>
          </a:p>
          <a:p>
            <a:pPr lvl="1"/>
            <a:r>
              <a:rPr lang="tr-TR" dirty="0" smtClean="0"/>
              <a:t>725 kelime üç veya daha fazla kez geçiyor</a:t>
            </a:r>
          </a:p>
          <a:p>
            <a:pPr lvl="1"/>
            <a:r>
              <a:rPr lang="tr-TR" dirty="0" smtClean="0"/>
              <a:t>578 kelime dört veya daha fazla geçiyor</a:t>
            </a:r>
          </a:p>
          <a:p>
            <a:pPr lvl="1"/>
            <a:endParaRPr lang="tr-TR" dirty="0"/>
          </a:p>
        </p:txBody>
      </p:sp>
      <p:sp>
        <p:nvSpPr>
          <p:cNvPr id="4" name="Veri Yer Tutucusu 3"/>
          <p:cNvSpPr>
            <a:spLocks noGrp="1"/>
          </p:cNvSpPr>
          <p:nvPr>
            <p:ph type="dt" sz="half" idx="10"/>
          </p:nvPr>
        </p:nvSpPr>
        <p:spPr/>
        <p:txBody>
          <a:bodyPr/>
          <a:lstStyle/>
          <a:p>
            <a:r>
              <a:rPr lang="tr-TR" smtClean="0"/>
              <a:t>04.03.2013</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4072483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a:xfrm>
            <a:off x="0" y="1600200"/>
            <a:ext cx="9144000" cy="4525963"/>
          </a:xfrm>
        </p:spPr>
        <p:txBody>
          <a:bodyPr>
            <a:normAutofit fontScale="85000" lnSpcReduction="10000"/>
          </a:bodyPr>
          <a:lstStyle/>
          <a:p>
            <a:r>
              <a:rPr lang="tr-TR" sz="2800" dirty="0"/>
              <a:t>Beyin ve Sinir Cerrahisi</a:t>
            </a:r>
            <a:r>
              <a:rPr lang="tr-TR" sz="2800" dirty="0" smtClean="0"/>
              <a:t> </a:t>
            </a:r>
          </a:p>
          <a:p>
            <a:pPr lvl="1"/>
            <a:r>
              <a:rPr lang="tr-TR" sz="2400" dirty="0" smtClean="0"/>
              <a:t>Kafa </a:t>
            </a:r>
            <a:r>
              <a:rPr lang="tr-TR" sz="2400" dirty="0"/>
              <a:t>içi basınç artışı, beyin ödemi ve beyin </a:t>
            </a:r>
            <a:r>
              <a:rPr lang="tr-TR" sz="2400" dirty="0" err="1"/>
              <a:t>herniasyonları</a:t>
            </a:r>
            <a:r>
              <a:rPr lang="tr-TR" sz="2400" dirty="0" smtClean="0"/>
              <a:t> </a:t>
            </a:r>
            <a:r>
              <a:rPr lang="tr-TR" sz="2400" dirty="0" err="1"/>
              <a:t>H.H.Kadıoğlu</a:t>
            </a:r>
            <a:r>
              <a:rPr lang="tr-TR" sz="2400" dirty="0" smtClean="0"/>
              <a:t> </a:t>
            </a:r>
          </a:p>
          <a:p>
            <a:r>
              <a:rPr lang="tr-TR" sz="2800" dirty="0"/>
              <a:t>Biyofizik</a:t>
            </a:r>
            <a:r>
              <a:rPr lang="tr-TR" sz="2800" dirty="0" smtClean="0"/>
              <a:t> </a:t>
            </a:r>
          </a:p>
          <a:p>
            <a:pPr lvl="1"/>
            <a:r>
              <a:rPr lang="tr-TR" sz="2400" dirty="0" err="1" smtClean="0"/>
              <a:t>Kapiller</a:t>
            </a:r>
            <a:r>
              <a:rPr lang="tr-TR" sz="2400" dirty="0" smtClean="0"/>
              <a:t> </a:t>
            </a:r>
            <a:r>
              <a:rPr lang="tr-TR" sz="2400" dirty="0"/>
              <a:t>dinamik ve ödem</a:t>
            </a:r>
            <a:r>
              <a:rPr lang="tr-TR" sz="2400" dirty="0" smtClean="0"/>
              <a:t> </a:t>
            </a:r>
            <a:r>
              <a:rPr lang="tr-TR" sz="2400" dirty="0" err="1"/>
              <a:t>M.E.Sağsöz</a:t>
            </a:r>
            <a:r>
              <a:rPr lang="tr-TR" sz="2400" dirty="0" smtClean="0"/>
              <a:t> </a:t>
            </a:r>
          </a:p>
          <a:p>
            <a:r>
              <a:rPr lang="tr-TR" sz="2800" dirty="0"/>
              <a:t>Tıbbi Patoloji</a:t>
            </a:r>
            <a:r>
              <a:rPr lang="tr-TR" sz="2800" dirty="0" smtClean="0"/>
              <a:t> </a:t>
            </a:r>
          </a:p>
          <a:p>
            <a:pPr lvl="1"/>
            <a:r>
              <a:rPr lang="tr-TR" sz="2400" dirty="0" smtClean="0"/>
              <a:t>Ödem </a:t>
            </a:r>
            <a:r>
              <a:rPr lang="tr-TR" sz="2400" dirty="0" err="1"/>
              <a:t>hiperemi</a:t>
            </a:r>
            <a:r>
              <a:rPr lang="tr-TR" sz="2400" dirty="0"/>
              <a:t> </a:t>
            </a:r>
            <a:r>
              <a:rPr lang="tr-TR" sz="2400" dirty="0" err="1"/>
              <a:t>konjesyon</a:t>
            </a:r>
            <a:r>
              <a:rPr lang="tr-TR" sz="2400" dirty="0" smtClean="0"/>
              <a:t> </a:t>
            </a:r>
            <a:r>
              <a:rPr lang="tr-TR" sz="2400" dirty="0" err="1"/>
              <a:t>E.Demirci</a:t>
            </a:r>
            <a:r>
              <a:rPr lang="tr-TR" sz="2400" dirty="0" smtClean="0"/>
              <a:t> </a:t>
            </a:r>
          </a:p>
          <a:p>
            <a:r>
              <a:rPr lang="tr-TR" sz="2800" dirty="0"/>
              <a:t>Çocuk Sağlığı ve Hastalıkları</a:t>
            </a:r>
            <a:r>
              <a:rPr lang="tr-TR" sz="2800" dirty="0" smtClean="0"/>
              <a:t> </a:t>
            </a:r>
          </a:p>
          <a:p>
            <a:pPr lvl="1"/>
            <a:r>
              <a:rPr lang="tr-TR" sz="2400" dirty="0" smtClean="0"/>
              <a:t>Asit </a:t>
            </a:r>
            <a:r>
              <a:rPr lang="tr-TR" sz="2400" dirty="0"/>
              <a:t>ve ödem nedenleri</a:t>
            </a:r>
            <a:r>
              <a:rPr lang="tr-TR" sz="2400" dirty="0" smtClean="0"/>
              <a:t> </a:t>
            </a:r>
            <a:r>
              <a:rPr lang="tr-TR" sz="2400" dirty="0" err="1" smtClean="0"/>
              <a:t>H.Alp</a:t>
            </a:r>
            <a:endParaRPr lang="tr-TR" sz="2400" dirty="0" smtClean="0"/>
          </a:p>
          <a:p>
            <a:r>
              <a:rPr lang="tr-TR" sz="2800" dirty="0"/>
              <a:t>Tıbbi Patoloji</a:t>
            </a:r>
            <a:r>
              <a:rPr lang="tr-TR" sz="2800" dirty="0" smtClean="0"/>
              <a:t> </a:t>
            </a:r>
          </a:p>
          <a:p>
            <a:pPr lvl="1"/>
            <a:r>
              <a:rPr lang="tr-TR" sz="2400" dirty="0" smtClean="0"/>
              <a:t>SSS </a:t>
            </a:r>
            <a:r>
              <a:rPr lang="tr-TR" sz="2400" dirty="0"/>
              <a:t>travma </a:t>
            </a:r>
            <a:r>
              <a:rPr lang="tr-TR" sz="2400" dirty="0" err="1"/>
              <a:t>vasküler</a:t>
            </a:r>
            <a:r>
              <a:rPr lang="tr-TR" sz="2400" dirty="0"/>
              <a:t> hastalıkları ödem, hidrosefali</a:t>
            </a:r>
            <a:r>
              <a:rPr lang="tr-TR" sz="2400" dirty="0" smtClean="0"/>
              <a:t> </a:t>
            </a:r>
            <a:r>
              <a:rPr lang="tr-TR" sz="2400" dirty="0" err="1"/>
              <a:t>M.Keleş</a:t>
            </a:r>
            <a:r>
              <a:rPr lang="tr-TR" sz="2400" dirty="0" smtClean="0"/>
              <a:t> </a:t>
            </a:r>
          </a:p>
          <a:p>
            <a:r>
              <a:rPr lang="tr-TR" sz="2800" dirty="0"/>
              <a:t>Nöroloji</a:t>
            </a:r>
            <a:r>
              <a:rPr lang="tr-TR" sz="2800" dirty="0" smtClean="0"/>
              <a:t> </a:t>
            </a:r>
          </a:p>
          <a:p>
            <a:pPr lvl="1"/>
            <a:r>
              <a:rPr lang="tr-TR" sz="2400" dirty="0" smtClean="0"/>
              <a:t>Beyin </a:t>
            </a:r>
            <a:r>
              <a:rPr lang="tr-TR" sz="2400" dirty="0"/>
              <a:t>ödemi</a:t>
            </a:r>
            <a:r>
              <a:rPr lang="tr-TR" sz="2400" dirty="0" smtClean="0"/>
              <a:t> </a:t>
            </a:r>
            <a:r>
              <a:rPr lang="tr-TR" sz="2400" dirty="0" err="1"/>
              <a:t>İ.İyigün</a:t>
            </a:r>
            <a:r>
              <a:rPr lang="tr-TR" sz="2400" dirty="0" smtClean="0"/>
              <a:t> </a:t>
            </a:r>
          </a:p>
        </p:txBody>
      </p:sp>
      <p:sp>
        <p:nvSpPr>
          <p:cNvPr id="4" name="Veri Yer Tutucusu 3"/>
          <p:cNvSpPr>
            <a:spLocks noGrp="1"/>
          </p:cNvSpPr>
          <p:nvPr>
            <p:ph type="dt" sz="half" idx="10"/>
          </p:nvPr>
        </p:nvSpPr>
        <p:spPr/>
        <p:txBody>
          <a:bodyPr/>
          <a:lstStyle/>
          <a:p>
            <a:r>
              <a:rPr lang="tr-TR" smtClean="0"/>
              <a:t>04.03.2013</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251667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23728" y="764704"/>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Oval 3"/>
          <p:cNvSpPr/>
          <p:nvPr/>
        </p:nvSpPr>
        <p:spPr>
          <a:xfrm>
            <a:off x="4068272" y="764704"/>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 name="Oval 4"/>
          <p:cNvSpPr/>
          <p:nvPr/>
        </p:nvSpPr>
        <p:spPr>
          <a:xfrm>
            <a:off x="3204176" y="2852936"/>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 name="Metin kutusu 1"/>
          <p:cNvSpPr txBox="1"/>
          <p:nvPr/>
        </p:nvSpPr>
        <p:spPr>
          <a:xfrm>
            <a:off x="395536" y="1052736"/>
            <a:ext cx="1728192" cy="646331"/>
          </a:xfrm>
          <a:prstGeom prst="rect">
            <a:avLst/>
          </a:prstGeom>
          <a:noFill/>
        </p:spPr>
        <p:txBody>
          <a:bodyPr wrap="square" rtlCol="0">
            <a:spAutoFit/>
          </a:bodyPr>
          <a:lstStyle/>
          <a:p>
            <a:r>
              <a:rPr lang="tr-TR" dirty="0" smtClean="0"/>
              <a:t>Planlanan Müfredat</a:t>
            </a:r>
            <a:endParaRPr lang="en-GB" dirty="0"/>
          </a:p>
        </p:txBody>
      </p:sp>
      <p:sp>
        <p:nvSpPr>
          <p:cNvPr id="6" name="Metin kutusu 5"/>
          <p:cNvSpPr txBox="1"/>
          <p:nvPr/>
        </p:nvSpPr>
        <p:spPr>
          <a:xfrm>
            <a:off x="1864703" y="4941168"/>
            <a:ext cx="1368152" cy="646331"/>
          </a:xfrm>
          <a:prstGeom prst="rect">
            <a:avLst/>
          </a:prstGeom>
          <a:noFill/>
        </p:spPr>
        <p:txBody>
          <a:bodyPr wrap="square" rtlCol="0">
            <a:spAutoFit/>
          </a:bodyPr>
          <a:lstStyle/>
          <a:p>
            <a:r>
              <a:rPr lang="tr-TR" dirty="0" smtClean="0"/>
              <a:t>Öğrenilen Müfredat</a:t>
            </a:r>
            <a:endParaRPr lang="en-GB" dirty="0"/>
          </a:p>
        </p:txBody>
      </p:sp>
      <p:sp>
        <p:nvSpPr>
          <p:cNvPr id="7" name="Metin kutusu 6"/>
          <p:cNvSpPr txBox="1"/>
          <p:nvPr/>
        </p:nvSpPr>
        <p:spPr>
          <a:xfrm>
            <a:off x="7236296" y="1375901"/>
            <a:ext cx="1512168" cy="646331"/>
          </a:xfrm>
          <a:prstGeom prst="rect">
            <a:avLst/>
          </a:prstGeom>
          <a:noFill/>
        </p:spPr>
        <p:txBody>
          <a:bodyPr wrap="square" rtlCol="0">
            <a:spAutoFit/>
          </a:bodyPr>
          <a:lstStyle/>
          <a:p>
            <a:r>
              <a:rPr lang="tr-TR" dirty="0" smtClean="0"/>
              <a:t>Gerçekleşen müfredat</a:t>
            </a:r>
            <a:endParaRPr lang="en-GB" dirty="0"/>
          </a:p>
        </p:txBody>
      </p:sp>
      <p:sp>
        <p:nvSpPr>
          <p:cNvPr id="8" name="Metin kutusu 7"/>
          <p:cNvSpPr txBox="1"/>
          <p:nvPr/>
        </p:nvSpPr>
        <p:spPr>
          <a:xfrm>
            <a:off x="6516216" y="4437112"/>
            <a:ext cx="1944216" cy="369332"/>
          </a:xfrm>
          <a:prstGeom prst="rect">
            <a:avLst/>
          </a:prstGeom>
          <a:noFill/>
        </p:spPr>
        <p:txBody>
          <a:bodyPr wrap="square" rtlCol="0">
            <a:spAutoFit/>
          </a:bodyPr>
          <a:lstStyle/>
          <a:p>
            <a:r>
              <a:rPr lang="tr-TR" dirty="0" smtClean="0"/>
              <a:t>Gizli Müfredat</a:t>
            </a:r>
            <a:endParaRPr lang="en-GB"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4</a:t>
            </a:fld>
            <a:endParaRPr lang="tr-TR"/>
          </a:p>
        </p:txBody>
      </p:sp>
      <p:sp>
        <p:nvSpPr>
          <p:cNvPr id="10" name="Veri Yer Tutucusu 9"/>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17784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a:xfrm>
            <a:off x="0" y="1600200"/>
            <a:ext cx="9144000" cy="4525963"/>
          </a:xfrm>
        </p:spPr>
        <p:txBody>
          <a:bodyPr/>
          <a:lstStyle/>
          <a:p>
            <a:r>
              <a:rPr lang="tr-TR" dirty="0"/>
              <a:t>Halk Sağlığı</a:t>
            </a:r>
            <a:r>
              <a:rPr lang="tr-TR" dirty="0" smtClean="0"/>
              <a:t> </a:t>
            </a:r>
          </a:p>
          <a:p>
            <a:pPr lvl="1"/>
            <a:r>
              <a:rPr lang="tr-TR" dirty="0" smtClean="0"/>
              <a:t>Toplum </a:t>
            </a:r>
            <a:r>
              <a:rPr lang="tr-TR" dirty="0"/>
              <a:t>Ruh Sağlığı (</a:t>
            </a:r>
            <a:r>
              <a:rPr lang="tr-TR" dirty="0" err="1"/>
              <a:t>Anksiyete</a:t>
            </a:r>
            <a:r>
              <a:rPr lang="tr-TR" dirty="0"/>
              <a:t>, Depresyon)</a:t>
            </a:r>
            <a:r>
              <a:rPr lang="tr-TR" dirty="0" smtClean="0"/>
              <a:t> </a:t>
            </a:r>
            <a:r>
              <a:rPr lang="tr-TR" dirty="0" err="1"/>
              <a:t>E.O.Çalıkoğlu</a:t>
            </a:r>
            <a:r>
              <a:rPr lang="tr-TR" dirty="0" smtClean="0"/>
              <a:t> </a:t>
            </a:r>
          </a:p>
          <a:p>
            <a:r>
              <a:rPr lang="tr-TR" dirty="0"/>
              <a:t>Ruh Sağlığı ve Hastalıkları</a:t>
            </a:r>
            <a:r>
              <a:rPr lang="tr-TR" dirty="0" smtClean="0"/>
              <a:t> </a:t>
            </a:r>
          </a:p>
          <a:p>
            <a:pPr lvl="1"/>
            <a:r>
              <a:rPr lang="tr-TR" dirty="0" err="1" smtClean="0"/>
              <a:t>Anksiyete</a:t>
            </a:r>
            <a:r>
              <a:rPr lang="tr-TR" dirty="0" smtClean="0"/>
              <a:t> </a:t>
            </a:r>
            <a:r>
              <a:rPr lang="tr-TR" dirty="0"/>
              <a:t>bozuklukları </a:t>
            </a:r>
            <a:r>
              <a:rPr lang="tr-TR" dirty="0" smtClean="0"/>
              <a:t> </a:t>
            </a:r>
            <a:r>
              <a:rPr lang="tr-TR" dirty="0" err="1"/>
              <a:t>E.Ozan</a:t>
            </a:r>
            <a:r>
              <a:rPr lang="tr-TR" dirty="0" smtClean="0"/>
              <a:t> </a:t>
            </a:r>
          </a:p>
          <a:p>
            <a:r>
              <a:rPr lang="tr-TR" dirty="0"/>
              <a:t>Davranış Bilimleri</a:t>
            </a:r>
            <a:r>
              <a:rPr lang="tr-TR" dirty="0" smtClean="0"/>
              <a:t> </a:t>
            </a:r>
          </a:p>
          <a:p>
            <a:pPr lvl="1"/>
            <a:r>
              <a:rPr lang="tr-TR" dirty="0" err="1" smtClean="0"/>
              <a:t>Anksiyete</a:t>
            </a:r>
            <a:r>
              <a:rPr lang="tr-TR" dirty="0" smtClean="0"/>
              <a:t> </a:t>
            </a:r>
            <a:r>
              <a:rPr lang="tr-TR" dirty="0"/>
              <a:t>ve savunma mekanizmaları</a:t>
            </a:r>
            <a:r>
              <a:rPr lang="tr-TR" dirty="0" smtClean="0"/>
              <a:t> </a:t>
            </a:r>
            <a:r>
              <a:rPr lang="tr-TR" dirty="0" err="1"/>
              <a:t>E.Ozan</a:t>
            </a:r>
            <a:r>
              <a:rPr lang="tr-TR" dirty="0" smtClean="0"/>
              <a:t> </a:t>
            </a:r>
            <a:endParaRPr lang="tr-TR" dirty="0"/>
          </a:p>
        </p:txBody>
      </p:sp>
      <p:sp>
        <p:nvSpPr>
          <p:cNvPr id="4" name="Veri Yer Tutucusu 3"/>
          <p:cNvSpPr>
            <a:spLocks noGrp="1"/>
          </p:cNvSpPr>
          <p:nvPr>
            <p:ph type="dt" sz="half" idx="10"/>
          </p:nvPr>
        </p:nvSpPr>
        <p:spPr/>
        <p:txBody>
          <a:bodyPr/>
          <a:lstStyle/>
          <a:p>
            <a:r>
              <a:rPr lang="tr-TR" smtClean="0"/>
              <a:t>04.03.2013</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689030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5324" y="432048"/>
            <a:ext cx="5749865" cy="6453336"/>
          </a:xfrm>
        </p:spPr>
        <p:txBody>
          <a:bodyPr>
            <a:normAutofit fontScale="62500" lnSpcReduction="20000"/>
          </a:bodyPr>
          <a:lstStyle/>
          <a:p>
            <a:r>
              <a:rPr lang="tr-TR" dirty="0"/>
              <a:t>Anatomi</a:t>
            </a:r>
            <a:r>
              <a:rPr lang="tr-TR" dirty="0" smtClean="0"/>
              <a:t> </a:t>
            </a:r>
          </a:p>
          <a:p>
            <a:pPr lvl="1"/>
            <a:r>
              <a:rPr lang="tr-TR" dirty="0" err="1" smtClean="0"/>
              <a:t>Troid</a:t>
            </a:r>
            <a:r>
              <a:rPr lang="tr-TR" dirty="0" smtClean="0"/>
              <a:t> </a:t>
            </a:r>
            <a:r>
              <a:rPr lang="tr-TR" dirty="0"/>
              <a:t>ve </a:t>
            </a:r>
            <a:r>
              <a:rPr lang="tr-TR" dirty="0" err="1"/>
              <a:t>paratiroid</a:t>
            </a:r>
            <a:r>
              <a:rPr lang="tr-TR" dirty="0"/>
              <a:t> bezler anatomisi</a:t>
            </a:r>
            <a:r>
              <a:rPr lang="tr-TR" dirty="0" smtClean="0"/>
              <a:t> </a:t>
            </a:r>
            <a:r>
              <a:rPr lang="tr-TR" dirty="0" err="1"/>
              <a:t>S.Diyarbakır</a:t>
            </a:r>
            <a:r>
              <a:rPr lang="tr-TR" dirty="0" smtClean="0"/>
              <a:t> </a:t>
            </a:r>
          </a:p>
          <a:p>
            <a:r>
              <a:rPr lang="tr-TR" dirty="0"/>
              <a:t>Histoloji ve Embriyoloji</a:t>
            </a:r>
            <a:r>
              <a:rPr lang="tr-TR" dirty="0" smtClean="0"/>
              <a:t> </a:t>
            </a:r>
          </a:p>
          <a:p>
            <a:pPr lvl="1"/>
            <a:r>
              <a:rPr lang="tr-TR" dirty="0" err="1" smtClean="0"/>
              <a:t>Tiroid</a:t>
            </a:r>
            <a:r>
              <a:rPr lang="tr-TR" dirty="0" smtClean="0"/>
              <a:t> </a:t>
            </a:r>
            <a:r>
              <a:rPr lang="tr-TR" dirty="0"/>
              <a:t>ve </a:t>
            </a:r>
            <a:r>
              <a:rPr lang="tr-TR" dirty="0" err="1"/>
              <a:t>paratiroid</a:t>
            </a:r>
            <a:r>
              <a:rPr lang="tr-TR" dirty="0"/>
              <a:t> histolojisi</a:t>
            </a:r>
            <a:r>
              <a:rPr lang="tr-TR" dirty="0" smtClean="0"/>
              <a:t> </a:t>
            </a:r>
            <a:r>
              <a:rPr lang="tr-TR" dirty="0" err="1"/>
              <a:t>E.Özbek</a:t>
            </a:r>
            <a:r>
              <a:rPr lang="tr-TR" dirty="0" smtClean="0"/>
              <a:t> </a:t>
            </a:r>
          </a:p>
          <a:p>
            <a:r>
              <a:rPr lang="tr-TR" dirty="0"/>
              <a:t>Fizyoloji</a:t>
            </a:r>
            <a:r>
              <a:rPr lang="tr-TR" dirty="0" smtClean="0"/>
              <a:t> </a:t>
            </a:r>
          </a:p>
          <a:p>
            <a:pPr lvl="1"/>
            <a:r>
              <a:rPr lang="tr-TR" dirty="0" err="1" smtClean="0"/>
              <a:t>Tiroid</a:t>
            </a:r>
            <a:r>
              <a:rPr lang="tr-TR" dirty="0" smtClean="0"/>
              <a:t> </a:t>
            </a:r>
            <a:r>
              <a:rPr lang="tr-TR" dirty="0"/>
              <a:t>hormonları</a:t>
            </a:r>
            <a:r>
              <a:rPr lang="tr-TR" dirty="0" smtClean="0"/>
              <a:t> </a:t>
            </a:r>
            <a:r>
              <a:rPr lang="tr-TR" dirty="0" err="1"/>
              <a:t>S.Yıldırım</a:t>
            </a:r>
            <a:r>
              <a:rPr lang="tr-TR" dirty="0" smtClean="0"/>
              <a:t> </a:t>
            </a:r>
          </a:p>
          <a:p>
            <a:r>
              <a:rPr lang="tr-TR" dirty="0"/>
              <a:t>Tıbbi Biyokimya</a:t>
            </a:r>
            <a:r>
              <a:rPr lang="tr-TR" dirty="0" smtClean="0"/>
              <a:t> </a:t>
            </a:r>
          </a:p>
          <a:p>
            <a:pPr lvl="1"/>
            <a:r>
              <a:rPr lang="tr-TR" dirty="0" err="1" smtClean="0"/>
              <a:t>Tiroid</a:t>
            </a:r>
            <a:r>
              <a:rPr lang="tr-TR" dirty="0" smtClean="0"/>
              <a:t> </a:t>
            </a:r>
            <a:r>
              <a:rPr lang="tr-TR" dirty="0"/>
              <a:t>hormonları</a:t>
            </a:r>
            <a:r>
              <a:rPr lang="tr-TR" dirty="0" smtClean="0"/>
              <a:t> </a:t>
            </a:r>
            <a:r>
              <a:rPr lang="tr-TR" dirty="0" err="1"/>
              <a:t>Z.Umudum</a:t>
            </a:r>
            <a:r>
              <a:rPr lang="tr-TR" dirty="0" smtClean="0"/>
              <a:t> </a:t>
            </a:r>
          </a:p>
          <a:p>
            <a:r>
              <a:rPr lang="tr-TR" dirty="0"/>
              <a:t>Tıbbi Biyokimya</a:t>
            </a:r>
            <a:r>
              <a:rPr lang="tr-TR" dirty="0" smtClean="0"/>
              <a:t> </a:t>
            </a:r>
          </a:p>
          <a:p>
            <a:pPr lvl="1"/>
            <a:r>
              <a:rPr lang="tr-TR" dirty="0" err="1" smtClean="0"/>
              <a:t>Tiroid</a:t>
            </a:r>
            <a:r>
              <a:rPr lang="tr-TR" dirty="0" smtClean="0"/>
              <a:t> </a:t>
            </a:r>
            <a:r>
              <a:rPr lang="tr-TR" dirty="0"/>
              <a:t>Metabolizması bozuklukları</a:t>
            </a:r>
            <a:r>
              <a:rPr lang="tr-TR" dirty="0" smtClean="0"/>
              <a:t> </a:t>
            </a:r>
            <a:r>
              <a:rPr lang="tr-TR" dirty="0" err="1"/>
              <a:t>A.Yıldırım</a:t>
            </a:r>
            <a:r>
              <a:rPr lang="tr-TR" dirty="0" smtClean="0"/>
              <a:t> </a:t>
            </a:r>
          </a:p>
          <a:p>
            <a:r>
              <a:rPr lang="tr-TR" dirty="0"/>
              <a:t>Tıbbi Patoloji</a:t>
            </a:r>
            <a:r>
              <a:rPr lang="tr-TR" dirty="0" smtClean="0"/>
              <a:t> </a:t>
            </a:r>
          </a:p>
          <a:p>
            <a:pPr lvl="1"/>
            <a:r>
              <a:rPr lang="tr-TR" dirty="0" err="1" smtClean="0"/>
              <a:t>Tiroid</a:t>
            </a:r>
            <a:r>
              <a:rPr lang="tr-TR" dirty="0" smtClean="0"/>
              <a:t> </a:t>
            </a:r>
            <a:r>
              <a:rPr lang="tr-TR" dirty="0"/>
              <a:t>bezinin tümör harici hastalıkları</a:t>
            </a:r>
            <a:r>
              <a:rPr lang="tr-TR" dirty="0" smtClean="0"/>
              <a:t> </a:t>
            </a:r>
            <a:r>
              <a:rPr lang="tr-TR" dirty="0" err="1"/>
              <a:t>M.Çalık</a:t>
            </a:r>
            <a:r>
              <a:rPr lang="tr-TR" dirty="0" smtClean="0"/>
              <a:t> </a:t>
            </a:r>
          </a:p>
          <a:p>
            <a:r>
              <a:rPr lang="tr-TR" dirty="0"/>
              <a:t>İç Hastalıkları</a:t>
            </a:r>
            <a:r>
              <a:rPr lang="tr-TR" dirty="0" smtClean="0"/>
              <a:t> </a:t>
            </a:r>
          </a:p>
          <a:p>
            <a:pPr lvl="1"/>
            <a:r>
              <a:rPr lang="tr-TR" dirty="0" err="1" smtClean="0"/>
              <a:t>Tiroid</a:t>
            </a:r>
            <a:r>
              <a:rPr lang="tr-TR" dirty="0" smtClean="0"/>
              <a:t> </a:t>
            </a:r>
            <a:r>
              <a:rPr lang="tr-TR" dirty="0"/>
              <a:t>Bezinin Fonksiyonel Hastalıkları</a:t>
            </a:r>
            <a:r>
              <a:rPr lang="tr-TR" dirty="0" smtClean="0"/>
              <a:t> </a:t>
            </a:r>
            <a:r>
              <a:rPr lang="tr-TR" dirty="0" err="1"/>
              <a:t>G.Akçay</a:t>
            </a:r>
            <a:r>
              <a:rPr lang="tr-TR" dirty="0" smtClean="0"/>
              <a:t> </a:t>
            </a:r>
          </a:p>
          <a:p>
            <a:r>
              <a:rPr lang="tr-TR" dirty="0"/>
              <a:t>Tıbbi Farmakoloji</a:t>
            </a:r>
            <a:r>
              <a:rPr lang="tr-TR" dirty="0" smtClean="0"/>
              <a:t> </a:t>
            </a:r>
          </a:p>
          <a:p>
            <a:pPr lvl="1"/>
            <a:r>
              <a:rPr lang="tr-TR" dirty="0" err="1" smtClean="0"/>
              <a:t>Tiroid</a:t>
            </a:r>
            <a:r>
              <a:rPr lang="tr-TR" dirty="0" smtClean="0"/>
              <a:t> </a:t>
            </a:r>
            <a:r>
              <a:rPr lang="tr-TR" dirty="0"/>
              <a:t>Hormonları ve </a:t>
            </a:r>
            <a:r>
              <a:rPr lang="tr-TR" dirty="0" err="1"/>
              <a:t>Antitroid</a:t>
            </a:r>
            <a:r>
              <a:rPr lang="tr-TR" dirty="0"/>
              <a:t> ilaçlar</a:t>
            </a:r>
            <a:r>
              <a:rPr lang="tr-TR" dirty="0" smtClean="0"/>
              <a:t> </a:t>
            </a:r>
            <a:r>
              <a:rPr lang="tr-TR" dirty="0" err="1"/>
              <a:t>F.Göçer</a:t>
            </a:r>
            <a:r>
              <a:rPr lang="tr-TR" dirty="0" smtClean="0"/>
              <a:t> </a:t>
            </a:r>
          </a:p>
          <a:p>
            <a:r>
              <a:rPr lang="tr-TR" dirty="0"/>
              <a:t>Tıbbi Patoloji</a:t>
            </a:r>
            <a:r>
              <a:rPr lang="tr-TR" dirty="0" smtClean="0"/>
              <a:t> </a:t>
            </a:r>
          </a:p>
          <a:p>
            <a:pPr lvl="1"/>
            <a:r>
              <a:rPr lang="tr-TR" dirty="0" err="1" smtClean="0"/>
              <a:t>Tiroid</a:t>
            </a:r>
            <a:r>
              <a:rPr lang="tr-TR" dirty="0" smtClean="0"/>
              <a:t> </a:t>
            </a:r>
            <a:r>
              <a:rPr lang="tr-TR" dirty="0"/>
              <a:t>bezinin tümörleri</a:t>
            </a:r>
            <a:r>
              <a:rPr lang="tr-TR" dirty="0" smtClean="0"/>
              <a:t> </a:t>
            </a:r>
            <a:r>
              <a:rPr lang="tr-TR" dirty="0" err="1"/>
              <a:t>M.Çalık</a:t>
            </a:r>
            <a:r>
              <a:rPr lang="tr-TR" dirty="0" smtClean="0"/>
              <a:t> </a:t>
            </a:r>
          </a:p>
          <a:p>
            <a:r>
              <a:rPr lang="tr-TR" dirty="0"/>
              <a:t>İç Hastalıkları</a:t>
            </a:r>
            <a:r>
              <a:rPr lang="tr-TR" dirty="0" smtClean="0"/>
              <a:t> </a:t>
            </a:r>
          </a:p>
          <a:p>
            <a:pPr lvl="1"/>
            <a:r>
              <a:rPr lang="tr-TR" dirty="0" err="1" smtClean="0"/>
              <a:t>Tiroid</a:t>
            </a:r>
            <a:r>
              <a:rPr lang="tr-TR" dirty="0" smtClean="0"/>
              <a:t> </a:t>
            </a:r>
            <a:r>
              <a:rPr lang="tr-TR" dirty="0"/>
              <a:t>Bezinin </a:t>
            </a:r>
            <a:r>
              <a:rPr lang="tr-TR" dirty="0" err="1"/>
              <a:t>Neoplastik</a:t>
            </a:r>
            <a:r>
              <a:rPr lang="tr-TR" dirty="0"/>
              <a:t> Hastalıkları</a:t>
            </a:r>
            <a:r>
              <a:rPr lang="tr-TR" dirty="0" smtClean="0"/>
              <a:t> </a:t>
            </a:r>
            <a:r>
              <a:rPr lang="tr-TR" dirty="0" err="1"/>
              <a:t>G.Akçay</a:t>
            </a:r>
            <a:r>
              <a:rPr lang="tr-TR" dirty="0" smtClean="0"/>
              <a:t> </a:t>
            </a:r>
          </a:p>
          <a:p>
            <a:r>
              <a:rPr lang="tr-TR" dirty="0"/>
              <a:t>Genel Cerrahi</a:t>
            </a:r>
            <a:r>
              <a:rPr lang="tr-TR" dirty="0" smtClean="0"/>
              <a:t> </a:t>
            </a:r>
          </a:p>
          <a:p>
            <a:pPr lvl="1"/>
            <a:r>
              <a:rPr lang="tr-TR" dirty="0" err="1" smtClean="0"/>
              <a:t>Tiroid</a:t>
            </a:r>
            <a:r>
              <a:rPr lang="tr-TR" dirty="0" smtClean="0"/>
              <a:t> </a:t>
            </a:r>
            <a:r>
              <a:rPr lang="tr-TR" dirty="0"/>
              <a:t>için </a:t>
            </a:r>
            <a:r>
              <a:rPr lang="tr-TR" dirty="0" err="1"/>
              <a:t>anemnez</a:t>
            </a:r>
            <a:r>
              <a:rPr lang="tr-TR" dirty="0"/>
              <a:t>, muayene ve tanı yolları </a:t>
            </a:r>
            <a:r>
              <a:rPr lang="tr-TR" dirty="0" smtClean="0"/>
              <a:t> </a:t>
            </a:r>
            <a:r>
              <a:rPr lang="tr-TR" dirty="0" err="1" smtClean="0"/>
              <a:t>D.Ören</a:t>
            </a:r>
            <a:endParaRPr lang="tr-TR" dirty="0" smtClean="0"/>
          </a:p>
          <a:p>
            <a:r>
              <a:rPr lang="tr-TR" dirty="0"/>
              <a:t>Genel Cerrahi</a:t>
            </a:r>
            <a:r>
              <a:rPr lang="tr-TR" dirty="0" smtClean="0"/>
              <a:t> </a:t>
            </a:r>
          </a:p>
          <a:p>
            <a:pPr lvl="1"/>
            <a:r>
              <a:rPr lang="tr-TR" dirty="0" smtClean="0"/>
              <a:t>Tiroidin </a:t>
            </a:r>
            <a:r>
              <a:rPr lang="tr-TR" dirty="0"/>
              <a:t>cerrahi hastalıkları </a:t>
            </a:r>
            <a:r>
              <a:rPr lang="tr-TR" dirty="0" smtClean="0"/>
              <a:t> </a:t>
            </a:r>
            <a:r>
              <a:rPr lang="tr-TR" dirty="0" err="1"/>
              <a:t>D.Ören</a:t>
            </a:r>
            <a:r>
              <a:rPr lang="tr-TR" dirty="0" smtClean="0"/>
              <a:t>  </a:t>
            </a:r>
          </a:p>
          <a:p>
            <a:r>
              <a:rPr lang="tr-TR" dirty="0"/>
              <a:t>Çocuk Sağlığı ve Hastalıkları</a:t>
            </a:r>
            <a:r>
              <a:rPr lang="tr-TR" dirty="0" smtClean="0"/>
              <a:t> </a:t>
            </a:r>
          </a:p>
          <a:p>
            <a:pPr lvl="1"/>
            <a:r>
              <a:rPr lang="tr-TR" dirty="0" err="1" smtClean="0"/>
              <a:t>Tiroid</a:t>
            </a:r>
            <a:r>
              <a:rPr lang="tr-TR" dirty="0" smtClean="0"/>
              <a:t> </a:t>
            </a:r>
            <a:r>
              <a:rPr lang="tr-TR" dirty="0"/>
              <a:t>fonksiyon testleri-</a:t>
            </a:r>
            <a:r>
              <a:rPr lang="tr-TR" dirty="0" err="1"/>
              <a:t>hipotiroidi</a:t>
            </a:r>
            <a:r>
              <a:rPr lang="tr-TR" dirty="0" smtClean="0"/>
              <a:t> </a:t>
            </a:r>
            <a:r>
              <a:rPr lang="tr-TR" dirty="0" err="1"/>
              <a:t>Z.Orbak</a:t>
            </a:r>
            <a:r>
              <a:rPr lang="tr-TR" dirty="0" smtClean="0"/>
              <a:t> </a:t>
            </a:r>
            <a:endParaRPr lang="tr-TR" dirty="0"/>
          </a:p>
        </p:txBody>
      </p:sp>
      <p:sp>
        <p:nvSpPr>
          <p:cNvPr id="2" name="Veri Yer Tutucusu 1"/>
          <p:cNvSpPr>
            <a:spLocks noGrp="1"/>
          </p:cNvSpPr>
          <p:nvPr>
            <p:ph type="dt" sz="half" idx="10"/>
          </p:nvPr>
        </p:nvSpPr>
        <p:spPr/>
        <p:txBody>
          <a:bodyPr/>
          <a:lstStyle/>
          <a:p>
            <a:r>
              <a:rPr lang="tr-TR" smtClean="0"/>
              <a:t>04.03.2013</a:t>
            </a:r>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4270527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Tekrar Örnekleri</a:t>
            </a:r>
            <a:endParaRPr lang="tr-TR" dirty="0"/>
          </a:p>
        </p:txBody>
      </p:sp>
      <p:sp>
        <p:nvSpPr>
          <p:cNvPr id="3" name="Content Placeholder 2"/>
          <p:cNvSpPr>
            <a:spLocks noGrp="1"/>
          </p:cNvSpPr>
          <p:nvPr>
            <p:ph idx="1"/>
          </p:nvPr>
        </p:nvSpPr>
        <p:spPr/>
        <p:txBody>
          <a:bodyPr/>
          <a:lstStyle/>
          <a:p>
            <a:r>
              <a:rPr lang="tr-TR" dirty="0" smtClean="0"/>
              <a:t>Araştırma Tasarımı</a:t>
            </a:r>
          </a:p>
          <a:p>
            <a:pPr lvl="1"/>
            <a:r>
              <a:rPr lang="tr-TR" dirty="0" smtClean="0"/>
              <a:t>Halk Sağlığı</a:t>
            </a:r>
          </a:p>
          <a:p>
            <a:pPr lvl="1"/>
            <a:r>
              <a:rPr lang="tr-TR" dirty="0" err="1" smtClean="0"/>
              <a:t>Biyoistatistik</a:t>
            </a:r>
            <a:endParaRPr lang="tr-TR" dirty="0" smtClean="0"/>
          </a:p>
          <a:p>
            <a:r>
              <a:rPr lang="tr-TR" dirty="0" smtClean="0"/>
              <a:t>Sigara</a:t>
            </a:r>
          </a:p>
          <a:p>
            <a:pPr lvl="1"/>
            <a:r>
              <a:rPr lang="tr-TR" dirty="0" smtClean="0"/>
              <a:t>Halk Sağlığı</a:t>
            </a:r>
          </a:p>
          <a:p>
            <a:pPr lvl="1"/>
            <a:r>
              <a:rPr lang="tr-TR" dirty="0" smtClean="0"/>
              <a:t>Göğüs</a:t>
            </a:r>
          </a:p>
          <a:p>
            <a:pPr lvl="1"/>
            <a:r>
              <a:rPr lang="tr-TR" dirty="0" smtClean="0"/>
              <a:t>Aile hekimliği</a:t>
            </a:r>
          </a:p>
        </p:txBody>
      </p:sp>
      <p:sp>
        <p:nvSpPr>
          <p:cNvPr id="4" name="Veri Yer Tutucusu 3"/>
          <p:cNvSpPr>
            <a:spLocks noGrp="1"/>
          </p:cNvSpPr>
          <p:nvPr>
            <p:ph type="dt" sz="half" idx="10"/>
          </p:nvPr>
        </p:nvSpPr>
        <p:spPr/>
        <p:txBody>
          <a:bodyPr/>
          <a:lstStyle/>
          <a:p>
            <a:r>
              <a:rPr lang="tr-TR" smtClean="0"/>
              <a:t>04.03.2013</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85137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87486344"/>
              </p:ext>
            </p:extLst>
          </p:nvPr>
        </p:nvGraphicFramePr>
        <p:xfrm>
          <a:off x="274624" y="1163616"/>
          <a:ext cx="3467516" cy="5026620"/>
        </p:xfrm>
        <a:graphic>
          <a:graphicData uri="http://schemas.openxmlformats.org/drawingml/2006/table">
            <a:tbl>
              <a:tblPr/>
              <a:tblGrid>
                <a:gridCol w="1633182"/>
                <a:gridCol w="565020"/>
                <a:gridCol w="473979"/>
                <a:gridCol w="795335"/>
              </a:tblGrid>
              <a:tr h="82936">
                <a:tc>
                  <a:txBody>
                    <a:bodyPr/>
                    <a:lstStyle/>
                    <a:p>
                      <a:pPr algn="l" fontAlgn="b">
                        <a:lnSpc>
                          <a:spcPct val="90000"/>
                        </a:lnSpc>
                      </a:pPr>
                      <a:r>
                        <a:rPr lang="da-DK" sz="2400" b="1" i="0" u="none" strike="noStrike" dirty="0" err="1">
                          <a:solidFill>
                            <a:srgbClr val="000000"/>
                          </a:solidFill>
                          <a:effectLst/>
                          <a:latin typeface="Calibri"/>
                        </a:rPr>
                        <a:t>kelime</a:t>
                      </a:r>
                      <a:endParaRPr lang="da-DK" sz="2400" b="1"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1" i="0" u="none" strike="noStrike">
                          <a:solidFill>
                            <a:srgbClr val="000000"/>
                          </a:solidFill>
                          <a:effectLst/>
                          <a:latin typeface="Calibri"/>
                        </a:rPr>
                        <a:t>n</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1" i="0" u="none" strike="noStrike">
                          <a:solidFill>
                            <a:srgbClr val="000000"/>
                          </a:solidFill>
                          <a:effectLst/>
                          <a:latin typeface="Calibri"/>
                        </a:rPr>
                        <a:t>%</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tr-TR" sz="2400" b="1" i="0" u="none" strike="noStrike">
                          <a:solidFill>
                            <a:srgbClr val="000000"/>
                          </a:solidFill>
                          <a:effectLst/>
                          <a:latin typeface="Calibri"/>
                        </a:rPr>
                        <a:t>Küm.</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tıbbi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475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4.7</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en-US" sz="2400" b="0" i="0" u="none" strike="noStrike">
                          <a:solidFill>
                            <a:srgbClr val="000000"/>
                          </a:solidFill>
                          <a:effectLst/>
                          <a:latin typeface="Calibri"/>
                        </a:rPr>
                        <a:t>anatomi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253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2.5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7.3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patoloji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190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1.9</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9.2</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mikrobiyoloji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178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1.7</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11.0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histoloji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174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1.7</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12.8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embriyoloji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103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1.0</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13.8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en-US" sz="2400" b="0" i="0" u="none" strike="noStrike">
                          <a:solidFill>
                            <a:srgbClr val="000000"/>
                          </a:solidFill>
                          <a:effectLst/>
                          <a:latin typeface="Calibri"/>
                        </a:rPr>
                        <a:t>anatomisi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83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0.8</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14.6</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becerisi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81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0.8</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15.5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hastalıkları</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72</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0.7</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16.2</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fizyoloji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16.9</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giriş</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17.5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seçmeli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18.2</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dili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67</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18.9</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tarihi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19.5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9873393"/>
              </p:ext>
            </p:extLst>
          </p:nvPr>
        </p:nvGraphicFramePr>
        <p:xfrm>
          <a:off x="4816802" y="1163616"/>
          <a:ext cx="3856853" cy="5361728"/>
        </p:xfrm>
        <a:graphic>
          <a:graphicData uri="http://schemas.openxmlformats.org/drawingml/2006/table">
            <a:tbl>
              <a:tblPr/>
              <a:tblGrid>
                <a:gridCol w="1611155"/>
                <a:gridCol w="691731"/>
                <a:gridCol w="580272"/>
                <a:gridCol w="973695"/>
              </a:tblGrid>
              <a:tr h="148101">
                <a:tc>
                  <a:txBody>
                    <a:bodyPr/>
                    <a:lstStyle/>
                    <a:p>
                      <a:pPr algn="l" fontAlgn="b">
                        <a:lnSpc>
                          <a:spcPct val="90000"/>
                        </a:lnSpc>
                      </a:pPr>
                      <a:r>
                        <a:rPr lang="en-US" sz="2400" b="0" i="0" u="none" strike="noStrike">
                          <a:solidFill>
                            <a:srgbClr val="000000"/>
                          </a:solidFill>
                          <a:effectLst/>
                          <a:latin typeface="Calibri"/>
                        </a:rPr>
                        <a:t>lab</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20.2</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ilkeleri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20.8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türk</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60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0.6</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21.4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atatürk</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59</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22.0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inkılap</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58</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22.6</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en-US" sz="2400" b="0" i="0" u="none" strike="noStrike">
                          <a:solidFill>
                            <a:srgbClr val="000000"/>
                          </a:solidFill>
                          <a:effectLst/>
                          <a:latin typeface="Calibri"/>
                        </a:rPr>
                        <a:t>kan</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54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23.1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tanıtımı</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51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23.6</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uygulamaları</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50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0.5</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24.1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fizyolojisi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47</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24.6</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da-DK" sz="2400" b="0" i="0" u="none" strike="noStrike">
                          <a:solidFill>
                            <a:srgbClr val="000000"/>
                          </a:solidFill>
                          <a:effectLst/>
                          <a:latin typeface="Calibri"/>
                        </a:rPr>
                        <a:t>beden</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25.0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en-US" sz="2400" b="0" i="0" u="none" strike="noStrike" dirty="0" err="1">
                          <a:solidFill>
                            <a:srgbClr val="000000"/>
                          </a:solidFill>
                          <a:effectLst/>
                          <a:latin typeface="Calibri"/>
                        </a:rPr>
                        <a:t>genetik</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25.5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hastalıklar</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44</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25.9</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eğitimi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26.3</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es-ES_tradnl" sz="2400" b="0" i="0" u="none" strike="noStrike">
                          <a:solidFill>
                            <a:srgbClr val="000000"/>
                          </a:solidFill>
                          <a:effectLst/>
                          <a:latin typeface="Calibri"/>
                        </a:rPr>
                        <a:t>alma</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26.7</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histolojisi</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27.1</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101">
                <a:tc>
                  <a:txBody>
                    <a:bodyPr/>
                    <a:lstStyle/>
                    <a:p>
                      <a:pPr algn="l" fontAlgn="b">
                        <a:lnSpc>
                          <a:spcPct val="90000"/>
                        </a:lnSpc>
                      </a:pPr>
                      <a:r>
                        <a:rPr lang="tr-TR" sz="2400" b="0" i="0" u="none" strike="noStrike">
                          <a:solidFill>
                            <a:srgbClr val="000000"/>
                          </a:solidFill>
                          <a:effectLst/>
                          <a:latin typeface="Calibri"/>
                        </a:rPr>
                        <a:t>ilaçlar</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a:solidFill>
                            <a:srgbClr val="000000"/>
                          </a:solidFill>
                          <a:effectLst/>
                          <a:latin typeface="Calibri"/>
                        </a:rPr>
                        <a:t>40</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smtClean="0">
                          <a:solidFill>
                            <a:srgbClr val="000000"/>
                          </a:solidFill>
                          <a:effectLst/>
                          <a:latin typeface="Calibri"/>
                        </a:rPr>
                        <a:t>0.4</a:t>
                      </a:r>
                      <a:endParaRPr lang="en-US" sz="2400" b="0" i="0" u="none" strike="noStrike" dirty="0">
                        <a:solidFill>
                          <a:srgbClr val="000000"/>
                        </a:solidFill>
                        <a:effectLst/>
                        <a:latin typeface="Calibri"/>
                      </a:endParaRP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ct val="90000"/>
                        </a:lnSpc>
                      </a:pPr>
                      <a:r>
                        <a:rPr lang="en-US" sz="2400" b="0" i="0" u="none" strike="noStrike" dirty="0">
                          <a:solidFill>
                            <a:srgbClr val="000000"/>
                          </a:solidFill>
                          <a:effectLst/>
                          <a:latin typeface="Calibri"/>
                        </a:rPr>
                        <a:t>27.5</a:t>
                      </a:r>
                    </a:p>
                  </a:txBody>
                  <a:tcPr marL="5924" marR="5924" marT="5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Veri Yer Tutucusu 1"/>
          <p:cNvSpPr>
            <a:spLocks noGrp="1"/>
          </p:cNvSpPr>
          <p:nvPr>
            <p:ph type="dt" sz="half" idx="10"/>
          </p:nvPr>
        </p:nvSpPr>
        <p:spPr/>
        <p:txBody>
          <a:bodyPr/>
          <a:lstStyle/>
          <a:p>
            <a:r>
              <a:rPr lang="tr-TR" smtClean="0"/>
              <a:t>04.03.2013</a:t>
            </a:r>
            <a:endParaRPr lang="tr-TR"/>
          </a:p>
        </p:txBody>
      </p:sp>
      <p:sp>
        <p:nvSpPr>
          <p:cNvPr id="3" name="Slayt Numarası Yer Tutucusu 2"/>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2186915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1143000"/>
          </a:xfrm>
        </p:spPr>
        <p:txBody>
          <a:bodyPr/>
          <a:lstStyle/>
          <a:p>
            <a:r>
              <a:rPr lang="tr-TR" dirty="0" smtClean="0"/>
              <a:t>Öneriler</a:t>
            </a:r>
            <a:endParaRPr lang="en-GB" dirty="0"/>
          </a:p>
        </p:txBody>
      </p:sp>
      <p:sp>
        <p:nvSpPr>
          <p:cNvPr id="3" name="İçerik Yer Tutucusu 2"/>
          <p:cNvSpPr>
            <a:spLocks noGrp="1"/>
          </p:cNvSpPr>
          <p:nvPr>
            <p:ph idx="1"/>
          </p:nvPr>
        </p:nvSpPr>
        <p:spPr>
          <a:xfrm>
            <a:off x="457200" y="1700808"/>
            <a:ext cx="8229600" cy="4968552"/>
          </a:xfrm>
        </p:spPr>
        <p:txBody>
          <a:bodyPr>
            <a:normAutofit fontScale="77500" lnSpcReduction="20000"/>
          </a:bodyPr>
          <a:lstStyle/>
          <a:p>
            <a:r>
              <a:rPr lang="tr-TR" dirty="0" smtClean="0"/>
              <a:t>Paydaşların (Dekanlık, Tıp Eğitimi, Öğretim Üyeleri, Öğrenciler, Sağlık bakanlığı yerel yöneticileri, Özel Hastaneler, Halk temsilcileri) katılımının sağlandığı çalışmaların (grup çalışmaları, anket) başlatılması</a:t>
            </a:r>
          </a:p>
          <a:p>
            <a:r>
              <a:rPr lang="tr-TR" dirty="0" smtClean="0"/>
              <a:t>Derslerin amaç ve öğrenim hedeflerinin yazılması ve </a:t>
            </a:r>
            <a:r>
              <a:rPr lang="tr-TR" dirty="0" err="1" smtClean="0"/>
              <a:t>MüGe’ye</a:t>
            </a:r>
            <a:r>
              <a:rPr lang="tr-TR" dirty="0" smtClean="0"/>
              <a:t> entegrasyonu</a:t>
            </a:r>
          </a:p>
          <a:p>
            <a:r>
              <a:rPr lang="tr-TR" dirty="0" smtClean="0"/>
              <a:t>Eğitim sürelerinin yeniden ayarlanması (özellikle 1. sınıf)</a:t>
            </a:r>
          </a:p>
          <a:p>
            <a:r>
              <a:rPr lang="tr-TR" dirty="0" smtClean="0"/>
              <a:t>Tekrarların azaltılması, gereksiz konuların çıkarılması</a:t>
            </a:r>
          </a:p>
          <a:p>
            <a:r>
              <a:rPr lang="tr-TR" dirty="0" smtClean="0"/>
              <a:t>Güncel konuların eklenmesi</a:t>
            </a:r>
          </a:p>
          <a:p>
            <a:r>
              <a:rPr lang="tr-TR" dirty="0" smtClean="0"/>
              <a:t>Yatay ve dikey entegrasyonun sağlanması</a:t>
            </a:r>
          </a:p>
          <a:p>
            <a:r>
              <a:rPr lang="tr-TR" dirty="0" smtClean="0"/>
              <a:t>Kurul sınav sayılarının azaltılması, </a:t>
            </a:r>
          </a:p>
          <a:p>
            <a:r>
              <a:rPr lang="tr-TR" dirty="0" smtClean="0"/>
              <a:t>ÇSS soru hazırlama eğitimlerinin verilmesi. </a:t>
            </a:r>
          </a:p>
          <a:p>
            <a:r>
              <a:rPr lang="tr-TR" dirty="0" smtClean="0"/>
              <a:t>Diğer ölçme araçları (OSCE, CORE) ile ilgili eğitimlerin verilmesi ve kullanılması</a:t>
            </a:r>
          </a:p>
          <a:p>
            <a:r>
              <a:rPr lang="tr-TR" dirty="0" smtClean="0"/>
              <a:t>PBL oturumlarının eklenmesi</a:t>
            </a:r>
          </a:p>
          <a:p>
            <a:r>
              <a:rPr lang="tr-TR" dirty="0" smtClean="0"/>
              <a:t>Yönetmelik ve Uygulama esaslarının güncellenmesi (Baraj, geçme notu vb.)</a:t>
            </a:r>
          </a:p>
          <a:p>
            <a:endParaRPr lang="tr-TR" dirty="0" smtClean="0"/>
          </a:p>
          <a:p>
            <a:endParaRPr lang="en-GB"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44</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401482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916144" y="764704"/>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4" name="Oval 3"/>
          <p:cNvSpPr/>
          <p:nvPr/>
        </p:nvSpPr>
        <p:spPr>
          <a:xfrm>
            <a:off x="3491880" y="764704"/>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 name="Oval 4"/>
          <p:cNvSpPr/>
          <p:nvPr/>
        </p:nvSpPr>
        <p:spPr>
          <a:xfrm>
            <a:off x="3204176" y="1196752"/>
            <a:ext cx="2952000" cy="2952328"/>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 name="Metin kutusu 5"/>
          <p:cNvSpPr txBox="1"/>
          <p:nvPr/>
        </p:nvSpPr>
        <p:spPr>
          <a:xfrm>
            <a:off x="899592" y="1052736"/>
            <a:ext cx="1728192" cy="646331"/>
          </a:xfrm>
          <a:prstGeom prst="rect">
            <a:avLst/>
          </a:prstGeom>
          <a:noFill/>
        </p:spPr>
        <p:txBody>
          <a:bodyPr wrap="square" rtlCol="0">
            <a:spAutoFit/>
          </a:bodyPr>
          <a:lstStyle/>
          <a:p>
            <a:r>
              <a:rPr lang="tr-TR" dirty="0" smtClean="0"/>
              <a:t>Planlanan Müfredat</a:t>
            </a:r>
            <a:endParaRPr lang="en-GB" dirty="0"/>
          </a:p>
        </p:txBody>
      </p:sp>
      <p:sp>
        <p:nvSpPr>
          <p:cNvPr id="7" name="Metin kutusu 6"/>
          <p:cNvSpPr txBox="1"/>
          <p:nvPr/>
        </p:nvSpPr>
        <p:spPr>
          <a:xfrm>
            <a:off x="6804248" y="1268760"/>
            <a:ext cx="1584176" cy="646331"/>
          </a:xfrm>
          <a:prstGeom prst="rect">
            <a:avLst/>
          </a:prstGeom>
          <a:noFill/>
        </p:spPr>
        <p:txBody>
          <a:bodyPr wrap="square" rtlCol="0">
            <a:spAutoFit/>
          </a:bodyPr>
          <a:lstStyle/>
          <a:p>
            <a:r>
              <a:rPr lang="tr-TR" dirty="0" smtClean="0"/>
              <a:t>Gerçekleşen müfredat</a:t>
            </a:r>
            <a:endParaRPr lang="en-GB" dirty="0"/>
          </a:p>
        </p:txBody>
      </p:sp>
      <p:sp>
        <p:nvSpPr>
          <p:cNvPr id="8" name="Metin kutusu 7"/>
          <p:cNvSpPr txBox="1"/>
          <p:nvPr/>
        </p:nvSpPr>
        <p:spPr>
          <a:xfrm>
            <a:off x="1979712" y="4293096"/>
            <a:ext cx="1368152" cy="646331"/>
          </a:xfrm>
          <a:prstGeom prst="rect">
            <a:avLst/>
          </a:prstGeom>
          <a:noFill/>
        </p:spPr>
        <p:txBody>
          <a:bodyPr wrap="square" rtlCol="0">
            <a:spAutoFit/>
          </a:bodyPr>
          <a:lstStyle/>
          <a:p>
            <a:r>
              <a:rPr lang="tr-TR" dirty="0" smtClean="0"/>
              <a:t>Öğrenilen Müfredat</a:t>
            </a:r>
            <a:endParaRPr lang="en-GB"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
        <p:nvSpPr>
          <p:cNvPr id="10" name="Veri Yer Tutucusu 9"/>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85911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6912"/>
            <a:ext cx="6038626" cy="38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457200" y="880120"/>
            <a:ext cx="8229600" cy="2404864"/>
          </a:xfrm>
        </p:spPr>
        <p:txBody>
          <a:bodyPr/>
          <a:lstStyle/>
          <a:p>
            <a:r>
              <a:rPr lang="tr-TR" dirty="0" smtClean="0"/>
              <a:t>«</a:t>
            </a:r>
            <a:r>
              <a:rPr lang="en-US" dirty="0" smtClean="0"/>
              <a:t>A </a:t>
            </a:r>
            <a:r>
              <a:rPr lang="en-US" dirty="0"/>
              <a:t>curriculum that does not change, a curriculum that is unchanging in response to developing needs, is a curriculum in </a:t>
            </a:r>
            <a:r>
              <a:rPr lang="en-US" dirty="0" smtClean="0"/>
              <a:t>trouble</a:t>
            </a:r>
            <a:r>
              <a:rPr lang="tr-TR" dirty="0" smtClean="0"/>
              <a:t>» </a:t>
            </a:r>
            <a:r>
              <a:rPr lang="en-US" i="1" dirty="0"/>
              <a:t>(</a:t>
            </a:r>
            <a:r>
              <a:rPr lang="en-US" i="1" dirty="0" err="1"/>
              <a:t>Harnack</a:t>
            </a:r>
            <a:r>
              <a:rPr lang="en-US" i="1" dirty="0"/>
              <a:t>, cited in Abrahamson, 1978</a:t>
            </a:r>
            <a:r>
              <a:rPr lang="en-US" i="1" dirty="0" smtClean="0"/>
              <a:t>).</a:t>
            </a:r>
            <a:endParaRPr lang="en-GB"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6</a:t>
            </a:fld>
            <a:endParaRPr lang="tr-TR"/>
          </a:p>
        </p:txBody>
      </p:sp>
      <p:sp>
        <p:nvSpPr>
          <p:cNvPr id="5" name="Veri Yer Tutucusu 4"/>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885598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4000" dirty="0"/>
              <a:t>MÜFREDATIN  DOKUZ  HASTALIĞI: </a:t>
            </a:r>
            <a:endParaRPr lang="en-GB" sz="4000" dirty="0"/>
          </a:p>
        </p:txBody>
      </p:sp>
      <p:sp>
        <p:nvSpPr>
          <p:cNvPr id="3" name="İçerik Yer Tutucusu 2"/>
          <p:cNvSpPr>
            <a:spLocks noGrp="1"/>
          </p:cNvSpPr>
          <p:nvPr>
            <p:ph idx="1"/>
          </p:nvPr>
        </p:nvSpPr>
        <p:spPr>
          <a:xfrm>
            <a:off x="457200" y="1052736"/>
            <a:ext cx="8229600" cy="4525963"/>
          </a:xfrm>
        </p:spPr>
        <p:txBody>
          <a:bodyPr>
            <a:normAutofit/>
          </a:bodyPr>
          <a:lstStyle/>
          <a:p>
            <a:pPr marL="914400" lvl="1" indent="-514350">
              <a:buFont typeface="+mj-lt"/>
              <a:buAutoNum type="arabicPeriod"/>
            </a:pPr>
            <a:r>
              <a:rPr lang="tr-TR" i="1" dirty="0" err="1" smtClean="0"/>
              <a:t>Curriculosclerosis</a:t>
            </a:r>
            <a:endParaRPr lang="tr-TR" dirty="0"/>
          </a:p>
          <a:p>
            <a:pPr marL="914400" lvl="1" indent="-514350">
              <a:buFont typeface="+mj-lt"/>
              <a:buAutoNum type="arabicPeriod"/>
            </a:pPr>
            <a:r>
              <a:rPr lang="tr-TR" i="1" dirty="0" err="1" smtClean="0"/>
              <a:t>Carcinoma</a:t>
            </a:r>
            <a:r>
              <a:rPr lang="tr-TR" i="1" dirty="0" smtClean="0"/>
              <a:t> </a:t>
            </a:r>
            <a:r>
              <a:rPr lang="tr-TR" i="1" dirty="0"/>
              <a:t>of </a:t>
            </a:r>
            <a:r>
              <a:rPr lang="tr-TR" i="1" dirty="0" err="1"/>
              <a:t>the</a:t>
            </a:r>
            <a:r>
              <a:rPr lang="tr-TR" i="1" dirty="0"/>
              <a:t> </a:t>
            </a:r>
            <a:r>
              <a:rPr lang="tr-TR" i="1" dirty="0" err="1"/>
              <a:t>curriculum</a:t>
            </a:r>
            <a:endParaRPr lang="tr-TR" dirty="0"/>
          </a:p>
          <a:p>
            <a:pPr marL="914400" lvl="1" indent="-514350">
              <a:buFont typeface="+mj-lt"/>
              <a:buAutoNum type="arabicPeriod"/>
            </a:pPr>
            <a:r>
              <a:rPr lang="tr-TR" i="1" dirty="0" err="1"/>
              <a:t>Curriculoarthritis</a:t>
            </a:r>
            <a:endParaRPr lang="tr-TR" dirty="0"/>
          </a:p>
          <a:p>
            <a:pPr marL="914400" lvl="1" indent="-514350">
              <a:buFont typeface="+mj-lt"/>
              <a:buAutoNum type="arabicPeriod"/>
            </a:pPr>
            <a:r>
              <a:rPr lang="tr-TR" i="1" dirty="0" err="1" smtClean="0"/>
              <a:t>Curriculum</a:t>
            </a:r>
            <a:r>
              <a:rPr lang="tr-TR" i="1" dirty="0" smtClean="0"/>
              <a:t> </a:t>
            </a:r>
            <a:r>
              <a:rPr lang="tr-TR" i="1" dirty="0" err="1"/>
              <a:t>disesthesia</a:t>
            </a:r>
            <a:endParaRPr lang="tr-TR" dirty="0"/>
          </a:p>
          <a:p>
            <a:pPr marL="914400" lvl="1" indent="-514350">
              <a:buFont typeface="+mj-lt"/>
              <a:buAutoNum type="arabicPeriod"/>
            </a:pPr>
            <a:r>
              <a:rPr lang="tr-TR" i="1" dirty="0" err="1" smtClean="0"/>
              <a:t>İatrogenic</a:t>
            </a:r>
            <a:r>
              <a:rPr lang="tr-TR" i="1" dirty="0" smtClean="0"/>
              <a:t> </a:t>
            </a:r>
            <a:r>
              <a:rPr lang="tr-TR" i="1" dirty="0" err="1"/>
              <a:t>curriculitis</a:t>
            </a:r>
            <a:endParaRPr lang="tr-TR" dirty="0"/>
          </a:p>
          <a:p>
            <a:pPr marL="914400" lvl="1" indent="-514350">
              <a:buFont typeface="+mj-lt"/>
              <a:buAutoNum type="arabicPeriod"/>
            </a:pPr>
            <a:r>
              <a:rPr lang="tr-TR" i="1" dirty="0" err="1" smtClean="0"/>
              <a:t>Curriculum</a:t>
            </a:r>
            <a:r>
              <a:rPr lang="tr-TR" i="1" dirty="0" smtClean="0"/>
              <a:t> </a:t>
            </a:r>
            <a:r>
              <a:rPr lang="tr-TR" i="1" dirty="0" err="1"/>
              <a:t>hypertrophy</a:t>
            </a:r>
            <a:endParaRPr lang="tr-TR" dirty="0"/>
          </a:p>
          <a:p>
            <a:pPr marL="914400" lvl="1" indent="-514350">
              <a:buFont typeface="+mj-lt"/>
              <a:buAutoNum type="arabicPeriod"/>
            </a:pPr>
            <a:r>
              <a:rPr lang="tr-TR" i="1" dirty="0" err="1" smtClean="0"/>
              <a:t>İdiopathic</a:t>
            </a:r>
            <a:r>
              <a:rPr lang="tr-TR" i="1" dirty="0" smtClean="0"/>
              <a:t> </a:t>
            </a:r>
            <a:r>
              <a:rPr lang="tr-TR" i="1" dirty="0" err="1"/>
              <a:t>curriculitis</a:t>
            </a:r>
            <a:endParaRPr lang="tr-TR" dirty="0"/>
          </a:p>
          <a:p>
            <a:pPr marL="914400" lvl="1" indent="-514350">
              <a:buFont typeface="+mj-lt"/>
              <a:buAutoNum type="arabicPeriod"/>
            </a:pPr>
            <a:r>
              <a:rPr lang="tr-TR" i="1" dirty="0" err="1" smtClean="0"/>
              <a:t>İntercurrent</a:t>
            </a:r>
            <a:r>
              <a:rPr lang="tr-TR" i="1" dirty="0" smtClean="0"/>
              <a:t> </a:t>
            </a:r>
            <a:r>
              <a:rPr lang="tr-TR" i="1" dirty="0" err="1"/>
              <a:t>curriculitis</a:t>
            </a:r>
            <a:r>
              <a:rPr lang="tr-TR" i="1" dirty="0"/>
              <a:t> </a:t>
            </a:r>
            <a:endParaRPr lang="tr-TR" dirty="0"/>
          </a:p>
          <a:p>
            <a:pPr marL="914400" lvl="1" indent="-514350">
              <a:buFont typeface="+mj-lt"/>
              <a:buAutoNum type="arabicPeriod"/>
            </a:pPr>
            <a:r>
              <a:rPr lang="tr-TR" i="1" dirty="0" err="1"/>
              <a:t>Curriculum</a:t>
            </a:r>
            <a:r>
              <a:rPr lang="tr-TR" i="1" dirty="0"/>
              <a:t> </a:t>
            </a:r>
            <a:r>
              <a:rPr lang="tr-TR" i="1" dirty="0" err="1"/>
              <a:t>ossification</a:t>
            </a:r>
            <a:r>
              <a:rPr lang="tr-TR" i="1" dirty="0"/>
              <a:t>.</a:t>
            </a:r>
            <a:endParaRPr lang="tr-TR" dirty="0"/>
          </a:p>
          <a:p>
            <a:endParaRPr lang="en-GB" dirty="0"/>
          </a:p>
        </p:txBody>
      </p:sp>
      <p:sp>
        <p:nvSpPr>
          <p:cNvPr id="4" name="Dikdörtgen 3"/>
          <p:cNvSpPr/>
          <p:nvPr/>
        </p:nvSpPr>
        <p:spPr>
          <a:xfrm>
            <a:off x="467544" y="5682734"/>
            <a:ext cx="8496944" cy="338554"/>
          </a:xfrm>
          <a:prstGeom prst="rect">
            <a:avLst/>
          </a:prstGeom>
        </p:spPr>
        <p:txBody>
          <a:bodyPr wrap="square">
            <a:spAutoFit/>
          </a:bodyPr>
          <a:lstStyle/>
          <a:p>
            <a:r>
              <a:rPr lang="en-US" sz="1600" b="1" dirty="0"/>
              <a:t>By Problem-Based Learning </a:t>
            </a:r>
            <a:r>
              <a:rPr lang="en-US" sz="1600" b="1" dirty="0" smtClean="0"/>
              <a:t>Committee</a:t>
            </a:r>
            <a:r>
              <a:rPr lang="tr-TR" sz="1600" b="1" dirty="0" smtClean="0"/>
              <a:t>. </a:t>
            </a:r>
            <a:r>
              <a:rPr lang="tr-TR" sz="1600" b="1" dirty="0" err="1" smtClean="0"/>
              <a:t>Faculty</a:t>
            </a:r>
            <a:r>
              <a:rPr lang="tr-TR" sz="1600" b="1" dirty="0" smtClean="0"/>
              <a:t> </a:t>
            </a:r>
            <a:r>
              <a:rPr lang="tr-TR" sz="1600" b="1" dirty="0"/>
              <a:t>of </a:t>
            </a:r>
            <a:r>
              <a:rPr lang="tr-TR" sz="1600" b="1" dirty="0" err="1"/>
              <a:t>Medicine</a:t>
            </a:r>
            <a:r>
              <a:rPr lang="tr-TR" sz="1600" b="1" dirty="0"/>
              <a:t> </a:t>
            </a:r>
            <a:r>
              <a:rPr lang="tr-TR" sz="1600" b="1" dirty="0" err="1"/>
              <a:t>National</a:t>
            </a:r>
            <a:r>
              <a:rPr lang="tr-TR" sz="1600" b="1" dirty="0"/>
              <a:t> </a:t>
            </a:r>
            <a:r>
              <a:rPr lang="tr-TR" sz="1600" b="1" dirty="0" err="1"/>
              <a:t>University</a:t>
            </a:r>
            <a:r>
              <a:rPr lang="tr-TR" sz="1600" b="1" dirty="0"/>
              <a:t> of </a:t>
            </a:r>
            <a:r>
              <a:rPr lang="tr-TR" sz="1600" b="1" dirty="0" err="1"/>
              <a:t>Singapore</a:t>
            </a:r>
            <a:endParaRPr lang="tr-TR" sz="1600"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7</a:t>
            </a:fld>
            <a:endParaRPr lang="tr-TR"/>
          </a:p>
        </p:txBody>
      </p:sp>
      <p:sp>
        <p:nvSpPr>
          <p:cNvPr id="6" name="Veri Yer Tutucusu 5"/>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7456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883880523"/>
              </p:ext>
            </p:extLst>
          </p:nvPr>
        </p:nvGraphicFramePr>
        <p:xfrm>
          <a:off x="395536" y="1196752"/>
          <a:ext cx="8414520" cy="3931920"/>
        </p:xfrm>
        <a:graphic>
          <a:graphicData uri="http://schemas.openxmlformats.org/drawingml/2006/table">
            <a:tbl>
              <a:tblPr firstRow="1" bandRow="1">
                <a:tableStyleId>{5C22544A-7EE6-4342-B048-85BDC9FD1C3A}</a:tableStyleId>
              </a:tblPr>
              <a:tblGrid>
                <a:gridCol w="3123883"/>
                <a:gridCol w="2580005"/>
                <a:gridCol w="271063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mj-lt"/>
                        </a:rPr>
                        <a:t>SPICES</a:t>
                      </a:r>
                      <a:endParaRPr lang="en-GB" sz="2400" dirty="0">
                        <a:latin typeface="+mj-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err="1" smtClean="0">
                          <a:latin typeface="+mj-lt"/>
                        </a:rPr>
                        <a:t>Flexner</a:t>
                      </a:r>
                      <a:r>
                        <a:rPr lang="tr-TR" sz="2400" dirty="0" smtClean="0">
                          <a:latin typeface="+mj-lt"/>
                        </a:rPr>
                        <a:t> </a:t>
                      </a:r>
                      <a:endParaRPr lang="en-GB" sz="2400" dirty="0">
                        <a:latin typeface="+mj-lt"/>
                      </a:endParaRPr>
                    </a:p>
                  </a:txBody>
                  <a:tcPr/>
                </a:tc>
              </a:tr>
              <a:tr h="370840">
                <a:tc>
                  <a:txBody>
                    <a:bodyPr/>
                    <a:lstStyle/>
                    <a:p>
                      <a:r>
                        <a:rPr lang="tr-TR" sz="2400" dirty="0" smtClean="0">
                          <a:latin typeface="+mj-lt"/>
                        </a:rPr>
                        <a:t>Öğrenen Merkezli</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S</a:t>
                      </a:r>
                      <a:r>
                        <a:rPr lang="tr-TR" sz="2400" b="1" noProof="0" dirty="0" smtClean="0">
                          <a:solidFill>
                            <a:srgbClr val="C00000"/>
                          </a:solidFill>
                          <a:latin typeface="+mj-lt"/>
                        </a:rPr>
                        <a:t> </a:t>
                      </a:r>
                      <a:r>
                        <a:rPr lang="en-GB" sz="2400" b="1" noProof="0" dirty="0" err="1" smtClean="0">
                          <a:latin typeface="+mj-lt"/>
                        </a:rPr>
                        <a:t>tudent</a:t>
                      </a:r>
                      <a:r>
                        <a:rPr lang="en-GB" sz="2400" b="1" noProof="0" dirty="0" smtClean="0">
                          <a:latin typeface="+mj-lt"/>
                        </a:rPr>
                        <a:t> </a:t>
                      </a:r>
                      <a:r>
                        <a:rPr lang="en-GB" sz="2400" b="1" noProof="0" dirty="0" err="1" smtClean="0">
                          <a:latin typeface="+mj-lt"/>
                        </a:rPr>
                        <a:t>centered</a:t>
                      </a:r>
                      <a:endParaRPr lang="en-GB" sz="2400" noProof="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mj-lt"/>
                        </a:rPr>
                        <a:t>Eğitici Merkezli</a:t>
                      </a:r>
                    </a:p>
                    <a:p>
                      <a:endParaRPr lang="en-GB" sz="2400" dirty="0">
                        <a:latin typeface="+mj-lt"/>
                      </a:endParaRPr>
                    </a:p>
                  </a:txBody>
                  <a:tcPr/>
                </a:tc>
              </a:tr>
              <a:tr h="357232">
                <a:tc>
                  <a:txBody>
                    <a:bodyPr/>
                    <a:lstStyle/>
                    <a:p>
                      <a:r>
                        <a:rPr lang="tr-TR" sz="2400" dirty="0" smtClean="0">
                          <a:latin typeface="+mj-lt"/>
                        </a:rPr>
                        <a:t>Probleme dayalı</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P</a:t>
                      </a:r>
                      <a:r>
                        <a:rPr lang="tr-TR" sz="2400" b="1" noProof="0" dirty="0" smtClean="0">
                          <a:solidFill>
                            <a:srgbClr val="C00000"/>
                          </a:solidFill>
                          <a:latin typeface="+mj-lt"/>
                        </a:rPr>
                        <a:t> </a:t>
                      </a:r>
                      <a:r>
                        <a:rPr lang="en-GB" sz="2400" b="1" noProof="0" dirty="0" err="1" smtClean="0">
                          <a:latin typeface="+mj-lt"/>
                        </a:rPr>
                        <a:t>roblem</a:t>
                      </a:r>
                      <a:r>
                        <a:rPr lang="en-GB" sz="2400" b="1" noProof="0" dirty="0" smtClean="0">
                          <a:latin typeface="+mj-lt"/>
                        </a:rPr>
                        <a:t> </a:t>
                      </a:r>
                      <a:r>
                        <a:rPr lang="en-GB" sz="2400" b="1" noProof="0" dirty="0" smtClean="0">
                          <a:latin typeface="+mj-lt"/>
                        </a:rPr>
                        <a:t>Based</a:t>
                      </a:r>
                      <a:endParaRPr lang="en-GB" sz="2400" noProof="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mj-lt"/>
                        </a:rPr>
                        <a:t>Bilgi edinme (Ezber)</a:t>
                      </a:r>
                    </a:p>
                    <a:p>
                      <a:endParaRPr lang="en-GB" sz="2400" dirty="0">
                        <a:latin typeface="+mj-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mj-lt"/>
                        </a:rPr>
                        <a:t>Entegre/</a:t>
                      </a:r>
                      <a:r>
                        <a:rPr lang="tr-TR" sz="2400" dirty="0" err="1" smtClean="0">
                          <a:latin typeface="+mj-lt"/>
                        </a:rPr>
                        <a:t>Multidisipliner</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I</a:t>
                      </a:r>
                      <a:r>
                        <a:rPr lang="tr-TR" sz="2400" b="1" noProof="0" dirty="0" smtClean="0">
                          <a:solidFill>
                            <a:srgbClr val="C00000"/>
                          </a:solidFill>
                          <a:latin typeface="+mj-lt"/>
                        </a:rPr>
                        <a:t> </a:t>
                      </a:r>
                      <a:r>
                        <a:rPr lang="en-GB" sz="2400" b="1" noProof="0" dirty="0" err="1" smtClean="0">
                          <a:latin typeface="+mj-lt"/>
                        </a:rPr>
                        <a:t>ntegrated</a:t>
                      </a:r>
                      <a:endParaRPr lang="en-GB" sz="2400" noProof="0" dirty="0">
                        <a:latin typeface="+mj-lt"/>
                      </a:endParaRPr>
                    </a:p>
                  </a:txBody>
                  <a:tcPr/>
                </a:tc>
                <a:tc>
                  <a:txBody>
                    <a:bodyPr/>
                    <a:lstStyle/>
                    <a:p>
                      <a:r>
                        <a:rPr lang="tr-TR" sz="2400" dirty="0" smtClean="0">
                          <a:latin typeface="+mj-lt"/>
                        </a:rPr>
                        <a:t>Disiplin temelli</a:t>
                      </a:r>
                      <a:endParaRPr lang="en-GB" sz="2400" dirty="0">
                        <a:latin typeface="+mj-lt"/>
                      </a:endParaRPr>
                    </a:p>
                  </a:txBody>
                  <a:tcPr/>
                </a:tc>
              </a:tr>
              <a:tr h="370840">
                <a:tc>
                  <a:txBody>
                    <a:bodyPr/>
                    <a:lstStyle/>
                    <a:p>
                      <a:r>
                        <a:rPr lang="tr-TR" sz="2400" dirty="0" smtClean="0">
                          <a:latin typeface="+mj-lt"/>
                        </a:rPr>
                        <a:t>Topluma dayalı</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C</a:t>
                      </a:r>
                      <a:r>
                        <a:rPr lang="tr-TR" sz="2400" b="1" noProof="0" dirty="0" smtClean="0">
                          <a:solidFill>
                            <a:srgbClr val="C00000"/>
                          </a:solidFill>
                          <a:latin typeface="+mj-lt"/>
                        </a:rPr>
                        <a:t> </a:t>
                      </a:r>
                      <a:r>
                        <a:rPr lang="en-GB" sz="2400" b="1" noProof="0" dirty="0" err="1" smtClean="0">
                          <a:latin typeface="+mj-lt"/>
                        </a:rPr>
                        <a:t>ommunity</a:t>
                      </a:r>
                      <a:r>
                        <a:rPr lang="en-GB" sz="2400" b="1" noProof="0" dirty="0" smtClean="0">
                          <a:latin typeface="+mj-lt"/>
                        </a:rPr>
                        <a:t>-Based</a:t>
                      </a:r>
                      <a:endParaRPr lang="en-GB" sz="2400" noProof="0" dirty="0">
                        <a:latin typeface="+mj-lt"/>
                      </a:endParaRPr>
                    </a:p>
                  </a:txBody>
                  <a:tcPr/>
                </a:tc>
                <a:tc>
                  <a:txBody>
                    <a:bodyPr/>
                    <a:lstStyle/>
                    <a:p>
                      <a:r>
                        <a:rPr lang="tr-TR" sz="2400" dirty="0" smtClean="0">
                          <a:latin typeface="+mj-lt"/>
                        </a:rPr>
                        <a:t>Kliniğe /Hastaneye </a:t>
                      </a:r>
                      <a:endParaRPr lang="en-GB" sz="2400" dirty="0">
                        <a:latin typeface="+mj-lt"/>
                      </a:endParaRPr>
                    </a:p>
                  </a:txBody>
                  <a:tcPr/>
                </a:tc>
              </a:tr>
              <a:tr h="370840">
                <a:tc>
                  <a:txBody>
                    <a:bodyPr/>
                    <a:lstStyle/>
                    <a:p>
                      <a:r>
                        <a:rPr lang="tr-TR" sz="2400" dirty="0" smtClean="0">
                          <a:latin typeface="+mj-lt"/>
                        </a:rPr>
                        <a:t>Seçmeli</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E</a:t>
                      </a:r>
                      <a:r>
                        <a:rPr lang="tr-TR" sz="2400" b="1" noProof="0" dirty="0" smtClean="0">
                          <a:solidFill>
                            <a:srgbClr val="C00000"/>
                          </a:solidFill>
                          <a:latin typeface="+mj-lt"/>
                        </a:rPr>
                        <a:t> </a:t>
                      </a:r>
                      <a:r>
                        <a:rPr lang="en-GB" sz="2400" b="1" noProof="0" dirty="0" err="1" smtClean="0">
                          <a:latin typeface="+mj-lt"/>
                        </a:rPr>
                        <a:t>lective</a:t>
                      </a:r>
                      <a:r>
                        <a:rPr lang="en-GB" sz="2400" b="1" baseline="0" noProof="0" dirty="0" smtClean="0">
                          <a:latin typeface="+mj-lt"/>
                        </a:rPr>
                        <a:t> </a:t>
                      </a:r>
                      <a:r>
                        <a:rPr lang="en-GB" sz="2400" b="1" baseline="0" noProof="0" dirty="0" smtClean="0">
                          <a:latin typeface="+mj-lt"/>
                        </a:rPr>
                        <a:t>driven</a:t>
                      </a:r>
                      <a:endParaRPr lang="en-GB" sz="2400" noProof="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mj-lt"/>
                        </a:rPr>
                        <a:t>Standart/Tekdüze</a:t>
                      </a:r>
                      <a:endParaRPr lang="en-GB" sz="2400" dirty="0">
                        <a:latin typeface="+mj-lt"/>
                      </a:endParaRPr>
                    </a:p>
                  </a:txBody>
                  <a:tcPr/>
                </a:tc>
              </a:tr>
              <a:tr h="370840">
                <a:tc>
                  <a:txBody>
                    <a:bodyPr/>
                    <a:lstStyle/>
                    <a:p>
                      <a:r>
                        <a:rPr lang="tr-TR" sz="2400" dirty="0" smtClean="0">
                          <a:latin typeface="+mj-lt"/>
                        </a:rPr>
                        <a:t>Sistematik</a:t>
                      </a:r>
                      <a:endParaRPr lang="en-GB"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noProof="0" dirty="0" smtClean="0">
                          <a:solidFill>
                            <a:srgbClr val="C00000"/>
                          </a:solidFill>
                          <a:latin typeface="+mj-lt"/>
                        </a:rPr>
                        <a:t>S</a:t>
                      </a:r>
                      <a:r>
                        <a:rPr lang="tr-TR" sz="2400" b="1" noProof="0" smtClean="0">
                          <a:solidFill>
                            <a:srgbClr val="C00000"/>
                          </a:solidFill>
                          <a:latin typeface="+mj-lt"/>
                        </a:rPr>
                        <a:t> </a:t>
                      </a:r>
                      <a:r>
                        <a:rPr lang="en-GB" sz="2400" b="1" noProof="0" smtClean="0">
                          <a:latin typeface="+mj-lt"/>
                        </a:rPr>
                        <a:t>ystematic</a:t>
                      </a:r>
                      <a:endParaRPr lang="en-GB" sz="2400" noProof="0" dirty="0">
                        <a:latin typeface="+mj-lt"/>
                      </a:endParaRPr>
                    </a:p>
                  </a:txBody>
                  <a:tcPr/>
                </a:tc>
                <a:tc>
                  <a:txBody>
                    <a:bodyPr/>
                    <a:lstStyle/>
                    <a:p>
                      <a:r>
                        <a:rPr lang="tr-TR" sz="2400" dirty="0" smtClean="0">
                          <a:latin typeface="+mj-lt"/>
                        </a:rPr>
                        <a:t>Usta-çırak</a:t>
                      </a:r>
                      <a:endParaRPr lang="en-GB" sz="2400" dirty="0">
                        <a:latin typeface="+mj-lt"/>
                      </a:endParaRPr>
                    </a:p>
                  </a:txBody>
                  <a:tcPr/>
                </a:tc>
              </a:tr>
            </a:tbl>
          </a:graphicData>
        </a:graphic>
      </p:graphicFrame>
      <p:sp>
        <p:nvSpPr>
          <p:cNvPr id="9" name="Slayt Numarası Yer Tutucusu 8"/>
          <p:cNvSpPr>
            <a:spLocks noGrp="1"/>
          </p:cNvSpPr>
          <p:nvPr>
            <p:ph type="sldNum" sz="quarter" idx="12"/>
          </p:nvPr>
        </p:nvSpPr>
        <p:spPr/>
        <p:txBody>
          <a:bodyPr/>
          <a:lstStyle/>
          <a:p>
            <a:fld id="{F302176B-0E47-46AC-8F43-DAB4B8A37D06}" type="slidenum">
              <a:rPr lang="tr-TR" smtClean="0"/>
              <a:t>8</a:t>
            </a:fld>
            <a:endParaRPr lang="tr-TR"/>
          </a:p>
        </p:txBody>
      </p:sp>
      <p:sp>
        <p:nvSpPr>
          <p:cNvPr id="10" name="Veri Yer Tutucusu 9"/>
          <p:cNvSpPr>
            <a:spLocks noGrp="1"/>
          </p:cNvSpPr>
          <p:nvPr>
            <p:ph type="dt" sz="half" idx="10"/>
          </p:nvPr>
        </p:nvSpPr>
        <p:spPr/>
        <p:txBody>
          <a:bodyPr/>
          <a:lstStyle/>
          <a:p>
            <a:r>
              <a:rPr lang="tr-TR" smtClean="0"/>
              <a:t>04.03.2013</a:t>
            </a:r>
            <a:endParaRPr lang="tr-TR"/>
          </a:p>
        </p:txBody>
      </p:sp>
      <p:sp>
        <p:nvSpPr>
          <p:cNvPr id="5" name="Metin kutusu 1"/>
          <p:cNvSpPr txBox="1">
            <a:spLocks noChangeArrowheads="1"/>
          </p:cNvSpPr>
          <p:nvPr/>
        </p:nvSpPr>
        <p:spPr bwMode="auto">
          <a:xfrm>
            <a:off x="5651500" y="6289675"/>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charset="0"/>
                <a:ea typeface="ＭＳ Ｐゴシック" charset="0"/>
                <a:cs typeface="Times New Roman" charset="0"/>
              </a:defRPr>
            </a:lvl1pPr>
            <a:lvl2pPr marL="742950" indent="-285750">
              <a:defRPr sz="2400" b="1">
                <a:solidFill>
                  <a:schemeClr val="tx1"/>
                </a:solidFill>
                <a:latin typeface="Times New Roman" charset="0"/>
                <a:ea typeface="Times New Roman" charset="0"/>
                <a:cs typeface="Times New Roman" charset="0"/>
              </a:defRPr>
            </a:lvl2pPr>
            <a:lvl3pPr marL="1143000" indent="-228600">
              <a:defRPr sz="2400" b="1">
                <a:solidFill>
                  <a:schemeClr val="tx1"/>
                </a:solidFill>
                <a:latin typeface="Times New Roman" charset="0"/>
                <a:ea typeface="Times New Roman" charset="0"/>
                <a:cs typeface="Times New Roman" charset="0"/>
              </a:defRPr>
            </a:lvl3pPr>
            <a:lvl4pPr marL="1600200" indent="-228600">
              <a:defRPr sz="2400" b="1">
                <a:solidFill>
                  <a:schemeClr val="tx1"/>
                </a:solidFill>
                <a:latin typeface="Times New Roman" charset="0"/>
                <a:ea typeface="Times New Roman" charset="0"/>
                <a:cs typeface="Times New Roman" charset="0"/>
              </a:defRPr>
            </a:lvl4pPr>
            <a:lvl5pPr marL="2057400" indent="-228600">
              <a:defRPr sz="2400" b="1">
                <a:solidFill>
                  <a:schemeClr val="tx1"/>
                </a:solidFill>
                <a:latin typeface="Times New Roman" charset="0"/>
                <a:ea typeface="Times New Roman" charset="0"/>
                <a:cs typeface="Times New Roman" charset="0"/>
              </a:defRPr>
            </a:lvl5pPr>
            <a:lvl6pPr marL="2514600" indent="-228600" eaLnBrk="0" fontAlgn="base" hangingPunct="0">
              <a:spcBef>
                <a:spcPct val="50000"/>
              </a:spcBef>
              <a:spcAft>
                <a:spcPct val="0"/>
              </a:spcAft>
              <a:defRPr sz="2400" b="1">
                <a:solidFill>
                  <a:schemeClr val="tx1"/>
                </a:solidFill>
                <a:latin typeface="Times New Roman" charset="0"/>
                <a:ea typeface="Times New Roman" charset="0"/>
                <a:cs typeface="Times New Roman" charset="0"/>
              </a:defRPr>
            </a:lvl6pPr>
            <a:lvl7pPr marL="2971800" indent="-228600" eaLnBrk="0" fontAlgn="base" hangingPunct="0">
              <a:spcBef>
                <a:spcPct val="50000"/>
              </a:spcBef>
              <a:spcAft>
                <a:spcPct val="0"/>
              </a:spcAft>
              <a:defRPr sz="2400" b="1">
                <a:solidFill>
                  <a:schemeClr val="tx1"/>
                </a:solidFill>
                <a:latin typeface="Times New Roman" charset="0"/>
                <a:ea typeface="Times New Roman" charset="0"/>
                <a:cs typeface="Times New Roman" charset="0"/>
              </a:defRPr>
            </a:lvl7pPr>
            <a:lvl8pPr marL="3429000" indent="-228600" eaLnBrk="0" fontAlgn="base" hangingPunct="0">
              <a:spcBef>
                <a:spcPct val="50000"/>
              </a:spcBef>
              <a:spcAft>
                <a:spcPct val="0"/>
              </a:spcAft>
              <a:defRPr sz="2400" b="1">
                <a:solidFill>
                  <a:schemeClr val="tx1"/>
                </a:solidFill>
                <a:latin typeface="Times New Roman" charset="0"/>
                <a:ea typeface="Times New Roman" charset="0"/>
                <a:cs typeface="Times New Roman" charset="0"/>
              </a:defRPr>
            </a:lvl8pPr>
            <a:lvl9pPr marL="3886200" indent="-228600" eaLnBrk="0" fontAlgn="base" hangingPunct="0">
              <a:spcBef>
                <a:spcPct val="50000"/>
              </a:spcBef>
              <a:spcAft>
                <a:spcPct val="0"/>
              </a:spcAft>
              <a:defRPr sz="2400" b="1">
                <a:solidFill>
                  <a:schemeClr val="tx1"/>
                </a:solidFill>
                <a:latin typeface="Times New Roman" charset="0"/>
                <a:ea typeface="Times New Roman" charset="0"/>
                <a:cs typeface="Times New Roman" charset="0"/>
              </a:defRPr>
            </a:lvl9pPr>
          </a:lstStyle>
          <a:p>
            <a:pPr algn="ctr"/>
            <a:r>
              <a:rPr lang="tr-TR" sz="1400" b="0" dirty="0" err="1"/>
              <a:t>Harden</a:t>
            </a:r>
            <a:r>
              <a:rPr lang="tr-TR" sz="1400" b="0" dirty="0"/>
              <a:t> 1984</a:t>
            </a:r>
          </a:p>
        </p:txBody>
      </p:sp>
    </p:spTree>
    <p:extLst>
      <p:ext uri="{BB962C8B-B14F-4D97-AF65-F5344CB8AC3E}">
        <p14:creationId xmlns:p14="http://schemas.microsoft.com/office/powerpoint/2010/main" val="3829174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733425"/>
            <a:ext cx="755332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9</a:t>
            </a:fld>
            <a:endParaRPr lang="tr-TR"/>
          </a:p>
        </p:txBody>
      </p:sp>
      <p:sp>
        <p:nvSpPr>
          <p:cNvPr id="3" name="Veri Yer Tutucusu 2"/>
          <p:cNvSpPr>
            <a:spLocks noGrp="1"/>
          </p:cNvSpPr>
          <p:nvPr>
            <p:ph type="dt" sz="half" idx="10"/>
          </p:nvPr>
        </p:nvSpPr>
        <p:spPr/>
        <p:txBody>
          <a:bodyPr/>
          <a:lstStyle/>
          <a:p>
            <a:r>
              <a:rPr lang="tr-TR" smtClean="0"/>
              <a:t>04.03.2013</a:t>
            </a:r>
            <a:endParaRPr lang="tr-TR"/>
          </a:p>
        </p:txBody>
      </p:sp>
    </p:spTree>
    <p:extLst>
      <p:ext uri="{BB962C8B-B14F-4D97-AF65-F5344CB8AC3E}">
        <p14:creationId xmlns:p14="http://schemas.microsoft.com/office/powerpoint/2010/main" val="34582396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628</TotalTime>
  <Words>3131</Words>
  <Application>Microsoft Office PowerPoint</Application>
  <PresentationFormat>Ekran Gösterisi (4:3)</PresentationFormat>
  <Paragraphs>2098</Paragraphs>
  <Slides>44</Slides>
  <Notes>4</Notes>
  <HiddenSlides>0</HiddenSlides>
  <MMClips>0</MMClips>
  <ScaleCrop>false</ScaleCrop>
  <HeadingPairs>
    <vt:vector size="6" baseType="variant">
      <vt:variant>
        <vt:lpstr>Tema</vt:lpstr>
      </vt:variant>
      <vt:variant>
        <vt:i4>1</vt:i4>
      </vt:variant>
      <vt:variant>
        <vt:lpstr>Bağlantılar</vt:lpstr>
      </vt:variant>
      <vt:variant>
        <vt:i4>2</vt:i4>
      </vt:variant>
      <vt:variant>
        <vt:lpstr>Slayt Başlıkları</vt:lpstr>
      </vt:variant>
      <vt:variant>
        <vt:i4>44</vt:i4>
      </vt:variant>
    </vt:vector>
  </HeadingPairs>
  <TitlesOfParts>
    <vt:vector size="47" baseType="lpstr">
      <vt:lpstr>Akış</vt:lpstr>
      <vt:lpstr>\\localhost\Users\zekeriya\Documents\ogrenciler\2012_2013\Document4!OLE_LINK7</vt:lpstr>
      <vt:lpstr>\\localhost\Users\zekeriya\Documents\ogrenciler\2012_2013\Document5!OLE_LINK8</vt:lpstr>
      <vt:lpstr>A.Ü. TIP FAKÜLTESİ MÜFREDAT YOL HARİTASI</vt:lpstr>
      <vt:lpstr>Sunum planı</vt:lpstr>
      <vt:lpstr>Müfredat ve ilişkili kavramlar</vt:lpstr>
      <vt:lpstr>PowerPoint Sunusu</vt:lpstr>
      <vt:lpstr>PowerPoint Sunusu</vt:lpstr>
      <vt:lpstr>PowerPoint Sunusu</vt:lpstr>
      <vt:lpstr>MÜFREDATIN  DOKUZ  HASTALIĞI: </vt:lpstr>
      <vt:lpstr>PowerPoint Sunusu</vt:lpstr>
      <vt:lpstr>PowerPoint Sunusu</vt:lpstr>
      <vt:lpstr>PowerPoint Sunusu</vt:lpstr>
      <vt:lpstr>PowerPoint Sunusu</vt:lpstr>
      <vt:lpstr>PowerPoint Sunusu</vt:lpstr>
      <vt:lpstr>Problemlerimiz</vt:lpstr>
      <vt:lpstr>GEÇEN YIL YAPILANLAR</vt:lpstr>
      <vt:lpstr>Yönetmelik Değiştirildi</vt:lpstr>
      <vt:lpstr>Hedef Eğitim Şablonu Çıkarıldı</vt:lpstr>
      <vt:lpstr>Komite Yapısı Değiştirildi</vt:lpstr>
      <vt:lpstr>Komitelerin Ders Şablonu Oluşturuldu</vt:lpstr>
      <vt:lpstr>Entegrasyon Çalışması Yapıldı</vt:lpstr>
      <vt:lpstr>Teorik Ders Yükü Azaltıldı</vt:lpstr>
      <vt:lpstr>PowerPoint Sunusu</vt:lpstr>
      <vt:lpstr>PowerPoint Sunusu</vt:lpstr>
      <vt:lpstr>PowerPoint Sunusu</vt:lpstr>
      <vt:lpstr>PowerPoint Sunusu</vt:lpstr>
      <vt:lpstr>PowerPoint Sunusu</vt:lpstr>
      <vt:lpstr>PowerPoint Sunusu</vt:lpstr>
      <vt:lpstr>Seçmeli Dersler Eklendi</vt:lpstr>
      <vt:lpstr>Dekanlığın Oriyentasyon Dersleri Eklendi</vt:lpstr>
      <vt:lpstr>1. Sınıftan İtibaren Klinik Yönelim </vt:lpstr>
      <vt:lpstr>Tekrarlar Çıkarılmaya Çalışıldı</vt:lpstr>
      <vt:lpstr>Ders Programı Excel’de Dizildi</vt:lpstr>
      <vt:lpstr>PowerPoint Sunusu</vt:lpstr>
      <vt:lpstr>Ulusal örnekler: süre karşılaştırması</vt:lpstr>
      <vt:lpstr>Türkiye’de tıp eğitimi:1. Sınıf</vt:lpstr>
      <vt:lpstr>Türkiye’de tıp eğitimi:2. Sınıf</vt:lpstr>
      <vt:lpstr>Türkiye’de tıp eğitimi:3. Sınıf</vt:lpstr>
      <vt:lpstr>Tekrarlar</vt:lpstr>
      <vt:lpstr>Müfredatımızın Kelime Analizi</vt:lpstr>
      <vt:lpstr>PowerPoint Sunusu</vt:lpstr>
      <vt:lpstr>PowerPoint Sunusu</vt:lpstr>
      <vt:lpstr>PowerPoint Sunusu</vt:lpstr>
      <vt:lpstr>Tekrar Örnekleri</vt:lpstr>
      <vt:lpstr>PowerPoint Sunusu</vt:lpstr>
      <vt:lpstr>Öneriler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TIP FAKÜLTESİ MÜFREDAT YOL HARİTASI BELİRLEME ÇALIŞMASI</dc:title>
  <dc:creator>Hamit</dc:creator>
  <cp:lastModifiedBy>Hamit</cp:lastModifiedBy>
  <cp:revision>44</cp:revision>
  <dcterms:created xsi:type="dcterms:W3CDTF">2013-03-03T14:20:22Z</dcterms:created>
  <dcterms:modified xsi:type="dcterms:W3CDTF">2013-03-04T11:54:35Z</dcterms:modified>
</cp:coreProperties>
</file>