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32" r:id="rId2"/>
    <p:sldMasterId id="2147484071" r:id="rId3"/>
  </p:sldMasterIdLst>
  <p:notesMasterIdLst>
    <p:notesMasterId r:id="rId43"/>
  </p:notesMasterIdLst>
  <p:handoutMasterIdLst>
    <p:handoutMasterId r:id="rId44"/>
  </p:handoutMasterIdLst>
  <p:sldIdLst>
    <p:sldId id="270" r:id="rId4"/>
    <p:sldId id="875" r:id="rId5"/>
    <p:sldId id="1043" r:id="rId6"/>
    <p:sldId id="1044" r:id="rId7"/>
    <p:sldId id="1045" r:id="rId8"/>
    <p:sldId id="1046" r:id="rId9"/>
    <p:sldId id="1049" r:id="rId10"/>
    <p:sldId id="1048" r:id="rId11"/>
    <p:sldId id="1050" r:id="rId12"/>
    <p:sldId id="938" r:id="rId13"/>
    <p:sldId id="1051" r:id="rId14"/>
    <p:sldId id="1052" r:id="rId15"/>
    <p:sldId id="1040" r:id="rId16"/>
    <p:sldId id="1011" r:id="rId17"/>
    <p:sldId id="1017" r:id="rId18"/>
    <p:sldId id="1020" r:id="rId19"/>
    <p:sldId id="1018" r:id="rId20"/>
    <p:sldId id="1019" r:id="rId21"/>
    <p:sldId id="1021" r:id="rId22"/>
    <p:sldId id="1022" r:id="rId23"/>
    <p:sldId id="1024" r:id="rId24"/>
    <p:sldId id="1025" r:id="rId25"/>
    <p:sldId id="1026" r:id="rId26"/>
    <p:sldId id="1027" r:id="rId27"/>
    <p:sldId id="1028" r:id="rId28"/>
    <p:sldId id="848" r:id="rId29"/>
    <p:sldId id="885" r:id="rId30"/>
    <p:sldId id="1029" r:id="rId31"/>
    <p:sldId id="1055" r:id="rId32"/>
    <p:sldId id="1053" r:id="rId33"/>
    <p:sldId id="1042" r:id="rId34"/>
    <p:sldId id="896" r:id="rId35"/>
    <p:sldId id="1033" r:id="rId36"/>
    <p:sldId id="1041" r:id="rId37"/>
    <p:sldId id="1039" r:id="rId38"/>
    <p:sldId id="1034" r:id="rId39"/>
    <p:sldId id="1035" r:id="rId40"/>
    <p:sldId id="1037" r:id="rId41"/>
    <p:sldId id="1009" r:id="rId42"/>
  </p:sldIdLst>
  <p:sldSz cx="9144000" cy="6858000" type="screen4x3"/>
  <p:notesSz cx="6797675" cy="9928225"/>
  <p:custDataLst>
    <p:tags r:id="rId45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9A"/>
    <a:srgbClr val="B6392C"/>
    <a:srgbClr val="607731"/>
    <a:srgbClr val="FFCCCC"/>
    <a:srgbClr val="1C1C1C"/>
    <a:srgbClr val="FFCC99"/>
    <a:srgbClr val="FFCC66"/>
    <a:srgbClr val="DDBA97"/>
    <a:srgbClr val="FFCD9B"/>
    <a:srgbClr val="AFCA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803" autoAdjust="0"/>
  </p:normalViewPr>
  <p:slideViewPr>
    <p:cSldViewPr>
      <p:cViewPr>
        <p:scale>
          <a:sx n="75" d="100"/>
          <a:sy n="75" d="100"/>
        </p:scale>
        <p:origin x="-3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ACDF13-26A3-4D0E-ABB4-318A8E818EA6}" type="datetimeFigureOut">
              <a:rPr lang="tr-TR"/>
              <a:pPr>
                <a:defRPr/>
              </a:pPr>
              <a:t>24.11.2012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DEAD70-6442-41A9-8CFE-A453473560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76567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48E7BB-FBFD-4FDB-8109-C13D5F6AA8A3}" type="datetimeFigureOut">
              <a:rPr lang="tr-TR"/>
              <a:pPr>
                <a:defRPr/>
              </a:pPr>
              <a:t>24.11.2012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88426C-D6B5-4858-8C0F-D00CEF99D8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2591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Slayt no.larını standardize edelim…</a:t>
            </a:r>
          </a:p>
        </p:txBody>
      </p:sp>
      <p:sp>
        <p:nvSpPr>
          <p:cNvPr id="163844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/>
          </a:p>
        </p:txBody>
      </p:sp>
      <p:sp>
        <p:nvSpPr>
          <p:cNvPr id="163845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3337-4AC0-4529-A919-10640A27718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CFF79-F73E-466E-B281-B19C4B30EC04}" type="slidenum">
              <a:rPr lang="en-GB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9396" name="3 Slayt Numarası Yer Tutucusu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2813">
              <a:defRPr/>
            </a:pPr>
            <a:fld id="{E090C10F-ED72-4BFA-8317-04DB9F4071EE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12813">
                <a:defRPr/>
              </a:pPr>
              <a:t>27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layt Numarası Yer Tutucusu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462F-57AE-4993-8F6E-E24A406FBD66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F7E9-5A99-4CED-AB66-1D68DB58C7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B92D-52E7-4CE6-AF3C-87FFFA075902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96003-FBCB-431D-AD13-9FEC1DD80B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4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Dikdörtge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D7CE-EA46-44BC-87BF-D722D3A1366F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7F87-6676-440F-B317-0D729C13CF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9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Dikdörtgen"/>
          <p:cNvSpPr/>
          <p:nvPr userDrawn="1"/>
        </p:nvSpPr>
        <p:spPr>
          <a:xfrm rot="5400000">
            <a:off x="4530700" y="2203398"/>
            <a:ext cx="82600" cy="914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7 Oval"/>
          <p:cNvSpPr/>
          <p:nvPr userDrawn="1"/>
        </p:nvSpPr>
        <p:spPr>
          <a:xfrm rot="5400000">
            <a:off x="7921625" y="6572250"/>
            <a:ext cx="165100" cy="165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8 Oval"/>
          <p:cNvSpPr/>
          <p:nvPr userDrawn="1"/>
        </p:nvSpPr>
        <p:spPr>
          <a:xfrm rot="5400000">
            <a:off x="8610600" y="6572250"/>
            <a:ext cx="165100" cy="165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9 Oval"/>
          <p:cNvSpPr/>
          <p:nvPr userDrawn="1"/>
        </p:nvSpPr>
        <p:spPr>
          <a:xfrm rot="5400000">
            <a:off x="8377238" y="6572250"/>
            <a:ext cx="165100" cy="165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10 Oval"/>
          <p:cNvSpPr/>
          <p:nvPr userDrawn="1"/>
        </p:nvSpPr>
        <p:spPr>
          <a:xfrm rot="5400000">
            <a:off x="8142288" y="6572250"/>
            <a:ext cx="165100" cy="165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" name="11 Oval"/>
          <p:cNvSpPr/>
          <p:nvPr userDrawn="1"/>
        </p:nvSpPr>
        <p:spPr>
          <a:xfrm rot="5400000">
            <a:off x="8858250" y="6572250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F7FC-B664-48D6-A431-DDE0B3034ECB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BEDA-56B8-49A8-9F96-90176E54FA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8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Sağ Ok">
            <a:hlinkClick r:id="" action="ppaction://hlinkshowjump?jump=nextslide"/>
          </p:cNvPr>
          <p:cNvSpPr/>
          <p:nvPr userDrawn="1"/>
        </p:nvSpPr>
        <p:spPr>
          <a:xfrm>
            <a:off x="7858125" y="6072188"/>
            <a:ext cx="571500" cy="571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7 Sağ Ok">
            <a:hlinkClick r:id="" action="ppaction://hlinkshowjump?jump=previousslide"/>
          </p:cNvPr>
          <p:cNvSpPr/>
          <p:nvPr userDrawn="1"/>
        </p:nvSpPr>
        <p:spPr>
          <a:xfrm rot="10800000">
            <a:off x="7072313" y="6072188"/>
            <a:ext cx="571500" cy="571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F7D4-BA44-43EE-97EA-6987352715C4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B19E-0A9D-4934-A111-A42D313DD3A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15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3E46-4C56-485A-B378-A68861CE2709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B9E3-4305-4F45-83A0-73D079F64B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556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47D-0CE5-4BA6-8DE6-8424ACC4064C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E927-36A2-43F7-8F2F-59BC81F3F1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15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Sağ Ok">
            <a:hlinkClick r:id="" action="ppaction://hlinkshowjump?jump=nextslide"/>
          </p:cNvPr>
          <p:cNvSpPr/>
          <p:nvPr userDrawn="1"/>
        </p:nvSpPr>
        <p:spPr>
          <a:xfrm>
            <a:off x="7858125" y="6072188"/>
            <a:ext cx="571500" cy="571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7 Sağ Ok">
            <a:hlinkClick r:id="" action="ppaction://hlinkshowjump?jump=previousslide"/>
          </p:cNvPr>
          <p:cNvSpPr/>
          <p:nvPr userDrawn="1"/>
        </p:nvSpPr>
        <p:spPr>
          <a:xfrm rot="10800000">
            <a:off x="7072313" y="6072188"/>
            <a:ext cx="571500" cy="571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9E0F-9593-444F-9718-5592BC7BDD7D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8500-A6C8-4310-8B78-13FA13E173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26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layt Numarası Yer Tutucusu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9BDD7D-1977-4980-9181-E270D980C19A}" type="slidenum">
              <a:rPr lang="tr-TR" sz="1400" b="1">
                <a:solidFill>
                  <a:srgbClr val="FF0000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143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layt Numarası Yer Tutucusu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A5E156-28D2-4AC1-8C59-7B4FDD856127}" type="slidenum">
              <a:rPr lang="tr-TR" sz="1400" b="1">
                <a:solidFill>
                  <a:srgbClr val="FF0000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73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30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DAE0CD-6623-484C-A055-DD26409771C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437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B939-0389-4043-A7A9-1E3B80A57F02}" type="datetime1">
              <a:rPr lang="tr-TR"/>
              <a:pPr>
                <a:defRPr/>
              </a:pPr>
              <a:t>24.11.2012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B2EC-B380-45F3-97B0-C2ADDE8766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948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361B58-157A-4514-BFD8-A4528DD693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336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443D-2C62-4557-995B-4B0C2D3301BC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C99E-EC6B-423F-8277-21BC728477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4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237CE-B76B-448F-9529-8A88B7D1F5B5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A052-611D-491E-AC01-A556B4686C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34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B779-1E63-49E9-A42B-AA26153BFE01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86F2-44DB-478C-8539-9D4258E621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5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0C7F-4C42-4D75-BCD5-E06E0409DF07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D2B6-9857-46EF-B6FE-3E9AABEA01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93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F99A25-40AC-4535-9D9A-1AB4FD0B2C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4121" r:id="rId3"/>
    <p:sldLayoutId id="2147484122" r:id="rId4"/>
    <p:sldLayoutId id="214748412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212FBF-67FD-46D5-A17B-4350D563083A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24.11.2012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FB9B25-3A37-4FF9-B78B-C4F271D633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6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F99A25-40AC-4535-9D9A-1AB4FD0B2C0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ipart.com/en/close-up?o=810425&amp;memlevel=A&amp;a=c&amp;q=doctor&amp;s=151&amp;e=180&amp;show=&amp;c=&amp;cid=&amp;findincat=&amp;g=&amp;cc=&amp;page=6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5 Alt Başlık"/>
          <p:cNvSpPr txBox="1">
            <a:spLocks/>
          </p:cNvSpPr>
          <p:nvPr/>
        </p:nvSpPr>
        <p:spPr bwMode="auto">
          <a:xfrm>
            <a:off x="394221" y="2564904"/>
            <a:ext cx="8354243" cy="1584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r-TR" sz="4000" b="1" dirty="0" smtClean="0">
                <a:solidFill>
                  <a:srgbClr val="C00000"/>
                </a:solidFill>
                <a:latin typeface="Calibri" pitchFamily="34" charset="0"/>
              </a:rPr>
              <a:t>SAĞLIKTA DÖNÜŞÜM PROGRAMI İLE YAŞANAN DEĞİŞİM</a:t>
            </a:r>
            <a:endParaRPr lang="tr-TR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4" name="9 Metin Yer Tutucusu"/>
          <p:cNvSpPr txBox="1">
            <a:spLocks/>
          </p:cNvSpPr>
          <p:nvPr/>
        </p:nvSpPr>
        <p:spPr bwMode="auto">
          <a:xfrm>
            <a:off x="214313" y="4293096"/>
            <a:ext cx="8715375" cy="230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tr-TR" sz="20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tr-TR" sz="2000" b="1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</a:rPr>
              <a:t>Doç. Dr. Serhat VANÇELİK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</a:rPr>
              <a:t>Erzurum İl Sağlık Müdürü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</a:rPr>
              <a:t>24 Kasım 2012</a:t>
            </a:r>
            <a:endParaRPr lang="tr-TR" sz="2000" b="1" dirty="0">
              <a:latin typeface="Calibri" pitchFamily="34" charset="0"/>
            </a:endParaRPr>
          </a:p>
        </p:txBody>
      </p:sp>
      <p:pic>
        <p:nvPicPr>
          <p:cNvPr id="25602" name="Picture 2" descr="C:\Documents and Settings\Admin\Desktop\ESM LOGO\logo beyaz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3838" y="331416"/>
            <a:ext cx="1546276" cy="1728192"/>
          </a:xfrm>
          <a:prstGeom prst="rect">
            <a:avLst/>
          </a:prstGeom>
          <a:noFill/>
        </p:spPr>
      </p:pic>
      <p:pic>
        <p:nvPicPr>
          <p:cNvPr id="1029" name="Picture 5" descr="D:\Documents and Settings\Administrator\Desktop\saglik_bakanligi_logo-vektor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62" y="260649"/>
            <a:ext cx="176349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354286" y="2420888"/>
            <a:ext cx="8291264" cy="3888432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1. Bütçeden Sağlık Hizmetlerine Ayrılan Pay </a:t>
            </a:r>
          </a:p>
          <a:p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2. Temel </a:t>
            </a:r>
            <a:r>
              <a:rPr lang="tr-TR" sz="2800" dirty="0"/>
              <a:t>s</a:t>
            </a:r>
            <a:r>
              <a:rPr lang="tr-TR" sz="2800" dirty="0" smtClean="0"/>
              <a:t>ağlık </a:t>
            </a:r>
            <a:r>
              <a:rPr lang="tr-TR" sz="2800" dirty="0"/>
              <a:t>h</a:t>
            </a:r>
            <a:r>
              <a:rPr lang="tr-TR" sz="2800" dirty="0" smtClean="0"/>
              <a:t>izmetleri</a:t>
            </a:r>
          </a:p>
          <a:p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3. Yataklı tedavi hizmetleri</a:t>
            </a:r>
          </a:p>
          <a:p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4. Sağlığın teşviki ve geliştirilmesine yönelik hizmetler</a:t>
            </a:r>
          </a:p>
          <a:p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683568" y="404664"/>
            <a:ext cx="763270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Helvetica" pitchFamily="34" charset="0"/>
              </a:rPr>
              <a:t>B. Sağlık Hizmetlerindeki Değişim</a:t>
            </a:r>
            <a:endParaRPr lang="tr-TR" sz="28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1 Resim" descr="a2e4D09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08100" y="444500"/>
            <a:ext cx="6019148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FF"/>
                </a:solidFill>
                <a:latin typeface="Arial"/>
                <a:cs typeface="+mn-cs"/>
              </a:rPr>
              <a:t>1. Bütçeden Sağlık Hizmetlerine Ayrılan Pay</a:t>
            </a:r>
            <a:endParaRPr lang="tr-TR" sz="24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917700" y="1308100"/>
            <a:ext cx="5381625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Kamu Sa</a:t>
            </a: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ğlık Harcamalarının GSYİH İçindeki Oranları, (%)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36600" y="1930400"/>
            <a:ext cx="7143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9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8051800" y="19685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375F92"/>
                </a:solidFill>
                <a:latin typeface="Arial"/>
                <a:cs typeface="+mn-cs"/>
              </a:rPr>
              <a:t>8,5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079500" y="27305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375F92"/>
                </a:solidFill>
                <a:latin typeface="Arial"/>
                <a:cs typeface="+mn-cs"/>
              </a:rPr>
              <a:t>6,7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286000" y="2628900"/>
            <a:ext cx="320675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ABD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8026400" y="2705100"/>
            <a:ext cx="227013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9B92AF"/>
                </a:solidFill>
                <a:latin typeface="Arial"/>
                <a:cs typeface="+mn-cs"/>
              </a:rPr>
              <a:t>6,9*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736600" y="3136900"/>
            <a:ext cx="7143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6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066800" y="30988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9B92AF"/>
                </a:solidFill>
                <a:latin typeface="Arial"/>
                <a:cs typeface="+mn-cs"/>
              </a:rPr>
              <a:t>5,9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286000" y="2984500"/>
            <a:ext cx="44926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9B92AF"/>
                </a:solidFill>
                <a:latin typeface="Arial"/>
                <a:cs typeface="+mn-cs"/>
              </a:rPr>
              <a:t>OECD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8064500" y="30988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77923B"/>
                </a:solidFill>
                <a:latin typeface="Arial"/>
                <a:cs typeface="+mn-cs"/>
              </a:rPr>
              <a:t>5,9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1066800" y="33909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77923B"/>
                </a:solidFill>
                <a:latin typeface="Arial"/>
                <a:cs typeface="+mn-cs"/>
              </a:rPr>
              <a:t>5,2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2286000" y="3352800"/>
            <a:ext cx="860425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92D050"/>
                </a:solidFill>
                <a:latin typeface="Arial"/>
                <a:cs typeface="+mn-cs"/>
              </a:rPr>
              <a:t>DSÖ Avrupa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298700" y="3860800"/>
            <a:ext cx="508000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Türkiye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8051800" y="3937000"/>
            <a:ext cx="17938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FF0000"/>
                </a:solidFill>
                <a:latin typeface="Arial"/>
                <a:cs typeface="+mn-cs"/>
              </a:rPr>
              <a:t>4,4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1079500" y="4127500"/>
            <a:ext cx="2143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FF0000"/>
                </a:solidFill>
                <a:latin typeface="Arial"/>
                <a:cs typeface="+mn-cs"/>
              </a:rPr>
              <a:t>3,8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736600" y="43434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3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36600" y="55499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155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2002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1917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2003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679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2004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3441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2005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203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2006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9657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2007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57150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2008</a:t>
            </a:r>
          </a:p>
        </p:txBody>
      </p:sp>
      <p:sp>
        <p:nvSpPr>
          <p:cNvPr id="28" name="27 Metin kutusu"/>
          <p:cNvSpPr txBox="1"/>
          <p:nvPr/>
        </p:nvSpPr>
        <p:spPr>
          <a:xfrm>
            <a:off x="64770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2009</a:t>
            </a:r>
          </a:p>
        </p:txBody>
      </p:sp>
      <p:sp>
        <p:nvSpPr>
          <p:cNvPr id="29" name="28 Metin kutusu"/>
          <p:cNvSpPr txBox="1"/>
          <p:nvPr/>
        </p:nvSpPr>
        <p:spPr>
          <a:xfrm>
            <a:off x="72390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2010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8001000" y="5702300"/>
            <a:ext cx="288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2011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863600" y="6134100"/>
            <a:ext cx="6981825" cy="2571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6">
                <a:solidFill>
                  <a:srgbClr val="000000"/>
                </a:solidFill>
                <a:latin typeface="Arial"/>
                <a:cs typeface="+mn-cs"/>
              </a:rPr>
              <a:t>Kaynak: OECD Health Data 2012, WHO Health For All Database, World Health Statistics 2012 ,TU</a:t>
            </a: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İK, Kalkınma Bakanlığı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863600" y="6438900"/>
            <a:ext cx="213677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*OECD verisi 2010 y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ılına aittir.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0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1 Resim" descr="a2e5860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08100" y="444500"/>
            <a:ext cx="6019148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FFFFFF"/>
                </a:solidFill>
                <a:latin typeface="Arial"/>
              </a:rPr>
              <a:t>1</a:t>
            </a:r>
            <a:r>
              <a:rPr lang="tr-TR" sz="2400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tr-TR" sz="2400" dirty="0">
                <a:solidFill>
                  <a:srgbClr val="FFFFFF"/>
                </a:solidFill>
                <a:latin typeface="Arial"/>
              </a:rPr>
              <a:t>Bütçeden Sağlık Hizmetlerine Ayrılan Pay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028700" y="1092200"/>
            <a:ext cx="691038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Kamu Sa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ğlık Harcamalarının GSYİH İçindeki Payının Değişimi (%)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17600" y="1778000"/>
            <a:ext cx="2651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120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17600" y="2235200"/>
            <a:ext cx="2651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93800" y="27051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93800" y="31623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93800" y="36322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93800" y="40894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270000" y="4559300"/>
            <a:ext cx="11430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654300" y="1841500"/>
            <a:ext cx="287338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111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067300" y="2755900"/>
            <a:ext cx="1638300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054100" algn="l"/>
              </a:tabLs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Türkiye 	OECD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054100" algn="l"/>
              </a:tabLs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314700" y="4025900"/>
            <a:ext cx="3373438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558415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3136900" algn="l"/>
              </a:tabLs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16 	17 </a:t>
            </a:r>
            <a:br>
              <a:rPr lang="tr-TR" sz="115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7 </a:t>
            </a:r>
          </a:p>
          <a:p>
            <a:pPr indent="2558415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3136900" algn="l"/>
              </a:tabLst>
              <a:defRPr/>
            </a:pPr>
            <a:endParaRPr lang="tr-TR" sz="11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730500" y="4724400"/>
            <a:ext cx="39052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187700" algn="l"/>
              </a:tabLst>
              <a:defRPr/>
            </a:pPr>
            <a:r>
              <a:rPr lang="tr-TR" sz="1059">
                <a:solidFill>
                  <a:srgbClr val="000000"/>
                </a:solidFill>
                <a:latin typeface="Arial"/>
                <a:cs typeface="+mn-cs"/>
              </a:rPr>
              <a:t>1993-2002 	2002-2012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187700" algn="l"/>
              </a:tabLst>
              <a:defRPr/>
            </a:pPr>
            <a:endParaRPr lang="tr-TR" sz="1059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273300" y="5346700"/>
            <a:ext cx="1035050" cy="3476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</a:tabLs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1993 	2002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</a:tabLst>
              <a:defRPr/>
            </a:pPr>
            <a:endParaRPr lang="tr-TR" sz="11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568700" y="5245100"/>
            <a:ext cx="571500" cy="5270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65100" algn="l"/>
              </a:tabLs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De</a:t>
            </a:r>
            <a:r>
              <a:rPr lang="tr-TR" sz="1150">
                <a:solidFill>
                  <a:srgbClr val="000000"/>
                </a:solidFill>
                <a:latin typeface="Arial"/>
                <a:cs typeface="Arial"/>
              </a:rPr>
              <a:t>ğişim </a:t>
            </a:r>
            <a:br>
              <a:rPr lang="tr-TR" sz="115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150">
                <a:solidFill>
                  <a:srgbClr val="000000"/>
                </a:solidFill>
                <a:latin typeface="Arial"/>
                <a:cs typeface="Arial"/>
              </a:rPr>
              <a:t>	(%)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65100" algn="l"/>
              </a:tabLst>
              <a:defRPr/>
            </a:pPr>
            <a:endParaRPr lang="tr-TR" sz="11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7150100" y="5257800"/>
            <a:ext cx="571500" cy="3476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De</a:t>
            </a:r>
            <a:r>
              <a:rPr lang="tr-TR" sz="1150">
                <a:solidFill>
                  <a:srgbClr val="000000"/>
                </a:solidFill>
                <a:latin typeface="Arial"/>
                <a:cs typeface="Arial"/>
              </a:rPr>
              <a:t>ğişim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1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5829300" y="5384800"/>
            <a:ext cx="1074738" cy="234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698500" algn="l"/>
              </a:tabLs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2002 	2011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698500" algn="l"/>
              </a:tabLst>
              <a:defRPr/>
            </a:pPr>
            <a:endParaRPr lang="tr-TR" sz="11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315200" y="5473700"/>
            <a:ext cx="273050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(%)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447800" y="5689600"/>
            <a:ext cx="4826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Türkiye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2336800" y="5689600"/>
            <a:ext cx="204788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1,8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997200" y="5689600"/>
            <a:ext cx="204788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3,8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3733800" y="5689600"/>
            <a:ext cx="244475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111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5892800" y="5689600"/>
            <a:ext cx="204788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3,8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6591300" y="5689600"/>
            <a:ext cx="204788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4,4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7340600" y="5689600"/>
            <a:ext cx="163513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2">
                <a:solidFill>
                  <a:srgbClr val="000000"/>
                </a:solidFill>
                <a:latin typeface="Arial"/>
                <a:cs typeface="+mn-cs"/>
              </a:rPr>
              <a:t>16</a:t>
            </a:r>
          </a:p>
        </p:txBody>
      </p:sp>
      <p:sp>
        <p:nvSpPr>
          <p:cNvPr id="28" name="27 Metin kutusu"/>
          <p:cNvSpPr txBox="1"/>
          <p:nvPr/>
        </p:nvSpPr>
        <p:spPr>
          <a:xfrm>
            <a:off x="1447800" y="5981700"/>
            <a:ext cx="425450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OECD</a:t>
            </a:r>
          </a:p>
        </p:txBody>
      </p:sp>
      <p:sp>
        <p:nvSpPr>
          <p:cNvPr id="29" name="28 Metin kutusu"/>
          <p:cNvSpPr txBox="1"/>
          <p:nvPr/>
        </p:nvSpPr>
        <p:spPr>
          <a:xfrm>
            <a:off x="2336800" y="5981700"/>
            <a:ext cx="204788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5,5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2997200" y="5981700"/>
            <a:ext cx="204788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5,9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3810000" y="5981700"/>
            <a:ext cx="80963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7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5892800" y="5981700"/>
            <a:ext cx="204788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5,9</a:t>
            </a:r>
          </a:p>
        </p:txBody>
      </p:sp>
      <p:sp>
        <p:nvSpPr>
          <p:cNvPr id="33" name="32 Metin kutusu"/>
          <p:cNvSpPr txBox="1"/>
          <p:nvPr/>
        </p:nvSpPr>
        <p:spPr>
          <a:xfrm>
            <a:off x="6553200" y="5981700"/>
            <a:ext cx="261938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6,9*</a:t>
            </a:r>
          </a:p>
        </p:txBody>
      </p:sp>
      <p:sp>
        <p:nvSpPr>
          <p:cNvPr id="34" name="33 Metin kutusu"/>
          <p:cNvSpPr txBox="1"/>
          <p:nvPr/>
        </p:nvSpPr>
        <p:spPr>
          <a:xfrm>
            <a:off x="7340600" y="5981700"/>
            <a:ext cx="163513" cy="176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">
                <a:solidFill>
                  <a:srgbClr val="000000"/>
                </a:solidFill>
                <a:latin typeface="Arial"/>
                <a:cs typeface="+mn-cs"/>
              </a:rPr>
              <a:t>17</a:t>
            </a:r>
          </a:p>
        </p:txBody>
      </p:sp>
      <p:sp>
        <p:nvSpPr>
          <p:cNvPr id="35" name="34 Metin kutusu"/>
          <p:cNvSpPr txBox="1"/>
          <p:nvPr/>
        </p:nvSpPr>
        <p:spPr>
          <a:xfrm>
            <a:off x="1219200" y="6299200"/>
            <a:ext cx="3462338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8">
                <a:solidFill>
                  <a:srgbClr val="000000"/>
                </a:solidFill>
                <a:latin typeface="Arial"/>
                <a:cs typeface="+mn-cs"/>
              </a:rPr>
              <a:t>Kaynak: OECD Health Data 2012,TU</a:t>
            </a:r>
            <a:r>
              <a:rPr lang="en-US" sz="1008">
                <a:solidFill>
                  <a:srgbClr val="000000"/>
                </a:solidFill>
                <a:latin typeface="Arial"/>
                <a:cs typeface="Arial"/>
              </a:rPr>
              <a:t>İK, Kalkınma Bakanlığı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1231900" y="6565900"/>
            <a:ext cx="2276475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* OECD verileri 2010 y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ılına aittir.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1 Resim" descr="a2e2163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68425" y="444499"/>
            <a:ext cx="6407150" cy="14388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. Temel Sağlık </a:t>
            </a: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izmetleri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rgbClr val="FF0000"/>
              </a:solidFill>
              <a:latin typeface="Arial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FF0000"/>
                </a:solidFill>
                <a:latin typeface="Arial"/>
              </a:rPr>
              <a:t>            Temel </a:t>
            </a:r>
            <a:r>
              <a:rPr lang="tr-TR" sz="2200" dirty="0">
                <a:solidFill>
                  <a:srgbClr val="FF0000"/>
                </a:solidFill>
                <a:latin typeface="Arial"/>
              </a:rPr>
              <a:t>Sa</a:t>
            </a:r>
            <a:r>
              <a:rPr lang="tr-TR" sz="2200" dirty="0">
                <a:solidFill>
                  <a:srgbClr val="FF0000"/>
                </a:solidFill>
                <a:latin typeface="Arial"/>
                <a:cs typeface="Arial"/>
              </a:rPr>
              <a:t>ğlık Hizmetlerine Ayrılan Pay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362200" y="20066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7.000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362200" y="34290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 dirty="0">
                <a:solidFill>
                  <a:srgbClr val="FF0000"/>
                </a:solidFill>
                <a:latin typeface="Arial"/>
                <a:cs typeface="+mn-cs"/>
              </a:rPr>
              <a:t>3.500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28900" y="48514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829300" y="2171700"/>
            <a:ext cx="11572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  <a:defRPr/>
            </a:pPr>
            <a:r>
              <a:rPr lang="tr-TR" sz="1114" dirty="0">
                <a:solidFill>
                  <a:srgbClr val="FF0000"/>
                </a:solidFill>
                <a:latin typeface="Arial"/>
                <a:cs typeface="+mn-cs"/>
              </a:rPr>
              <a:t>6.652 </a:t>
            </a:r>
            <a:r>
              <a:rPr lang="tr-TR" sz="1114" dirty="0">
                <a:solidFill>
                  <a:srgbClr val="0000FF"/>
                </a:solidFill>
                <a:latin typeface="Arial"/>
                <a:cs typeface="+mn-cs"/>
              </a:rPr>
              <a:t>	6.652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  <a:defRPr/>
            </a:pPr>
            <a:endParaRPr lang="tr-TR" sz="1114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051300" y="2768600"/>
            <a:ext cx="939800" cy="7794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6">
                <a:solidFill>
                  <a:srgbClr val="000000"/>
                </a:solidFill>
                <a:latin typeface="Arial"/>
                <a:cs typeface="+mn-cs"/>
              </a:rPr>
              <a:t>3 Kat </a:t>
            </a: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556000" y="3733800"/>
            <a:ext cx="15811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</a:tabLs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2.291 	2.378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</a:tabLst>
              <a:defRPr/>
            </a:pPr>
            <a:endParaRPr lang="tr-TR" sz="1114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118100" y="44831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FF"/>
                </a:solidFill>
                <a:latin typeface="Arial"/>
                <a:cs typeface="+mn-cs"/>
              </a:rPr>
              <a:t>928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365500" y="4673600"/>
            <a:ext cx="2397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FF"/>
                </a:solidFill>
                <a:latin typeface="Arial"/>
                <a:cs typeface="+mn-cs"/>
              </a:rPr>
              <a:t>6,5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403600" y="4953000"/>
            <a:ext cx="329723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447800" algn="l"/>
                <a:tab pos="2908300" algn="l"/>
              </a:tabLs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447800" algn="l"/>
                <a:tab pos="2908300" algn="l"/>
              </a:tabLst>
              <a:defRPr/>
            </a:pPr>
            <a:endParaRPr lang="tr-TR" sz="11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315200" y="20066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99"/>
                </a:solidFill>
                <a:latin typeface="Arial"/>
                <a:cs typeface="+mn-cs"/>
              </a:rPr>
              <a:t>7.000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7315200" y="34290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99"/>
                </a:solidFill>
                <a:latin typeface="Arial"/>
                <a:cs typeface="+mn-cs"/>
              </a:rPr>
              <a:t>3.500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7315200" y="48514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99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286000" y="5156200"/>
            <a:ext cx="5254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Nominal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3454400" y="5156200"/>
            <a:ext cx="20002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6,5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4902200" y="5156200"/>
            <a:ext cx="23971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928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6299200" y="5156200"/>
            <a:ext cx="3603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6.652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286000" y="5359400"/>
            <a:ext cx="2952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Reel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3378200" y="5359400"/>
            <a:ext cx="3603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2.291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838700" y="5359400"/>
            <a:ext cx="3603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2.378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6299200" y="5359400"/>
            <a:ext cx="3603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6.652</a:t>
            </a:r>
          </a:p>
        </p:txBody>
      </p:sp>
      <p:sp>
        <p:nvSpPr>
          <p:cNvPr id="28" name="27 Metin kutusu"/>
          <p:cNvSpPr txBox="1"/>
          <p:nvPr/>
        </p:nvSpPr>
        <p:spPr>
          <a:xfrm>
            <a:off x="251520" y="5930900"/>
            <a:ext cx="8568952" cy="5386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 dirty="0">
                <a:solidFill>
                  <a:srgbClr val="000000"/>
                </a:solidFill>
                <a:latin typeface="Arial"/>
                <a:cs typeface="+mn-cs"/>
              </a:rPr>
              <a:t>2013 </a:t>
            </a:r>
            <a:r>
              <a:rPr lang="tr-TR" sz="1810" dirty="0" smtClean="0">
                <a:solidFill>
                  <a:srgbClr val="000000"/>
                </a:solidFill>
                <a:latin typeface="Arial"/>
                <a:cs typeface="+mn-cs"/>
              </a:rPr>
              <a:t>için </a:t>
            </a:r>
            <a:r>
              <a:rPr lang="tr-TR" sz="1810" dirty="0" smtClean="0">
                <a:solidFill>
                  <a:srgbClr val="000000"/>
                </a:solidFill>
                <a:latin typeface="Arial"/>
                <a:cs typeface="Arial"/>
              </a:rPr>
              <a:t>temel 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sağlık </a:t>
            </a:r>
            <a:r>
              <a:rPr lang="tr-TR" sz="1810" dirty="0" smtClean="0">
                <a:solidFill>
                  <a:srgbClr val="000000"/>
                </a:solidFill>
                <a:latin typeface="Arial"/>
                <a:cs typeface="Arial"/>
              </a:rPr>
              <a:t>hizmetlerine 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ayrılan bütçe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35196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37288"/>
            <a:ext cx="471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Metin kutusu"/>
          <p:cNvSpPr txBox="1"/>
          <p:nvPr/>
        </p:nvSpPr>
        <p:spPr>
          <a:xfrm>
            <a:off x="5137150" y="5930900"/>
            <a:ext cx="3683322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+mn-cs"/>
              </a:rPr>
              <a:t>7 </a:t>
            </a:r>
            <a:r>
              <a:rPr lang="es-ES" dirty="0">
                <a:solidFill>
                  <a:srgbClr val="FF0000"/>
                </a:solidFill>
                <a:latin typeface="Arial"/>
                <a:cs typeface="+mn-cs"/>
              </a:rPr>
              <a:t>milyar 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+mn-cs"/>
              </a:rPr>
              <a:t>3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+mn-cs"/>
              </a:rPr>
              <a:t>40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+mn-cs"/>
              </a:rPr>
              <a:t> </a:t>
            </a:r>
            <a:r>
              <a:rPr lang="es-ES" dirty="0">
                <a:solidFill>
                  <a:srgbClr val="FF0000"/>
                </a:solidFill>
                <a:latin typeface="Arial"/>
                <a:cs typeface="+mn-cs"/>
              </a:rPr>
              <a:t>milyo</a:t>
            </a:r>
            <a:r>
              <a:rPr lang="tr-TR" dirty="0">
                <a:solidFill>
                  <a:srgbClr val="FF0000"/>
                </a:solidFill>
                <a:latin typeface="Arial"/>
                <a:cs typeface="+mn-cs"/>
              </a:rPr>
              <a:t>n </a:t>
            </a:r>
            <a:r>
              <a:rPr lang="tr-TR" dirty="0">
                <a:solidFill>
                  <a:srgbClr val="000000"/>
                </a:solidFill>
                <a:latin typeface="Arial"/>
                <a:cs typeface="+mn-cs"/>
              </a:rPr>
              <a:t>TL </a:t>
            </a:r>
            <a:r>
              <a:rPr lang="es-ES" dirty="0" err="1">
                <a:solidFill>
                  <a:srgbClr val="000000"/>
                </a:solidFill>
                <a:latin typeface="Arial"/>
                <a:cs typeface="+mn-cs"/>
              </a:rPr>
              <a:t>dir.</a:t>
            </a:r>
            <a:r>
              <a:rPr lang="es-ES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pic>
        <p:nvPicPr>
          <p:cNvPr id="13519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6563"/>
            <a:ext cx="28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9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2324100" y="1739900"/>
            <a:ext cx="595313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 dirty="0">
                <a:solidFill>
                  <a:srgbClr val="FF0000"/>
                </a:solidFill>
                <a:latin typeface="Arial"/>
                <a:cs typeface="+mn-cs"/>
              </a:rPr>
              <a:t>Milyon TL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6997700" y="1752600"/>
            <a:ext cx="595313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 dirty="0">
                <a:solidFill>
                  <a:srgbClr val="0000CC"/>
                </a:solidFill>
                <a:latin typeface="Arial"/>
                <a:cs typeface="+mn-cs"/>
              </a:rPr>
              <a:t>Milyon TL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06279" y="3235357"/>
            <a:ext cx="4331442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  <a:latin typeface="Arial"/>
              </a:rPr>
              <a:t>a. Temel Sa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ğlık Hizmetlerine Ayrılan Pay</a:t>
            </a:r>
          </a:p>
        </p:txBody>
      </p:sp>
    </p:spTree>
    <p:extLst>
      <p:ext uri="{BB962C8B-B14F-4D97-AF65-F5344CB8AC3E}">
        <p14:creationId xmlns:p14="http://schemas.microsoft.com/office/powerpoint/2010/main" xmlns="" val="256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Resim" descr="a2e12DF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5080000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FF"/>
                </a:solidFill>
                <a:latin typeface="Arial"/>
                <a:cs typeface="+mn-cs"/>
              </a:rPr>
              <a:t>2. Temel Sağlık Hizmetleri</a:t>
            </a:r>
          </a:p>
          <a:p>
            <a:pPr marL="457200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tr-TR" sz="240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FF0000"/>
                </a:solidFill>
                <a:latin typeface="Arial"/>
                <a:cs typeface="Arial"/>
              </a:rPr>
              <a:t>Bağışıklama Hizmetleri</a:t>
            </a:r>
            <a:endParaRPr lang="tr-TR"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1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657600" y="1663700"/>
            <a:ext cx="4556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FFFFFF"/>
                </a:solidFill>
                <a:latin typeface="Arial"/>
                <a:cs typeface="+mn-cs"/>
              </a:rPr>
              <a:t>1993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876800" y="1663700"/>
            <a:ext cx="4556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FFFFFF"/>
                </a:solidFill>
                <a:latin typeface="Arial"/>
                <a:cs typeface="+mn-cs"/>
              </a:rPr>
              <a:t>2002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934200" y="1663700"/>
            <a:ext cx="4556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FFFFFF"/>
                </a:solidFill>
                <a:latin typeface="Arial"/>
                <a:cs typeface="+mn-cs"/>
              </a:rPr>
              <a:t>2012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781800" y="2222500"/>
            <a:ext cx="336550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BCG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660400" y="3644900"/>
            <a:ext cx="2208810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 dirty="0">
                <a:solidFill>
                  <a:srgbClr val="000000"/>
                </a:solidFill>
                <a:latin typeface="Arial"/>
                <a:cs typeface="+mn-cs"/>
              </a:rPr>
              <a:t>Çocukluk Döneminde </a:t>
            </a:r>
            <a:br>
              <a:rPr lang="tr-TR" sz="1606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606" dirty="0">
                <a:solidFill>
                  <a:srgbClr val="000000"/>
                </a:solidFill>
                <a:latin typeface="Arial"/>
                <a:cs typeface="+mn-cs"/>
              </a:rPr>
              <a:t>Rutin </a:t>
            </a:r>
            <a:r>
              <a:rPr lang="tr-TR" sz="1606" dirty="0" smtClean="0">
                <a:solidFill>
                  <a:srgbClr val="000000"/>
                </a:solidFill>
                <a:latin typeface="Arial"/>
                <a:cs typeface="+mn-cs"/>
              </a:rPr>
              <a:t>Uygulanan </a:t>
            </a:r>
            <a:r>
              <a:rPr lang="tr-TR" sz="1606" dirty="0" smtClean="0">
                <a:solidFill>
                  <a:srgbClr val="000000"/>
                </a:solidFill>
                <a:latin typeface="Arial"/>
                <a:cs typeface="Arial"/>
              </a:rPr>
              <a:t>Aşılar </a:t>
            </a:r>
            <a:endParaRPr lang="tr-TR" sz="1606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940300" y="2946400"/>
            <a:ext cx="37941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BCG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21100" y="3136900"/>
            <a:ext cx="1643063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811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BCG 	Difteri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811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683000" y="3327400"/>
            <a:ext cx="1803400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0922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Difteri 	Bo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ğmaca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0922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556000" y="3505200"/>
            <a:ext cx="188277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Bo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ğmaca 	Tetanoz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619500" y="3683000"/>
            <a:ext cx="189547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55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Tetanoz 	Oral Polio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557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543300" y="3873500"/>
            <a:ext cx="1900238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Oral Polio 	K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ızamık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606800" y="4051300"/>
            <a:ext cx="18764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811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K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ızamık 	Hepatit B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1811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365500" y="4419600"/>
            <a:ext cx="2243138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(6 antijen) 	(7 antijen)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756400" y="2590800"/>
            <a:ext cx="1600200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Difteri </a:t>
            </a: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	Be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şli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</a:tabLs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337300" y="2781300"/>
            <a:ext cx="23002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6256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Aselüler Bo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ğmaca 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	Kombine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6256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6680200" y="2959100"/>
            <a:ext cx="15636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Tetanoz </a:t>
            </a: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	A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şı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6781800" y="3149600"/>
            <a:ext cx="390525" cy="352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Polio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6108700" y="3327400"/>
            <a:ext cx="1766888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Hemofilus 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İnfluenza tip B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6680200" y="3683000"/>
            <a:ext cx="1649413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K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ızamık 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	Üçlü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578600" y="3886200"/>
            <a:ext cx="20574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84300" algn="l"/>
              </a:tabLs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K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ızamıkçık 	Kombine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84300" algn="l"/>
              </a:tabLs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6591300" y="4076700"/>
            <a:ext cx="16525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Kabakulak 	A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şı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6642100" y="4419600"/>
            <a:ext cx="68421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Hepatit B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6286500" y="4597400"/>
            <a:ext cx="1392238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Konjuge Pnömokok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629400" y="4965700"/>
            <a:ext cx="709613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6763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Hepatit A </a:t>
            </a:r>
            <a:br>
              <a:rPr lang="tr-TR" sz="1210">
                <a:solidFill>
                  <a:srgbClr val="FF0000"/>
                </a:solidFill>
                <a:latin typeface="Arial"/>
                <a:cs typeface="+mn-cs"/>
              </a:rPr>
            </a:br>
            <a:r>
              <a:rPr lang="tr-TR" sz="1210">
                <a:solidFill>
                  <a:srgbClr val="FF0000"/>
                </a:solidFill>
                <a:latin typeface="Arial"/>
                <a:cs typeface="+mn-cs"/>
              </a:rPr>
              <a:t>Su Çiçe</a:t>
            </a:r>
            <a:r>
              <a:rPr lang="tr-TR" sz="1210">
                <a:solidFill>
                  <a:srgbClr val="FF0000"/>
                </a:solidFill>
                <a:latin typeface="Arial"/>
                <a:cs typeface="Arial"/>
              </a:rPr>
              <a:t>ği </a:t>
            </a:r>
          </a:p>
          <a:p>
            <a:pPr indent="16763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6413500" y="5524500"/>
            <a:ext cx="1096963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8">
                <a:solidFill>
                  <a:srgbClr val="000000"/>
                </a:solidFill>
                <a:latin typeface="Arial"/>
                <a:cs typeface="+mn-cs"/>
              </a:rPr>
              <a:t>(13 antijen)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Resim" descr="a2e367C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355424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FFFFFF"/>
                </a:solidFill>
                <a:latin typeface="Arial"/>
              </a:rPr>
              <a:t>2</a:t>
            </a:r>
            <a:r>
              <a:rPr lang="tr-TR" sz="2400" dirty="0" smtClean="0">
                <a:solidFill>
                  <a:srgbClr val="FFFFFF"/>
                </a:solidFill>
                <a:latin typeface="Arial"/>
              </a:rPr>
              <a:t>. Temel Sağlık Hizmetleri</a:t>
            </a:r>
            <a:endParaRPr lang="tr-TR" sz="21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12800" y="2146300"/>
            <a:ext cx="1574800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Bebeklere Ücretsiz </a:t>
            </a:r>
            <a:br>
              <a:rPr lang="tr-TR" sz="1414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D Vitamini Deste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ği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581400" y="2146300"/>
            <a:ext cx="2108200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Bebeklere Ücretsiz Demir </a:t>
            </a:r>
            <a:br>
              <a:rPr lang="tr-TR" sz="1414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	Deste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ği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616700" y="2146300"/>
            <a:ext cx="2157413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584200" algn="l"/>
              </a:tabLs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Hamilelere Ücretsiz Demir </a:t>
            </a:r>
            <a:br>
              <a:rPr lang="tr-TR" sz="1414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	Deste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ği, (%)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584200" algn="l"/>
              </a:tabLs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54000" y="2641600"/>
            <a:ext cx="2524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30200" y="32385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30200" y="38354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30200" y="44323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30200" y="50292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914400" y="5410200"/>
            <a:ext cx="830263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0 	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endParaRPr lang="tr-TR" sz="1414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93700" y="5638800"/>
            <a:ext cx="10795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825500" y="5791200"/>
            <a:ext cx="1093788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1993 	2002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413000" y="2514600"/>
            <a:ext cx="2524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98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314700" y="2667000"/>
            <a:ext cx="252413" cy="2397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378200" y="32385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3378200" y="38354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3378200" y="44323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3378200" y="50292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962400" y="5410200"/>
            <a:ext cx="1508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3454400" y="56261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362200" y="5791200"/>
            <a:ext cx="1849438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511300" algn="l"/>
              </a:tabLs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2012 	1993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511300" algn="l"/>
              </a:tabLs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461000" y="2514600"/>
            <a:ext cx="2524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98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610100" y="5384800"/>
            <a:ext cx="1508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4648200" y="5791200"/>
            <a:ext cx="1106488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</a:tabLs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2002 	2012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</a:tabLs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8801100" y="2654300"/>
            <a:ext cx="2159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98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6299200" y="2819400"/>
            <a:ext cx="280988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6375400" y="33655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6375400" y="39370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6375400" y="45085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5" name="34 Metin kutusu"/>
          <p:cNvSpPr txBox="1"/>
          <p:nvPr/>
        </p:nvSpPr>
        <p:spPr>
          <a:xfrm>
            <a:off x="6375400" y="50673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7023100" y="5461000"/>
            <a:ext cx="8223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0 	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endParaRPr lang="tr-TR" sz="1210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6451600" y="56388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6908800" y="5816600"/>
            <a:ext cx="202723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  <a:tab pos="16510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  <a:tab pos="16510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3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a2e1B1A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355424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FFFFFF"/>
                </a:solidFill>
                <a:latin typeface="Arial"/>
              </a:rPr>
              <a:t>2</a:t>
            </a:r>
            <a:r>
              <a:rPr lang="tr-TR" sz="2400" dirty="0" smtClean="0">
                <a:solidFill>
                  <a:srgbClr val="FFFFFF"/>
                </a:solidFill>
                <a:latin typeface="Arial"/>
              </a:rPr>
              <a:t>. Temel Sağlık Hizmetleri</a:t>
            </a:r>
            <a:endParaRPr lang="tr-TR" sz="24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49300" y="2222500"/>
            <a:ext cx="3052763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</a:tabLs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Do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ğum Öncesi Bakım Hizmetleri, (%) </a:t>
            </a:r>
            <a:br>
              <a:rPr lang="tr-TR" sz="1414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	(en az bir ziyaret)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</a:tabLs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30200" y="27051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43300" y="2857500"/>
            <a:ext cx="21590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95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06400" y="41910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75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311400" y="4343400"/>
            <a:ext cx="21590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70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81100" y="4724400"/>
            <a:ext cx="2159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2">
                <a:solidFill>
                  <a:srgbClr val="17375E"/>
                </a:solidFill>
                <a:latin typeface="Arial"/>
                <a:cs typeface="+mn-cs"/>
              </a:rPr>
              <a:t>63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06400" y="56769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117600" y="5842000"/>
            <a:ext cx="27336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349500" algn="l"/>
              </a:tabLs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349500" algn="l"/>
              </a:tabLst>
              <a:defRPr/>
            </a:pPr>
            <a:endParaRPr lang="tr-TR" sz="11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181600" y="2222500"/>
            <a:ext cx="3095625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Hastanede Yap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ılan Doğum Oranı, (%)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33900" y="2692400"/>
            <a:ext cx="393223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6957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	96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6957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610100" y="41783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75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769100" y="4368800"/>
            <a:ext cx="2159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69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486400" y="4889500"/>
            <a:ext cx="2159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610100" y="56642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5422900" y="5829300"/>
            <a:ext cx="31178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58900" algn="l"/>
                <a:tab pos="27305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358900" algn="l"/>
                <a:tab pos="27305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6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Resim" descr="a2eA74F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471616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00"/>
                </a:solidFill>
                <a:latin typeface="Arial"/>
                <a:cs typeface="+mn-cs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+mn-cs"/>
              </a:rPr>
              <a:t>3- YATAKLI TEDAVİ HİZMETLERİ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110" dirty="0">
              <a:solidFill>
                <a:srgbClr val="FFFF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96900" y="2120900"/>
            <a:ext cx="4318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12.000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60400" y="2667000"/>
            <a:ext cx="358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9.000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60400" y="3213100"/>
            <a:ext cx="358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6.000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60400" y="3771900"/>
            <a:ext cx="358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3.000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574800" y="4089400"/>
            <a:ext cx="30321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190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914400" y="43180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562100" y="4470400"/>
            <a:ext cx="3238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1993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866900" y="1638300"/>
            <a:ext cx="1679575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000000"/>
                </a:solidFill>
                <a:latin typeface="Arial"/>
                <a:cs typeface="+mn-cs"/>
              </a:rPr>
              <a:t>Yo</a:t>
            </a:r>
            <a:r>
              <a:rPr lang="tr-TR" sz="1416">
                <a:solidFill>
                  <a:srgbClr val="000000"/>
                </a:solidFill>
                <a:latin typeface="Arial"/>
                <a:cs typeface="Arial"/>
              </a:rPr>
              <a:t>ğun Bakım Yatağı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667000" y="4000500"/>
            <a:ext cx="30321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869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768600" y="4470400"/>
            <a:ext cx="3238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2002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940300" y="20828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937000" y="2311400"/>
            <a:ext cx="433388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17375E"/>
                </a:solidFill>
                <a:latin typeface="Arial"/>
                <a:cs typeface="+mn-cs"/>
              </a:rPr>
              <a:t>9.957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940300" y="26416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940300" y="32004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940300" y="37465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092700" y="43053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3987800" y="4470400"/>
            <a:ext cx="3238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2012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6197600" y="1651000"/>
            <a:ext cx="1201738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Yan</a:t>
            </a: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ık Yatağı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7988300" y="20574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367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5765800" y="3975100"/>
            <a:ext cx="1200150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939800" algn="l"/>
              </a:tabLs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22 </a:t>
            </a: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	35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939800" algn="l"/>
              </a:tabLst>
              <a:defRPr/>
            </a:pPr>
            <a:endParaRPr lang="tr-TR" sz="1416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702300" y="4470400"/>
            <a:ext cx="26685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2860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2860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1625600" y="5448300"/>
            <a:ext cx="70961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2012 Y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ılı</a:t>
            </a: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3251200" y="5448300"/>
            <a:ext cx="1308100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Sa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ğlık Bakanlığı</a:t>
            </a: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5067300" y="5448300"/>
            <a:ext cx="808038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Üniversite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6616700" y="5448300"/>
            <a:ext cx="37306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Özel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7747000" y="5448300"/>
            <a:ext cx="584200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Toplam</a:t>
            </a:r>
          </a:p>
        </p:txBody>
      </p:sp>
      <p:sp>
        <p:nvSpPr>
          <p:cNvPr id="33" name="32 Metin kutusu"/>
          <p:cNvSpPr txBox="1"/>
          <p:nvPr/>
        </p:nvSpPr>
        <p:spPr>
          <a:xfrm>
            <a:off x="952500" y="5880100"/>
            <a:ext cx="1625600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Yo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ğun Bakım Yatağı</a:t>
            </a: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3733800" y="5880100"/>
            <a:ext cx="4540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9.957</a:t>
            </a:r>
          </a:p>
        </p:txBody>
      </p:sp>
      <p:sp>
        <p:nvSpPr>
          <p:cNvPr id="35" name="34 Metin kutusu"/>
          <p:cNvSpPr txBox="1"/>
          <p:nvPr/>
        </p:nvSpPr>
        <p:spPr>
          <a:xfrm>
            <a:off x="5295900" y="5880100"/>
            <a:ext cx="4540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4.075</a:t>
            </a:r>
          </a:p>
        </p:txBody>
      </p:sp>
      <p:sp>
        <p:nvSpPr>
          <p:cNvPr id="36" name="35 Metin kutusu"/>
          <p:cNvSpPr txBox="1"/>
          <p:nvPr/>
        </p:nvSpPr>
        <p:spPr>
          <a:xfrm>
            <a:off x="6642100" y="5880100"/>
            <a:ext cx="4540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8.308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7785100" y="5880100"/>
            <a:ext cx="554038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22.340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952500" y="6096000"/>
            <a:ext cx="1004888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Yan</a:t>
            </a:r>
            <a:r>
              <a:rPr lang="tr-TR" sz="1414">
                <a:solidFill>
                  <a:srgbClr val="000000"/>
                </a:solidFill>
                <a:latin typeface="Arial"/>
                <a:cs typeface="Arial"/>
              </a:rPr>
              <a:t>ık Yatağı</a:t>
            </a: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" name="38 Metin kutusu"/>
          <p:cNvSpPr txBox="1"/>
          <p:nvPr/>
        </p:nvSpPr>
        <p:spPr>
          <a:xfrm>
            <a:off x="3886200" y="6096000"/>
            <a:ext cx="30321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367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5435600" y="6096000"/>
            <a:ext cx="30321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166</a:t>
            </a:r>
          </a:p>
        </p:txBody>
      </p:sp>
      <p:sp>
        <p:nvSpPr>
          <p:cNvPr id="41" name="40 Metin kutusu"/>
          <p:cNvSpPr txBox="1"/>
          <p:nvPr/>
        </p:nvSpPr>
        <p:spPr>
          <a:xfrm>
            <a:off x="7023100" y="6096000"/>
            <a:ext cx="603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-</a:t>
            </a:r>
          </a:p>
        </p:txBody>
      </p:sp>
      <p:sp>
        <p:nvSpPr>
          <p:cNvPr id="42" name="41 Metin kutusu"/>
          <p:cNvSpPr txBox="1"/>
          <p:nvPr/>
        </p:nvSpPr>
        <p:spPr>
          <a:xfrm>
            <a:off x="8064500" y="6096000"/>
            <a:ext cx="30321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533</a:t>
            </a:r>
          </a:p>
        </p:txBody>
      </p:sp>
    </p:spTree>
    <p:extLst>
      <p:ext uri="{BB962C8B-B14F-4D97-AF65-F5344CB8AC3E}">
        <p14:creationId xmlns:p14="http://schemas.microsoft.com/office/powerpoint/2010/main" xmlns="" val="18091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Resim" descr="a2e9F91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46312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3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-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YATAKLI TEDAVİ HİZMETLERİ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848100" y="1409700"/>
            <a:ext cx="1439863" cy="5778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14">
                <a:solidFill>
                  <a:srgbClr val="000000"/>
                </a:solidFill>
                <a:latin typeface="Arial"/>
                <a:cs typeface="+mn-cs"/>
              </a:rPr>
              <a:t>Organ Nakli 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47700" y="2336800"/>
            <a:ext cx="1144588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Organ Nakli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03500" y="2336800"/>
            <a:ext cx="512763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2012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152900" y="22479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4.500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454900" y="2349500"/>
            <a:ext cx="50323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4.127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58800" y="2870200"/>
            <a:ext cx="492125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Böbrek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2654300" y="2870200"/>
            <a:ext cx="360363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2.970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558800" y="3213100"/>
            <a:ext cx="7080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Karaci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ğer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654300" y="3225800"/>
            <a:ext cx="4000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1.047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152900" y="3340100"/>
            <a:ext cx="400050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3.000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58800" y="3556000"/>
            <a:ext cx="312738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Kalp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2743200" y="3556000"/>
            <a:ext cx="160338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65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546100" y="3898900"/>
            <a:ext cx="517525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Akci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ğer</a:t>
            </a: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794000" y="3898900"/>
            <a:ext cx="793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558800" y="4267200"/>
            <a:ext cx="6985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Pankreas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743200" y="42672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25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4152900" y="4381500"/>
            <a:ext cx="400050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1.500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58800" y="4610100"/>
            <a:ext cx="88106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Kalp-Akci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ğer</a:t>
            </a: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794000" y="4610100"/>
            <a:ext cx="793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6197600" y="4584700"/>
            <a:ext cx="303213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745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558800" y="4978400"/>
            <a:ext cx="10128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İ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nce Bağırsak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794000" y="49784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092700" y="5080000"/>
            <a:ext cx="35242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200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584200" y="5308600"/>
            <a:ext cx="661988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Toplam</a:t>
            </a:r>
          </a:p>
        </p:txBody>
      </p:sp>
      <p:sp>
        <p:nvSpPr>
          <p:cNvPr id="28" name="27 Metin kutusu"/>
          <p:cNvSpPr txBox="1"/>
          <p:nvPr/>
        </p:nvSpPr>
        <p:spPr>
          <a:xfrm>
            <a:off x="2552700" y="5308600"/>
            <a:ext cx="51276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4.127</a:t>
            </a:r>
          </a:p>
        </p:txBody>
      </p:sp>
      <p:sp>
        <p:nvSpPr>
          <p:cNvPr id="29" name="28 Metin kutusu"/>
          <p:cNvSpPr txBox="1"/>
          <p:nvPr/>
        </p:nvSpPr>
        <p:spPr>
          <a:xfrm>
            <a:off x="4419600" y="5372100"/>
            <a:ext cx="793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5080000" y="5537200"/>
            <a:ext cx="3206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6299200" y="5537200"/>
            <a:ext cx="3206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2002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7531100" y="5537200"/>
            <a:ext cx="320675" cy="1714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xmlns="" val="4263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1 Resim" descr="a2e1D1F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97000" y="381000"/>
            <a:ext cx="46312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3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-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YATAKLI TEDAVİ HİZMETLERİ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44600" y="2362200"/>
            <a:ext cx="2024063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8" dirty="0">
                <a:solidFill>
                  <a:srgbClr val="000000"/>
                </a:solidFill>
                <a:latin typeface="Arial"/>
                <a:cs typeface="+mn-cs"/>
              </a:rPr>
              <a:t>Bilgisayarl</a:t>
            </a:r>
            <a:r>
              <a:rPr lang="tr-TR" sz="1608" dirty="0">
                <a:solidFill>
                  <a:srgbClr val="000000"/>
                </a:solidFill>
                <a:latin typeface="Arial"/>
                <a:cs typeface="Arial"/>
              </a:rPr>
              <a:t>ı Tomografi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8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3700" y="27686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93700" y="33782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93700" y="39878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93700" y="45974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159000" y="49403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121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93700" y="52070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143000" y="55372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29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58800" y="58166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55700" y="5981700"/>
            <a:ext cx="1501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429000" y="28702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449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416300" y="59817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5003800" y="27686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5003800" y="32004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003800" y="36322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003800" y="40767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5003800" y="45085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5003800" y="49403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5092700" y="53848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5867400" y="5651500"/>
            <a:ext cx="1508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168900" y="5842000"/>
            <a:ext cx="12065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5765800" y="59817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743700" y="2362200"/>
            <a:ext cx="377825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8">
                <a:solidFill>
                  <a:srgbClr val="000000"/>
                </a:solidFill>
                <a:latin typeface="Arial"/>
                <a:cs typeface="+mn-cs"/>
              </a:rPr>
              <a:t>MR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8039100" y="28448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316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6845300" y="55118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18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6896100" y="5981700"/>
            <a:ext cx="1501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63601"/>
          </a:xfrm>
        </p:spPr>
        <p:txBody>
          <a:bodyPr/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Sunum Planı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496622" cy="583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A. Sağlıkta Dönüşüm Programının Bileşenleri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B. Sağlık Hizmetlerindeki </a:t>
            </a:r>
            <a:r>
              <a:rPr lang="tr-TR" sz="2400" b="1" dirty="0"/>
              <a:t>D</a:t>
            </a:r>
            <a:r>
              <a:rPr lang="tr-TR" sz="2400" b="1" dirty="0" smtClean="0"/>
              <a:t>eğişim</a:t>
            </a:r>
          </a:p>
          <a:p>
            <a:pPr lvl="1"/>
            <a:r>
              <a:rPr lang="tr-TR" sz="2400" dirty="0" smtClean="0"/>
              <a:t>Bütçeden Sağlık Hizmetlerine Ayrılan Pay</a:t>
            </a:r>
          </a:p>
          <a:p>
            <a:pPr lvl="1"/>
            <a:r>
              <a:rPr lang="tr-TR" sz="2400" dirty="0" smtClean="0"/>
              <a:t>Temel Sağlık Hizmetleri</a:t>
            </a:r>
            <a:endParaRPr lang="tr-TR" sz="2400" dirty="0"/>
          </a:p>
          <a:p>
            <a:pPr lvl="1"/>
            <a:r>
              <a:rPr lang="tr-TR" sz="2400" dirty="0"/>
              <a:t>Yataklı </a:t>
            </a:r>
            <a:r>
              <a:rPr lang="tr-TR" sz="2400" dirty="0" smtClean="0"/>
              <a:t>Tedavi Hizmetleri</a:t>
            </a:r>
          </a:p>
          <a:p>
            <a:pPr lvl="1"/>
            <a:r>
              <a:rPr lang="tr-TR" sz="2400" dirty="0" smtClean="0"/>
              <a:t>Sağlığın Teşviki ve Geliştirilmesi</a:t>
            </a:r>
            <a:endParaRPr lang="tr-TR" sz="2400" b="1" dirty="0" smtClean="0"/>
          </a:p>
          <a:p>
            <a:pPr>
              <a:lnSpc>
                <a:spcPct val="150000"/>
              </a:lnSpc>
            </a:pPr>
            <a:r>
              <a:rPr lang="tr-TR" sz="2400" b="1" dirty="0" smtClean="0"/>
              <a:t>C. Türkiye Sağlık Sisteminin Performansı:</a:t>
            </a:r>
          </a:p>
          <a:p>
            <a:pPr lvl="1"/>
            <a:r>
              <a:rPr lang="tr-TR" sz="2400" dirty="0" smtClean="0"/>
              <a:t>Sağlık </a:t>
            </a:r>
            <a:r>
              <a:rPr lang="tr-TR" sz="2400" dirty="0"/>
              <a:t>S</a:t>
            </a:r>
            <a:r>
              <a:rPr lang="tr-TR" sz="2400" dirty="0" smtClean="0"/>
              <a:t>istemi </a:t>
            </a:r>
            <a:r>
              <a:rPr lang="tr-TR" sz="2400" dirty="0"/>
              <a:t>D</a:t>
            </a:r>
            <a:r>
              <a:rPr lang="tr-TR" sz="2400" dirty="0" smtClean="0"/>
              <a:t>eğerlendirme </a:t>
            </a:r>
            <a:r>
              <a:rPr lang="tr-TR" sz="2400" dirty="0"/>
              <a:t>G</a:t>
            </a:r>
            <a:r>
              <a:rPr lang="tr-TR" sz="2400" dirty="0" smtClean="0"/>
              <a:t>östergeleri</a:t>
            </a:r>
          </a:p>
          <a:p>
            <a:pPr lvl="1"/>
            <a:r>
              <a:rPr lang="tr-TR" sz="2400" dirty="0" smtClean="0"/>
              <a:t>Sağlık Hizmetlerinden Memnuniyet Durumu</a:t>
            </a:r>
          </a:p>
          <a:p>
            <a:pPr lvl="1"/>
            <a:r>
              <a:rPr lang="tr-TR" sz="2400" dirty="0" smtClean="0"/>
              <a:t>Vatandaşın Finansal Riskten </a:t>
            </a:r>
            <a:r>
              <a:rPr lang="tr-TR" sz="2400" dirty="0"/>
              <a:t>K</a:t>
            </a:r>
            <a:r>
              <a:rPr lang="tr-TR" sz="2400" dirty="0" smtClean="0"/>
              <a:t>orunma Durumu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028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1 Resim" descr="a2e27F9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1905000" y="1371600"/>
            <a:ext cx="5168900" cy="7524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56972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Yatakl</a:t>
            </a: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ı Tedavi Kurumlarında 1.000.000 Kişiye Düşen </a:t>
            </a:r>
            <a:br>
              <a:rPr lang="tr-TR" sz="1606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BT Cihazı Sayısının Uluslararası Karşılaştırması, (2010) </a:t>
            </a:r>
          </a:p>
          <a:p>
            <a:pPr indent="156972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3700" y="2120900"/>
            <a:ext cx="2524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69900" y="26416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69900" y="31623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69900" y="36830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69900" y="4203700"/>
            <a:ext cx="179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33400" y="47371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60400" y="6057900"/>
            <a:ext cx="3744913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917700" algn="l"/>
              </a:tabLs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Kaynak: Sa</a:t>
            </a:r>
            <a:r>
              <a:rPr lang="tr-TR" sz="1006">
                <a:solidFill>
                  <a:srgbClr val="000000"/>
                </a:solidFill>
                <a:latin typeface="Arial"/>
                <a:cs typeface="Arial"/>
              </a:rPr>
              <a:t>ğlık İstatistikleri Yıllığı </a:t>
            </a: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	2011, OECD Health Data 2012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917700" algn="l"/>
              </a:tabLs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403649" y="332656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bg1"/>
                </a:solidFill>
                <a:latin typeface="Arial"/>
              </a:rPr>
              <a:t>3-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YATAKLI TEDAVİ HİZMETLERİ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4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1 Resim" descr="a2e364D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97000" y="381000"/>
            <a:ext cx="46312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bg1"/>
                </a:solidFill>
                <a:latin typeface="Arial"/>
              </a:rPr>
              <a:t>3-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YATAKLI TEDAVİ HİZMETLERİ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2600" y="27305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2600" y="32258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2600" y="37211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82600" y="42037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82600" y="46990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58800" y="51943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11200" y="56896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222500" y="2222500"/>
            <a:ext cx="504825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USG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311400" y="50038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495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333500" y="52578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225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320800" y="5854700"/>
            <a:ext cx="1501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517900" y="2527300"/>
            <a:ext cx="1719263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346200" algn="l"/>
              </a:tabLs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2.999 </a:t>
            </a: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	5000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346200" algn="l"/>
              </a:tabLst>
              <a:defRPr/>
            </a:pPr>
            <a:endParaRPr lang="tr-TR" sz="1414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864100" y="32385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864100" y="38608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864100" y="44958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4864100" y="51181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092700" y="57404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581400" y="5892800"/>
            <a:ext cx="360363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2012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438900" y="2286000"/>
            <a:ext cx="665163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Diyaliz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7823200" y="2717800"/>
            <a:ext cx="5032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4.481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6477000" y="4597400"/>
            <a:ext cx="5032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1.510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5473700" y="5384800"/>
            <a:ext cx="35242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415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5689600" y="5918200"/>
            <a:ext cx="2592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	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7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Resim" descr="a2e74F0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444375" y="419100"/>
            <a:ext cx="6040949" cy="8720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4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. SAĞLIĞIN TEŞVİKİ VE GELİŞTİRİLMESİ</a:t>
            </a:r>
            <a:endParaRPr lang="tr-TR" sz="2400" dirty="0">
              <a:solidFill>
                <a:schemeClr val="bg1"/>
              </a:solidFill>
              <a:latin typeface="Arial"/>
            </a:endParaRPr>
          </a:p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solidFill>
                <a:srgbClr val="FF0000"/>
              </a:solidFill>
              <a:latin typeface="Arial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1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565400" y="1333500"/>
            <a:ext cx="4239174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12" dirty="0" smtClean="0">
                <a:solidFill>
                  <a:srgbClr val="B6392C"/>
                </a:solidFill>
                <a:latin typeface="Arial"/>
                <a:cs typeface="+mn-cs"/>
              </a:rPr>
              <a:t>a. Tütünle 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+mn-cs"/>
              </a:rPr>
              <a:t>Mücadele Program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Arial"/>
              </a:rPr>
              <a:t>ı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2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556500" y="5791200"/>
            <a:ext cx="60325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Calibri"/>
                <a:cs typeface="+mn-cs"/>
              </a:rPr>
              <a:t>Grafik 25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409700" y="6134100"/>
            <a:ext cx="8656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tr-TR" sz="1006" dirty="0">
                <a:solidFill>
                  <a:srgbClr val="000000"/>
                </a:solidFill>
                <a:latin typeface="Arial"/>
                <a:cs typeface="+mn-cs"/>
              </a:rPr>
              <a:t>Kaynak:  </a:t>
            </a:r>
            <a:r>
              <a:rPr lang="tr-TR" sz="1006" dirty="0" smtClean="0">
                <a:solidFill>
                  <a:srgbClr val="000000"/>
                </a:solidFill>
                <a:latin typeface="Arial"/>
                <a:cs typeface="+mn-cs"/>
              </a:rPr>
              <a:t>TÜ</a:t>
            </a:r>
            <a:r>
              <a:rPr lang="tr-TR" sz="1006" dirty="0" smtClean="0">
                <a:solidFill>
                  <a:srgbClr val="000000"/>
                </a:solidFill>
                <a:latin typeface="Arial"/>
                <a:cs typeface="Arial"/>
              </a:rPr>
              <a:t>İK </a:t>
            </a:r>
            <a:r>
              <a:rPr lang="tr-TR" sz="1006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tr-TR" sz="1006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006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tr-TR" sz="100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9705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434" y="1773238"/>
            <a:ext cx="901639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8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Resim" descr="a2e50D4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444369" y="419100"/>
            <a:ext cx="6040949" cy="8720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4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SAĞLIĞIN TEŞVİKİ VE GELİŞTİRİLMESİ</a:t>
            </a:r>
          </a:p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solidFill>
                <a:srgbClr val="FF0000"/>
              </a:solidFill>
              <a:latin typeface="Arial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362200" y="1270000"/>
            <a:ext cx="4674357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10" dirty="0" smtClean="0">
                <a:solidFill>
                  <a:srgbClr val="B6392C"/>
                </a:solidFill>
                <a:latin typeface="Arial"/>
                <a:cs typeface="+mn-cs"/>
              </a:rPr>
              <a:t>b. </a:t>
            </a:r>
            <a:r>
              <a:rPr lang="tr-TR" sz="2410" dirty="0" err="1" smtClean="0">
                <a:solidFill>
                  <a:srgbClr val="B6392C"/>
                </a:solidFill>
                <a:latin typeface="Arial"/>
                <a:cs typeface="+mn-cs"/>
              </a:rPr>
              <a:t>Obezite</a:t>
            </a:r>
            <a:r>
              <a:rPr lang="tr-TR" sz="2410" dirty="0" smtClean="0">
                <a:solidFill>
                  <a:srgbClr val="B6392C"/>
                </a:solidFill>
                <a:latin typeface="Arial"/>
                <a:cs typeface="+mn-cs"/>
              </a:rPr>
              <a:t> </a:t>
            </a:r>
            <a:r>
              <a:rPr lang="tr-TR" sz="2410" dirty="0">
                <a:solidFill>
                  <a:srgbClr val="B6392C"/>
                </a:solidFill>
                <a:latin typeface="Arial"/>
                <a:cs typeface="+mn-cs"/>
              </a:rPr>
              <a:t>ile Mücadele Program</a:t>
            </a:r>
            <a:r>
              <a:rPr lang="tr-TR" sz="2410" dirty="0">
                <a:solidFill>
                  <a:srgbClr val="B6392C"/>
                </a:solidFill>
                <a:latin typeface="Arial"/>
                <a:cs typeface="Arial"/>
              </a:rPr>
              <a:t>ı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06500" y="1892300"/>
            <a:ext cx="6413500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On dokuz Ya</a:t>
            </a: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ş ve Üzeri Bireylerde Vücut Kitle İndeksinin Dağılımı, (%)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905500" y="2489200"/>
            <a:ext cx="97948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Zay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ıf %2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340100" y="3505200"/>
            <a:ext cx="620713" cy="7699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</a:tabLst>
              <a:defRPr/>
            </a:pP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Obez </a:t>
            </a:r>
            <a:br>
              <a:rPr lang="tr-TR" sz="1810">
                <a:solidFill>
                  <a:srgbClr val="FFFFFF"/>
                </a:solidFill>
                <a:latin typeface="Arial"/>
                <a:cs typeface="+mn-cs"/>
              </a:rPr>
            </a:b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	%30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</a:tabLst>
              <a:defRPr/>
            </a:pPr>
            <a:endParaRPr lang="tr-TR" sz="181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038600" y="5105400"/>
            <a:ext cx="633413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Kilolu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127500" y="5372100"/>
            <a:ext cx="530225" cy="5127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2">
                <a:solidFill>
                  <a:srgbClr val="FFFFFF"/>
                </a:solidFill>
                <a:latin typeface="Arial"/>
                <a:cs typeface="+mn-cs"/>
              </a:rPr>
              <a:t>%35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70000" y="6311900"/>
            <a:ext cx="3154363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6">
                <a:solidFill>
                  <a:srgbClr val="000000"/>
                </a:solidFill>
                <a:latin typeface="Arial"/>
                <a:cs typeface="+mn-cs"/>
              </a:rPr>
              <a:t>Kaynak: Türkiye Beslenme ve Sa</a:t>
            </a:r>
            <a:r>
              <a:rPr lang="nb-NO" sz="1006">
                <a:solidFill>
                  <a:srgbClr val="000000"/>
                </a:solidFill>
                <a:latin typeface="Arial"/>
                <a:cs typeface="Arial"/>
              </a:rPr>
              <a:t>ğlık Araştırması 2010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965700" y="3581400"/>
            <a:ext cx="81438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Normal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130800" y="3848100"/>
            <a:ext cx="530225" cy="5127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2">
                <a:solidFill>
                  <a:srgbClr val="FFFFFF"/>
                </a:solidFill>
                <a:latin typeface="Arial"/>
                <a:cs typeface="+mn-cs"/>
              </a:rPr>
              <a:t>%33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Resim" descr="a2e5519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444369" y="419100"/>
            <a:ext cx="6040949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4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SAĞLIĞIN TEŞVİKİ VE GELİŞTİRİLMESİ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362200" y="1333500"/>
            <a:ext cx="4674357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12" dirty="0" smtClean="0">
                <a:solidFill>
                  <a:srgbClr val="B6392C"/>
                </a:solidFill>
                <a:latin typeface="Arial"/>
                <a:cs typeface="+mn-cs"/>
              </a:rPr>
              <a:t>b. </a:t>
            </a:r>
            <a:r>
              <a:rPr lang="tr-TR" sz="2412" dirty="0" err="1" smtClean="0">
                <a:solidFill>
                  <a:srgbClr val="B6392C"/>
                </a:solidFill>
                <a:latin typeface="Arial"/>
                <a:cs typeface="+mn-cs"/>
              </a:rPr>
              <a:t>Obezite</a:t>
            </a:r>
            <a:r>
              <a:rPr lang="tr-TR" sz="2412" dirty="0" smtClean="0">
                <a:solidFill>
                  <a:srgbClr val="B6392C"/>
                </a:solidFill>
                <a:latin typeface="Arial"/>
                <a:cs typeface="+mn-cs"/>
              </a:rPr>
              <a:t> 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+mn-cs"/>
              </a:rPr>
              <a:t>ile Mücadele Program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Arial"/>
              </a:rPr>
              <a:t>ı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2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358900" y="2057400"/>
            <a:ext cx="6172200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8">
                <a:solidFill>
                  <a:srgbClr val="000000"/>
                </a:solidFill>
                <a:latin typeface="Arial"/>
                <a:cs typeface="+mn-cs"/>
              </a:rPr>
              <a:t>On iki Ya</a:t>
            </a:r>
            <a:r>
              <a:rPr lang="tr-TR" sz="1608">
                <a:solidFill>
                  <a:srgbClr val="000000"/>
                </a:solidFill>
                <a:latin typeface="Arial"/>
                <a:cs typeface="Arial"/>
              </a:rPr>
              <a:t>ş ve Üzeri Bireylerde Fiziksel Aktivite Yapma Durumu, (%)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470400" y="2921000"/>
            <a:ext cx="6842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FFFFFF"/>
                </a:solidFill>
                <a:latin typeface="Arial"/>
                <a:cs typeface="+mn-cs"/>
              </a:rPr>
              <a:t>Haftada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08500" y="3136900"/>
            <a:ext cx="674688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FFFFFF"/>
                </a:solidFill>
                <a:latin typeface="Arial"/>
                <a:cs typeface="+mn-cs"/>
              </a:rPr>
              <a:t>1-2 Kez </a:t>
            </a:r>
            <a:br>
              <a:rPr lang="tr-TR" sz="1414">
                <a:solidFill>
                  <a:srgbClr val="FFFFFF"/>
                </a:solidFill>
                <a:latin typeface="Arial"/>
                <a:cs typeface="+mn-cs"/>
              </a:rPr>
            </a:br>
            <a:r>
              <a:rPr lang="tr-TR" sz="1414">
                <a:solidFill>
                  <a:srgbClr val="FFFFFF"/>
                </a:solidFill>
                <a:latin typeface="Arial"/>
                <a:cs typeface="+mn-cs"/>
              </a:rPr>
              <a:t>%10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4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041900" y="3733800"/>
            <a:ext cx="949325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FFFFFF"/>
                </a:solidFill>
                <a:latin typeface="Arial"/>
                <a:cs typeface="+mn-cs"/>
              </a:rPr>
              <a:t>Haftada 3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902200" y="3975100"/>
            <a:ext cx="1228725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8">
                <a:solidFill>
                  <a:srgbClr val="FFFFFF"/>
                </a:solidFill>
                <a:latin typeface="Arial"/>
                <a:cs typeface="+mn-cs"/>
              </a:rPr>
              <a:t>Kez ve Üzeri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295900" y="4203700"/>
            <a:ext cx="468313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FFFFFF"/>
                </a:solidFill>
                <a:latin typeface="Arial"/>
                <a:cs typeface="+mn-cs"/>
              </a:rPr>
              <a:t>%18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162300" y="4533900"/>
            <a:ext cx="1160463" cy="1025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00584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Egzersiz </a:t>
            </a:r>
            <a:br>
              <a:rPr lang="tr-TR" sz="1810">
                <a:solidFill>
                  <a:srgbClr val="FFFFFF"/>
                </a:solidFill>
                <a:latin typeface="Arial"/>
                <a:cs typeface="+mn-cs"/>
              </a:rPr>
            </a:b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Yapmayan </a:t>
            </a:r>
            <a:br>
              <a:rPr lang="tr-TR" sz="1810">
                <a:solidFill>
                  <a:srgbClr val="FFFFFF"/>
                </a:solidFill>
                <a:latin typeface="Arial"/>
                <a:cs typeface="+mn-cs"/>
              </a:rPr>
            </a:br>
            <a:r>
              <a:rPr lang="tr-TR" sz="1810">
                <a:solidFill>
                  <a:srgbClr val="FFFFFF"/>
                </a:solidFill>
                <a:latin typeface="Arial"/>
                <a:cs typeface="+mn-cs"/>
              </a:rPr>
              <a:t>	%72 </a:t>
            </a:r>
          </a:p>
          <a:p>
            <a:pPr indent="100584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tr-TR" sz="181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270000" y="6311900"/>
            <a:ext cx="311943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6">
                <a:solidFill>
                  <a:srgbClr val="000000"/>
                </a:solidFill>
                <a:latin typeface="Arial"/>
                <a:cs typeface="+mn-cs"/>
              </a:rPr>
              <a:t>Kaynak: Türkiye Beslenme ve Sa</a:t>
            </a:r>
            <a:r>
              <a:rPr lang="nb-NO" sz="1006">
                <a:solidFill>
                  <a:srgbClr val="000000"/>
                </a:solidFill>
                <a:latin typeface="Arial"/>
                <a:cs typeface="Arial"/>
              </a:rPr>
              <a:t>ğlık Araştırması 2010</a:t>
            </a: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3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Resim" descr="a2e669C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92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547664" y="560164"/>
            <a:ext cx="6480720" cy="282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21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4</a:t>
            </a:r>
            <a:r>
              <a:rPr lang="tr-TR" sz="24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tr-TR" sz="2400" dirty="0">
                <a:solidFill>
                  <a:schemeClr val="bg1"/>
                </a:solidFill>
                <a:latin typeface="Arial"/>
              </a:rPr>
              <a:t>SAĞLIĞIN TEŞVİKİ VE GELİŞTİRİLMESİ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320800" y="1358900"/>
            <a:ext cx="5464637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12" dirty="0" smtClean="0">
                <a:solidFill>
                  <a:srgbClr val="B6392C"/>
                </a:solidFill>
                <a:latin typeface="Arial"/>
                <a:cs typeface="+mn-cs"/>
              </a:rPr>
              <a:t>c. Diyabet 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+mn-cs"/>
              </a:rPr>
              <a:t>Önleme ve Kontrol Program</a:t>
            </a:r>
            <a:r>
              <a:rPr lang="tr-TR" sz="2412" dirty="0">
                <a:solidFill>
                  <a:srgbClr val="B6392C"/>
                </a:solidFill>
                <a:latin typeface="Arial"/>
                <a:cs typeface="Arial"/>
              </a:rPr>
              <a:t>ı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2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27100" y="2171700"/>
            <a:ext cx="3319463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50">
                <a:solidFill>
                  <a:srgbClr val="000000"/>
                </a:solidFill>
                <a:latin typeface="Arial"/>
                <a:cs typeface="+mn-cs"/>
              </a:rPr>
              <a:t>20 Ya</a:t>
            </a:r>
            <a:r>
              <a:rPr lang="tr-TR" sz="1450">
                <a:solidFill>
                  <a:srgbClr val="000000"/>
                </a:solidFill>
                <a:latin typeface="Arial"/>
                <a:cs typeface="Arial"/>
              </a:rPr>
              <a:t>ş Üzeri Diyabetli Nüfus Oranı, (%)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5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58800" y="2603500"/>
            <a:ext cx="3768725" cy="917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179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14 	13 </a:t>
            </a:r>
            <a:br>
              <a:rPr lang="tr-TR" sz="121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12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179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58800" y="3429000"/>
            <a:ext cx="2159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2">
                <a:solidFill>
                  <a:srgbClr val="000000"/>
                </a:solidFill>
                <a:latin typeface="Arial"/>
                <a:cs typeface="+mn-cs"/>
              </a:rPr>
              <a:t>10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35000" y="3657600"/>
            <a:ext cx="1425575" cy="917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8 	7 </a:t>
            </a:r>
            <a:br>
              <a:rPr lang="tr-TR" sz="121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6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35000" y="4483100"/>
            <a:ext cx="130175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4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35000" y="4826000"/>
            <a:ext cx="130175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2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35000" y="5181600"/>
            <a:ext cx="130175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790700" y="5359400"/>
            <a:ext cx="2608263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1971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1998 	2010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1971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838200" y="5994400"/>
            <a:ext cx="3273425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8">
                <a:solidFill>
                  <a:srgbClr val="000000"/>
                </a:solidFill>
                <a:latin typeface="Arial"/>
                <a:cs typeface="+mn-cs"/>
              </a:rPr>
              <a:t>Kaynak: TURDEP I (1998), TURDEP II Çal</a:t>
            </a:r>
            <a:r>
              <a:rPr lang="nn-NO" sz="1008">
                <a:solidFill>
                  <a:srgbClr val="000000"/>
                </a:solidFill>
                <a:latin typeface="Arial"/>
                <a:cs typeface="Arial"/>
              </a:rPr>
              <a:t>ışması (2010)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8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500" y="142875"/>
            <a:ext cx="7960940" cy="928688"/>
          </a:xfrm>
          <a:prstGeom prst="rect">
            <a:avLst/>
          </a:prstGeom>
          <a:solidFill>
            <a:srgbClr val="F7E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8443" name="28 Metin kutusu"/>
          <p:cNvSpPr txBox="1">
            <a:spLocks noChangeArrowheads="1"/>
          </p:cNvSpPr>
          <p:nvPr/>
        </p:nvSpPr>
        <p:spPr bwMode="auto">
          <a:xfrm>
            <a:off x="571500" y="236637"/>
            <a:ext cx="7960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2400" b="1" dirty="0" smtClean="0">
                <a:solidFill>
                  <a:srgbClr val="A20000"/>
                </a:solidFill>
                <a:latin typeface="Tahoma" pitchFamily="34" charset="0"/>
              </a:rPr>
              <a:t>C. Türkiye Sağlık Sisteminin </a:t>
            </a:r>
            <a:r>
              <a:rPr lang="tr-TR" sz="2400" b="1" dirty="0">
                <a:solidFill>
                  <a:srgbClr val="A20000"/>
                </a:solidFill>
                <a:latin typeface="Tahoma" pitchFamily="34" charset="0"/>
              </a:rPr>
              <a:t>P</a:t>
            </a:r>
            <a:r>
              <a:rPr lang="tr-TR" sz="2400" b="1" dirty="0" smtClean="0">
                <a:solidFill>
                  <a:srgbClr val="A20000"/>
                </a:solidFill>
                <a:latin typeface="Tahoma" pitchFamily="34" charset="0"/>
              </a:rPr>
              <a:t>erformansı</a:t>
            </a:r>
          </a:p>
        </p:txBody>
      </p:sp>
      <p:grpSp>
        <p:nvGrpSpPr>
          <p:cNvPr id="18444" name="35 Grup"/>
          <p:cNvGrpSpPr>
            <a:grpSpLocks/>
          </p:cNvGrpSpPr>
          <p:nvPr/>
        </p:nvGrpSpPr>
        <p:grpSpPr bwMode="auto">
          <a:xfrm>
            <a:off x="542925" y="1568450"/>
            <a:ext cx="7860506" cy="4813300"/>
            <a:chOff x="542925" y="1568450"/>
            <a:chExt cx="7860506" cy="4813301"/>
          </a:xfrm>
        </p:grpSpPr>
        <p:sp>
          <p:nvSpPr>
            <p:cNvPr id="18453" name="Text Box 29"/>
            <p:cNvSpPr txBox="1">
              <a:spLocks noChangeArrowheads="1"/>
            </p:cNvSpPr>
            <p:nvPr/>
          </p:nvSpPr>
          <p:spPr bwMode="auto">
            <a:xfrm>
              <a:off x="542925" y="3668713"/>
              <a:ext cx="13017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tr-TR" sz="1600" dirty="0" smtClean="0">
                <a:solidFill>
                  <a:srgbClr val="009999"/>
                </a:solidFill>
                <a:latin typeface="Tahoma" pitchFamily="34" charset="0"/>
              </a:endParaRPr>
            </a:p>
          </p:txBody>
        </p:sp>
        <p:sp>
          <p:nvSpPr>
            <p:cNvPr id="18456" name="Text Box 32"/>
            <p:cNvSpPr txBox="1">
              <a:spLocks noChangeArrowheads="1"/>
            </p:cNvSpPr>
            <p:nvPr/>
          </p:nvSpPr>
          <p:spPr bwMode="auto">
            <a:xfrm>
              <a:off x="5927725" y="5805488"/>
              <a:ext cx="2460625" cy="5762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600" b="1" dirty="0">
                  <a:solidFill>
                    <a:srgbClr val="009999"/>
                  </a:solidFill>
                  <a:latin typeface="Tahoma" pitchFamily="34" charset="0"/>
                </a:rPr>
                <a:t>Sağlık sistemi </a:t>
              </a:r>
              <a:r>
                <a:rPr lang="tr-TR" sz="1600" b="1" dirty="0" smtClean="0">
                  <a:solidFill>
                    <a:srgbClr val="009999"/>
                  </a:solidFill>
                  <a:latin typeface="Tahoma" pitchFamily="34" charset="0"/>
                </a:rPr>
                <a:t>performans hedefleri</a:t>
              </a:r>
              <a:endParaRPr lang="tr-TR" sz="1600" dirty="0" smtClean="0">
                <a:solidFill>
                  <a:srgbClr val="009999"/>
                </a:solidFill>
                <a:latin typeface="Tahoma" pitchFamily="34" charset="0"/>
              </a:endParaRPr>
            </a:p>
          </p:txBody>
        </p:sp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6209506" y="2349500"/>
              <a:ext cx="2193925" cy="791468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dirty="0" smtClean="0">
                  <a:solidFill>
                    <a:srgbClr val="000000"/>
                  </a:solidFill>
                  <a:latin typeface="Tahoma" pitchFamily="34" charset="0"/>
                </a:rPr>
                <a:t>1. </a:t>
              </a:r>
              <a:r>
                <a:rPr lang="en-US" sz="1400" b="1" dirty="0" smtClean="0">
                  <a:solidFill>
                    <a:srgbClr val="000000"/>
                  </a:solidFill>
                  <a:latin typeface="Tahoma" pitchFamily="34" charset="0"/>
                </a:rPr>
                <a:t>SAĞLIK </a:t>
              </a:r>
              <a:r>
                <a:rPr lang="tr-TR" sz="1400" b="1" dirty="0" smtClean="0">
                  <a:solidFill>
                    <a:srgbClr val="000000"/>
                  </a:solidFill>
                  <a:latin typeface="Tahoma" pitchFamily="34" charset="0"/>
                </a:rPr>
                <a:t>GÖSTERGELERİ</a:t>
              </a:r>
              <a:endParaRPr lang="tr-TR" sz="16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58" name="Text Box 34"/>
            <p:cNvSpPr txBox="1">
              <a:spLocks noChangeArrowheads="1"/>
            </p:cNvSpPr>
            <p:nvPr/>
          </p:nvSpPr>
          <p:spPr bwMode="auto">
            <a:xfrm>
              <a:off x="6209506" y="4581130"/>
              <a:ext cx="2193925" cy="719533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dirty="0">
                  <a:solidFill>
                    <a:srgbClr val="000000"/>
                  </a:solidFill>
                  <a:latin typeface="Tahoma" pitchFamily="34" charset="0"/>
                </a:rPr>
                <a:t>3</a:t>
              </a:r>
              <a:r>
                <a:rPr lang="tr-TR" sz="1400" b="1" dirty="0" smtClean="0">
                  <a:solidFill>
                    <a:srgbClr val="000000"/>
                  </a:solidFill>
                  <a:latin typeface="Tahoma" pitchFamily="34" charset="0"/>
                </a:rPr>
                <a:t>. VATANDAŞIN FİNANSAL RİSKTEN KORUNMASI</a:t>
              </a:r>
              <a:endParaRPr lang="tr-TR" sz="14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59" name="Text Box 35"/>
            <p:cNvSpPr txBox="1">
              <a:spLocks noChangeArrowheads="1"/>
            </p:cNvSpPr>
            <p:nvPr/>
          </p:nvSpPr>
          <p:spPr bwMode="auto">
            <a:xfrm>
              <a:off x="6192838" y="3429000"/>
              <a:ext cx="2193925" cy="936104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dirty="0" smtClean="0">
                  <a:solidFill>
                    <a:srgbClr val="000000"/>
                  </a:solidFill>
                  <a:latin typeface="Tahoma" pitchFamily="34" charset="0"/>
                </a:rPr>
                <a:t>2.  SAĞLIK HİZMETLERİNDEN </a:t>
              </a:r>
              <a:r>
                <a:rPr lang="en-US" sz="1400" b="1" dirty="0" smtClean="0">
                  <a:solidFill>
                    <a:srgbClr val="000000"/>
                  </a:solidFill>
                  <a:latin typeface="Tahoma" pitchFamily="34" charset="0"/>
                </a:rPr>
                <a:t>MEMNUNİYET</a:t>
              </a:r>
              <a:r>
                <a:rPr lang="tr-TR" sz="1400" b="1" dirty="0" smtClean="0">
                  <a:solidFill>
                    <a:srgbClr val="000000"/>
                  </a:solidFill>
                  <a:latin typeface="Tahoma" pitchFamily="34" charset="0"/>
                </a:rPr>
                <a:t> ORANI</a:t>
              </a:r>
              <a:endParaRPr lang="tr-TR" sz="16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60" name="Text Box 36"/>
            <p:cNvSpPr txBox="1">
              <a:spLocks noChangeArrowheads="1"/>
            </p:cNvSpPr>
            <p:nvPr/>
          </p:nvSpPr>
          <p:spPr bwMode="auto">
            <a:xfrm>
              <a:off x="1873250" y="5734050"/>
              <a:ext cx="2460625" cy="5762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600" b="1" dirty="0" smtClean="0">
                  <a:solidFill>
                    <a:srgbClr val="009999"/>
                  </a:solidFill>
                  <a:latin typeface="Tahoma" pitchFamily="34" charset="0"/>
                </a:rPr>
                <a:t>Sağlık sistemi performans ölçütleri</a:t>
              </a:r>
              <a:endParaRPr lang="tr-TR" sz="1600" dirty="0" smtClean="0">
                <a:solidFill>
                  <a:srgbClr val="009999"/>
                </a:solidFill>
                <a:latin typeface="Tahoma" pitchFamily="34" charset="0"/>
              </a:endParaRPr>
            </a:p>
          </p:txBody>
        </p:sp>
        <p:sp>
          <p:nvSpPr>
            <p:cNvPr id="18461" name="Text Box 37"/>
            <p:cNvSpPr txBox="1">
              <a:spLocks noChangeArrowheads="1"/>
            </p:cNvSpPr>
            <p:nvPr/>
          </p:nvSpPr>
          <p:spPr bwMode="auto">
            <a:xfrm>
              <a:off x="2232025" y="3643313"/>
              <a:ext cx="1196975" cy="360363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smtClean="0">
                  <a:solidFill>
                    <a:srgbClr val="000000"/>
                  </a:solidFill>
                  <a:latin typeface="Tahoma" pitchFamily="34" charset="0"/>
                </a:rPr>
                <a:t>KALİTELİ</a:t>
              </a:r>
              <a:endParaRPr lang="tr-TR" sz="16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62" name="Text Box 38"/>
            <p:cNvSpPr txBox="1">
              <a:spLocks noChangeArrowheads="1"/>
            </p:cNvSpPr>
            <p:nvPr/>
          </p:nvSpPr>
          <p:spPr bwMode="auto">
            <a:xfrm>
              <a:off x="2214563" y="2565400"/>
              <a:ext cx="1147763" cy="360363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smtClean="0">
                  <a:solidFill>
                    <a:srgbClr val="000000"/>
                  </a:solidFill>
                  <a:latin typeface="Tahoma" pitchFamily="34" charset="0"/>
                </a:rPr>
                <a:t>ETKİLİ</a:t>
              </a:r>
              <a:endParaRPr lang="tr-TR" sz="16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63" name="Text Box 39"/>
            <p:cNvSpPr txBox="1">
              <a:spLocks noChangeArrowheads="1"/>
            </p:cNvSpPr>
            <p:nvPr/>
          </p:nvSpPr>
          <p:spPr bwMode="auto">
            <a:xfrm>
              <a:off x="2203450" y="4725988"/>
              <a:ext cx="1868488" cy="360363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smtClean="0">
                  <a:solidFill>
                    <a:srgbClr val="000000"/>
                  </a:solidFill>
                  <a:latin typeface="Tahoma" pitchFamily="34" charset="0"/>
                </a:rPr>
                <a:t>ULAŞILABİLİR</a:t>
              </a:r>
              <a:endParaRPr lang="tr-TR" sz="16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64" name="AutoShape 40"/>
            <p:cNvSpPr>
              <a:spLocks/>
            </p:cNvSpPr>
            <p:nvPr/>
          </p:nvSpPr>
          <p:spPr bwMode="auto">
            <a:xfrm>
              <a:off x="4140200" y="2349500"/>
              <a:ext cx="515938" cy="2951163"/>
            </a:xfrm>
            <a:prstGeom prst="rightBrace">
              <a:avLst>
                <a:gd name="adj1" fmla="val 47667"/>
                <a:gd name="adj2" fmla="val 47917"/>
              </a:avLst>
            </a:pr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465" name="AutoShape 41"/>
            <p:cNvSpPr>
              <a:spLocks noChangeArrowheads="1"/>
            </p:cNvSpPr>
            <p:nvPr/>
          </p:nvSpPr>
          <p:spPr bwMode="auto">
            <a:xfrm>
              <a:off x="4730750" y="3429000"/>
              <a:ext cx="1327150" cy="650875"/>
            </a:xfrm>
            <a:prstGeom prst="rightArrow">
              <a:avLst>
                <a:gd name="adj1" fmla="val 50000"/>
                <a:gd name="adj2" fmla="val 50976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466" name="Text Box 42"/>
            <p:cNvSpPr txBox="1">
              <a:spLocks noChangeArrowheads="1"/>
            </p:cNvSpPr>
            <p:nvPr/>
          </p:nvSpPr>
          <p:spPr bwMode="auto">
            <a:xfrm>
              <a:off x="6664325" y="1568450"/>
              <a:ext cx="1284288" cy="5746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smtClean="0">
                  <a:solidFill>
                    <a:srgbClr val="009999"/>
                  </a:solidFill>
                  <a:latin typeface="Tahoma" pitchFamily="34" charset="0"/>
                </a:rPr>
                <a:t>HEDEF KİTLE</a:t>
              </a:r>
            </a:p>
          </p:txBody>
        </p:sp>
        <p:sp>
          <p:nvSpPr>
            <p:cNvPr id="18467" name="Text Box 43"/>
            <p:cNvSpPr txBox="1">
              <a:spLocks noChangeArrowheads="1"/>
            </p:cNvSpPr>
            <p:nvPr/>
          </p:nvSpPr>
          <p:spPr bwMode="auto">
            <a:xfrm>
              <a:off x="2200275" y="1571625"/>
              <a:ext cx="1284288" cy="5746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sz="1400" b="1" dirty="0" smtClean="0">
                  <a:solidFill>
                    <a:srgbClr val="009999"/>
                  </a:solidFill>
                  <a:latin typeface="Tahoma" pitchFamily="34" charset="0"/>
                </a:rPr>
                <a:t>SAĞLIK</a:t>
              </a:r>
            </a:p>
            <a:p>
              <a:pPr algn="ctr" eaLnBrk="1" hangingPunct="1"/>
              <a:r>
                <a:rPr lang="tr-TR" sz="1400" b="1" dirty="0" smtClean="0">
                  <a:solidFill>
                    <a:srgbClr val="009999"/>
                  </a:solidFill>
                  <a:latin typeface="Tahoma" pitchFamily="34" charset="0"/>
                </a:rPr>
                <a:t>SİSTEMİ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361670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Slayt Numarası Yer Tutucusu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71500" y="142875"/>
            <a:ext cx="8572500" cy="928688"/>
          </a:xfrm>
          <a:prstGeom prst="rect">
            <a:avLst/>
          </a:prstGeom>
          <a:solidFill>
            <a:srgbClr val="F7E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" name="1 Dikdörtgen"/>
          <p:cNvSpPr/>
          <p:nvPr/>
        </p:nvSpPr>
        <p:spPr>
          <a:xfrm>
            <a:off x="571500" y="142875"/>
            <a:ext cx="8572500" cy="928688"/>
          </a:xfrm>
          <a:prstGeom prst="rect">
            <a:avLst/>
          </a:prstGeom>
          <a:blipFill dpi="0" rotWithShape="1">
            <a:blip r:embed="rId3" cstate="print">
              <a:alphaModFix amt="3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6635" name="28 Metin kutusu"/>
          <p:cNvSpPr txBox="1">
            <a:spLocks noChangeArrowheads="1"/>
          </p:cNvSpPr>
          <p:nvPr/>
        </p:nvSpPr>
        <p:spPr bwMode="auto">
          <a:xfrm>
            <a:off x="1259633" y="395288"/>
            <a:ext cx="6624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2400" b="1" dirty="0" smtClean="0">
                <a:solidFill>
                  <a:srgbClr val="C00000"/>
                </a:solidFill>
                <a:latin typeface="Tahoma" pitchFamily="34" charset="0"/>
              </a:rPr>
              <a:t>1. Sağlık Göstergeleri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71500" y="1125538"/>
            <a:ext cx="5684838" cy="3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Bebek </a:t>
            </a:r>
            <a:r>
              <a:rPr lang="tr-TR" sz="2400" dirty="0"/>
              <a:t>Ö</a:t>
            </a:r>
            <a:r>
              <a:rPr lang="tr-TR" sz="2400" dirty="0" smtClean="0"/>
              <a:t>lüm Hızı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Anne Ölüm Hızı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Bağışıklama Oranı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Bulaşıcı Hastalıkların Sıklığı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Acil Sağlık </a:t>
            </a:r>
            <a:r>
              <a:rPr lang="tr-TR" sz="2400" dirty="0"/>
              <a:t>H</a:t>
            </a:r>
            <a:r>
              <a:rPr lang="tr-TR" sz="2400" dirty="0" smtClean="0"/>
              <a:t>izmetleri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09546025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Resim" descr="a2eD33B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403647" y="393700"/>
            <a:ext cx="5152727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10" dirty="0" smtClean="0">
                <a:solidFill>
                  <a:srgbClr val="FFFFFF"/>
                </a:solidFill>
                <a:latin typeface="Arial"/>
                <a:cs typeface="+mn-cs"/>
              </a:rPr>
              <a:t>Bebek ölüm hızı</a:t>
            </a:r>
            <a:r>
              <a:rPr lang="tr-TR" sz="24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527300" y="1384300"/>
            <a:ext cx="4029075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Bebek Ölüm H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ızı ve Sağlık Harcaması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0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a2eB7F3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524000" y="368300"/>
            <a:ext cx="6680383" cy="397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smtClean="0">
                <a:solidFill>
                  <a:srgbClr val="FFFFFF"/>
                </a:solidFill>
                <a:latin typeface="Arial"/>
                <a:cs typeface="+mn-cs"/>
              </a:rPr>
              <a:t>Anne </a:t>
            </a:r>
            <a:r>
              <a:rPr lang="tr-TR" sz="2400" dirty="0" smtClean="0">
                <a:solidFill>
                  <a:srgbClr val="FFFFFF"/>
                </a:solidFill>
                <a:latin typeface="Arial"/>
                <a:cs typeface="+mn-cs"/>
              </a:rPr>
              <a:t>Ölüm </a:t>
            </a:r>
            <a:r>
              <a:rPr lang="tr-TR" sz="2400" dirty="0">
                <a:solidFill>
                  <a:srgbClr val="FFFFFF"/>
                </a:solidFill>
                <a:latin typeface="Arial"/>
                <a:cs typeface="+mn-cs"/>
              </a:rPr>
              <a:t>O</a:t>
            </a:r>
            <a:r>
              <a:rPr lang="tr-TR" sz="2400" dirty="0" smtClean="0">
                <a:solidFill>
                  <a:srgbClr val="FFFFFF"/>
                </a:solidFill>
                <a:latin typeface="Arial"/>
                <a:cs typeface="+mn-cs"/>
              </a:rPr>
              <a:t>ranı</a:t>
            </a:r>
            <a:endParaRPr lang="tr-TR" sz="24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413000" y="1524000"/>
            <a:ext cx="1701800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Anne Ölüm Oran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 (2010)</a:t>
            </a: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953000" y="1524000"/>
            <a:ext cx="1970088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De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ğişim Oranı (2000 - 2010)</a:t>
            </a: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93700" y="2032000"/>
            <a:ext cx="388938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210,0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368800" y="2070100"/>
            <a:ext cx="373063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Dünya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6489700" y="19812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2">
                <a:solidFill>
                  <a:srgbClr val="000000"/>
                </a:solidFill>
                <a:latin typeface="Arial"/>
                <a:cs typeface="+mn-cs"/>
              </a:rPr>
              <a:t>34,4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330700" y="2590800"/>
            <a:ext cx="5222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Orta-Üst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921000" y="27178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53,0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4229100" y="2743200"/>
            <a:ext cx="669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000000"/>
                </a:solidFill>
                <a:latin typeface="Arial"/>
                <a:cs typeface="+mn-cs"/>
              </a:rPr>
              <a:t>Gelir Grubu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6400800" y="27051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30,3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4368800" y="2908300"/>
            <a:ext cx="4381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Ülkeler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419600" y="3314700"/>
            <a:ext cx="3159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DSÖ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416300" y="34163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20,0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4330700" y="3467100"/>
            <a:ext cx="411163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Avrupa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6413500" y="34163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31,0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4318000" y="3619500"/>
            <a:ext cx="4603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Bölgesi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3467100" y="41529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15,5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4330700" y="4165600"/>
            <a:ext cx="423863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Türkiye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7531100" y="41148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76,9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4457700" y="4749800"/>
            <a:ext cx="2270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Üst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3492500" y="4851400"/>
            <a:ext cx="303213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14,0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216400" y="4902200"/>
            <a:ext cx="669925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Gelir Grubu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5130800" y="4838700"/>
            <a:ext cx="268288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-7,7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356100" y="5054600"/>
            <a:ext cx="4381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Ülkeler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98500" y="5334000"/>
            <a:ext cx="4498975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Kaynak: SB Sa</a:t>
            </a:r>
            <a:r>
              <a:rPr lang="tr-TR" sz="1006">
                <a:solidFill>
                  <a:srgbClr val="000000"/>
                </a:solidFill>
                <a:latin typeface="Arial"/>
                <a:cs typeface="Arial"/>
              </a:rPr>
              <a:t>ğlık İstatistikleri Yıllığı</a:t>
            </a: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 2011,  DSÖ World Health Statistics 2012 </a:t>
            </a:r>
            <a:br>
              <a:rPr lang="en-US" sz="1006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Not: Türkiye verisi 2011 yılına aittir.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723900" y="6184900"/>
            <a:ext cx="4969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tr-TR" sz="1414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2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2656"/>
            <a:ext cx="8893175" cy="5614119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609600" indent="-609600" algn="ctr">
              <a:buFontTx/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 marL="609600" indent="-609600" algn="ctr">
              <a:buFontTx/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1. Sağlık </a:t>
            </a:r>
            <a:r>
              <a:rPr lang="tr-TR" sz="2400" b="1" dirty="0">
                <a:solidFill>
                  <a:srgbClr val="FF0000"/>
                </a:solidFill>
              </a:rPr>
              <a:t>Bakanlığı’nın </a:t>
            </a:r>
            <a:r>
              <a:rPr lang="tr-TR" sz="2400" b="1" dirty="0" smtClean="0">
                <a:solidFill>
                  <a:srgbClr val="FF0000"/>
                </a:solidFill>
              </a:rPr>
              <a:t>Rolünün değişmesi : 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   </a:t>
            </a:r>
            <a:r>
              <a:rPr lang="tr-TR" sz="2400" dirty="0" smtClean="0"/>
              <a:t>Sağlık </a:t>
            </a:r>
            <a:r>
              <a:rPr lang="tr-TR" sz="2400" dirty="0"/>
              <a:t>personeli ve diğer kaynakları </a:t>
            </a:r>
            <a:r>
              <a:rPr lang="tr-TR" sz="2400" dirty="0" smtClean="0"/>
              <a:t>planlamak</a:t>
            </a:r>
            <a:endParaRPr lang="tr-TR" sz="2400" dirty="0"/>
          </a:p>
          <a:p>
            <a:pPr marL="609600" indent="-609600">
              <a:buFontTx/>
              <a:buNone/>
            </a:pP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 smtClean="0"/>
              <a:t>    İdari </a:t>
            </a:r>
            <a:r>
              <a:rPr lang="tr-TR" sz="2400" dirty="0"/>
              <a:t>ve mali </a:t>
            </a:r>
            <a:r>
              <a:rPr lang="tr-TR" sz="2400" dirty="0" smtClean="0"/>
              <a:t>yönetimi taşraya aktararak yeniden yapılanmak</a:t>
            </a:r>
          </a:p>
          <a:p>
            <a:pPr marL="609600" indent="-609600">
              <a:buFontTx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   Sağlık Bakanlığı’nın </a:t>
            </a:r>
            <a:r>
              <a:rPr lang="tr-TR" sz="2400" dirty="0">
                <a:solidFill>
                  <a:srgbClr val="FF0000"/>
                </a:solidFill>
              </a:rPr>
              <a:t>başlıca görevi 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</a:p>
          <a:p>
            <a:pPr marL="609600" indent="-609600">
              <a:buFontTx/>
              <a:buNone/>
            </a:pPr>
            <a:r>
              <a:rPr lang="tr-TR" sz="2400" dirty="0" smtClean="0"/>
              <a:t>    Politika oluşturmak  </a:t>
            </a:r>
            <a:r>
              <a:rPr lang="tr-TR" sz="2400" dirty="0"/>
              <a:t>ve denetlemek</a:t>
            </a:r>
          </a:p>
          <a:p>
            <a:pPr marL="609600" indent="-609600">
              <a:buFontTx/>
              <a:buNone/>
            </a:pPr>
            <a:endParaRPr lang="tr-TR" sz="2400" dirty="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7763" y="4724400"/>
            <a:ext cx="2916237" cy="2133600"/>
          </a:xfrm>
          <a:noFill/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1 Başlık"/>
          <p:cNvSpPr txBox="1">
            <a:spLocks/>
          </p:cNvSpPr>
          <p:nvPr/>
        </p:nvSpPr>
        <p:spPr bwMode="auto">
          <a:xfrm>
            <a:off x="683568" y="404664"/>
            <a:ext cx="7128792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FF0000"/>
                </a:solidFill>
              </a:rPr>
              <a:t>A. Sağlıkta Dönüşüm Programının Bileşenleri </a:t>
            </a:r>
          </a:p>
        </p:txBody>
      </p:sp>
    </p:spTree>
    <p:extLst>
      <p:ext uri="{BB962C8B-B14F-4D97-AF65-F5344CB8AC3E}">
        <p14:creationId xmlns:p14="http://schemas.microsoft.com/office/powerpoint/2010/main" xmlns="" val="20362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a2eF08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2701060" cy="6027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bg1"/>
                </a:solidFill>
                <a:latin typeface="Arial"/>
              </a:rPr>
              <a:t>A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şılama Oranı </a:t>
            </a: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(%)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110" dirty="0">
              <a:solidFill>
                <a:schemeClr val="bg1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054100" y="18923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30300" y="28575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90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30300" y="38227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30300" y="47879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70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30300" y="57404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400300" y="38989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77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349500" y="59182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819900" y="19812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97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610100" y="38100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78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59300" y="5918200"/>
            <a:ext cx="25923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2098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2098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1 Resim" descr="a2e967C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651000" y="381000"/>
            <a:ext cx="3916137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</a:rPr>
              <a:t>Bula</a:t>
            </a: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şıcı 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Hastalıkların Sıklığı</a:t>
            </a:r>
            <a:endParaRPr lang="tr-TR" sz="2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27100" y="2336800"/>
            <a:ext cx="2888611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 dirty="0">
                <a:solidFill>
                  <a:srgbClr val="000000"/>
                </a:solidFill>
                <a:latin typeface="Arial"/>
                <a:cs typeface="+mn-cs"/>
              </a:rPr>
              <a:t>Bula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şıcı </a:t>
            </a:r>
            <a:r>
              <a:rPr lang="tr-TR" sz="1810" dirty="0" smtClean="0">
                <a:solidFill>
                  <a:srgbClr val="000000"/>
                </a:solidFill>
                <a:latin typeface="Arial"/>
                <a:cs typeface="Arial"/>
              </a:rPr>
              <a:t>Hastalıkların 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tr-TR" sz="1810" dirty="0" smtClean="0">
                <a:solidFill>
                  <a:srgbClr val="000000"/>
                </a:solidFill>
                <a:latin typeface="Arial"/>
                <a:cs typeface="Arial"/>
              </a:rPr>
              <a:t>ıklığı</a:t>
            </a:r>
            <a:endParaRPr lang="tr-TR" sz="181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51400" y="2336800"/>
            <a:ext cx="519113" cy="277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1993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6159500" y="2336800"/>
            <a:ext cx="519113" cy="277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2002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480300" y="2336800"/>
            <a:ext cx="501650" cy="277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2011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927100" y="2819400"/>
            <a:ext cx="327183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Tüberküloz Prevalans</a:t>
            </a:r>
            <a:r>
              <a:rPr lang="tr-TR" sz="1714">
                <a:solidFill>
                  <a:srgbClr val="000000"/>
                </a:solidFill>
                <a:latin typeface="Arial"/>
                <a:cs typeface="Arial"/>
              </a:rPr>
              <a:t>ı (yüzbinde)</a:t>
            </a:r>
            <a:endParaRPr lang="tr-TR" sz="17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270500" y="2819400"/>
            <a:ext cx="2428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50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6591300" y="2819400"/>
            <a:ext cx="2428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38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7785100" y="2819400"/>
            <a:ext cx="2428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24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927100" y="3327400"/>
            <a:ext cx="24907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6">
                <a:solidFill>
                  <a:srgbClr val="000000"/>
                </a:solidFill>
                <a:latin typeface="Arial"/>
                <a:cs typeface="+mn-cs"/>
              </a:rPr>
              <a:t>K</a:t>
            </a:r>
            <a:r>
              <a:rPr lang="tr-TR" sz="1716">
                <a:solidFill>
                  <a:srgbClr val="000000"/>
                </a:solidFill>
                <a:latin typeface="Arial"/>
                <a:cs typeface="Arial"/>
              </a:rPr>
              <a:t>ızamık Yerli Vaka Sayısı</a:t>
            </a:r>
            <a:endParaRPr lang="tr-TR" sz="17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914900" y="3327400"/>
            <a:ext cx="66992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6">
                <a:solidFill>
                  <a:srgbClr val="000000"/>
                </a:solidFill>
                <a:latin typeface="Arial"/>
                <a:cs typeface="+mn-cs"/>
              </a:rPr>
              <a:t>34.285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350000" y="3327400"/>
            <a:ext cx="5476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6">
                <a:solidFill>
                  <a:srgbClr val="000000"/>
                </a:solidFill>
                <a:latin typeface="Arial"/>
                <a:cs typeface="+mn-cs"/>
              </a:rPr>
              <a:t>7.810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7848600" y="3327400"/>
            <a:ext cx="12223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6">
                <a:solidFill>
                  <a:srgbClr val="000000"/>
                </a:solidFill>
                <a:latin typeface="Arial"/>
                <a:cs typeface="+mn-cs"/>
              </a:rPr>
              <a:t>0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927100" y="3848100"/>
            <a:ext cx="226377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S</a:t>
            </a:r>
            <a:r>
              <a:rPr lang="tr-TR" sz="1714">
                <a:solidFill>
                  <a:srgbClr val="000000"/>
                </a:solidFill>
                <a:latin typeface="Arial"/>
                <a:cs typeface="Arial"/>
              </a:rPr>
              <a:t>ıtma Yerli Vaka Sayısı</a:t>
            </a:r>
            <a:endParaRPr lang="tr-TR" sz="17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914900" y="3848100"/>
            <a:ext cx="66992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47.210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6286500" y="3848100"/>
            <a:ext cx="66992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10.184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7848600" y="3848100"/>
            <a:ext cx="12223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0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927100" y="4356100"/>
            <a:ext cx="1573213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Tifo Vaka Say</a:t>
            </a:r>
            <a:r>
              <a:rPr lang="tr-TR" sz="1714">
                <a:solidFill>
                  <a:srgbClr val="000000"/>
                </a:solidFill>
                <a:latin typeface="Arial"/>
                <a:cs typeface="Arial"/>
              </a:rPr>
              <a:t>ısı</a:t>
            </a:r>
            <a:endParaRPr lang="tr-TR" sz="17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914900" y="4356100"/>
            <a:ext cx="66992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14.347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6286500" y="4356100"/>
            <a:ext cx="669925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24.390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7734300" y="4356100"/>
            <a:ext cx="2428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14">
                <a:solidFill>
                  <a:srgbClr val="000000"/>
                </a:solidFill>
                <a:latin typeface="Arial"/>
                <a:cs typeface="+mn-cs"/>
              </a:rPr>
              <a:t>26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749300" y="5461000"/>
            <a:ext cx="7045325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6">
                <a:solidFill>
                  <a:srgbClr val="000000"/>
                </a:solidFill>
                <a:latin typeface="Arial"/>
                <a:cs typeface="+mn-cs"/>
              </a:rPr>
              <a:t>Kaynak: DSÖ Global Health Observatory Veritaban</a:t>
            </a: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ı, Türkiye Sağlık İstatistik Yıllığı 1987- 1994, Sağlık İstatistik Yıllığı 2011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C:\Users\Gültekin Ceyhun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409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Metin kutusu 1"/>
          <p:cNvSpPr txBox="1">
            <a:spLocks noChangeArrowheads="1"/>
          </p:cNvSpPr>
          <p:nvPr/>
        </p:nvSpPr>
        <p:spPr bwMode="auto">
          <a:xfrm>
            <a:off x="3059832" y="6237312"/>
            <a:ext cx="1080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tx1"/>
                </a:solidFill>
              </a:rPr>
              <a:t>12600</a:t>
            </a:r>
            <a:endParaRPr lang="tr-TR" sz="2200" b="1" dirty="0">
              <a:solidFill>
                <a:schemeClr val="tx1"/>
              </a:solidFill>
            </a:endParaRPr>
          </a:p>
        </p:txBody>
      </p:sp>
      <p:sp>
        <p:nvSpPr>
          <p:cNvPr id="16391" name="Metin kutusu 8"/>
          <p:cNvSpPr txBox="1">
            <a:spLocks noChangeArrowheads="1"/>
          </p:cNvSpPr>
          <p:nvPr/>
        </p:nvSpPr>
        <p:spPr bwMode="auto">
          <a:xfrm>
            <a:off x="7740352" y="6309320"/>
            <a:ext cx="1403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tx1"/>
                </a:solidFill>
              </a:rPr>
              <a:t>3050</a:t>
            </a:r>
            <a:endParaRPr lang="tr-TR" sz="22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Bora\Desktop\ucak-ambulansla-iki-cocuk-ankaraya-sevk-edildi-289212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88640"/>
            <a:ext cx="3960440" cy="2927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12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1 Resim" descr="a2e5259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97000" y="381000"/>
            <a:ext cx="6368731" cy="3718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C00000"/>
                </a:solidFill>
                <a:latin typeface="Arial"/>
                <a:cs typeface="+mn-cs"/>
              </a:rPr>
              <a:t>2.</a:t>
            </a:r>
            <a:r>
              <a:rPr lang="tr-TR" sz="2400" dirty="0">
                <a:solidFill>
                  <a:srgbClr val="C00000"/>
                </a:solidFill>
                <a:latin typeface="Arial"/>
              </a:rPr>
              <a:t> Sa</a:t>
            </a:r>
            <a:r>
              <a:rPr lang="tr-TR" sz="2400" dirty="0">
                <a:solidFill>
                  <a:srgbClr val="C00000"/>
                </a:solidFill>
                <a:latin typeface="Arial"/>
                <a:cs typeface="Arial"/>
              </a:rPr>
              <a:t>ğlık Hizmetlerinden Memnuniyet </a:t>
            </a:r>
            <a:r>
              <a:rPr lang="tr-TR" sz="2400" dirty="0" smtClean="0">
                <a:solidFill>
                  <a:srgbClr val="C00000"/>
                </a:solidFill>
                <a:latin typeface="Arial"/>
                <a:cs typeface="Arial"/>
              </a:rPr>
              <a:t>Durumu</a:t>
            </a:r>
            <a:r>
              <a:rPr lang="tr-TR" sz="2400" dirty="0" smtClean="0">
                <a:solidFill>
                  <a:srgbClr val="C00000"/>
                </a:solidFill>
                <a:latin typeface="Arial"/>
                <a:cs typeface="+mn-cs"/>
              </a:rPr>
              <a:t> </a:t>
            </a:r>
            <a:endParaRPr lang="tr-TR" sz="2400" dirty="0">
              <a:solidFill>
                <a:srgbClr val="C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30300" y="23622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80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30300" y="28575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70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30300" y="3352800"/>
            <a:ext cx="1920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8">
                <a:solidFill>
                  <a:srgbClr val="000000"/>
                </a:solidFill>
                <a:latin typeface="Arial"/>
                <a:cs typeface="+mn-cs"/>
              </a:rPr>
              <a:t>60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30300" y="38608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50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30300" y="43561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40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30300" y="48514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30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130300" y="5346700"/>
            <a:ext cx="18891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20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663700" y="4521200"/>
            <a:ext cx="4016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39,5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5511800"/>
            <a:ext cx="251936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59000" algn="l"/>
              </a:tabLs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2003 	2004 	2005 	2006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59000" algn="l"/>
              </a:tabLst>
              <a:defRPr/>
            </a:pPr>
            <a:endParaRPr lang="tr-TR" sz="106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397000" y="5905500"/>
            <a:ext cx="3054350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Kaynak: TÜ</a:t>
            </a:r>
            <a:r>
              <a:rPr lang="tr-TR" sz="1006">
                <a:solidFill>
                  <a:srgbClr val="000000"/>
                </a:solidFill>
                <a:latin typeface="Arial"/>
                <a:cs typeface="Arial"/>
              </a:rPr>
              <a:t>İK Yaşam Memnuniyeti Araştırması 2011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483100" y="5511800"/>
            <a:ext cx="18018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2007 	2008 	2009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endParaRPr lang="tr-TR" sz="106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404100" y="2438400"/>
            <a:ext cx="252413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76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6654800" y="5511800"/>
            <a:ext cx="10572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r>
              <a:rPr lang="tr-TR" sz="1066">
                <a:solidFill>
                  <a:srgbClr val="000000"/>
                </a:solidFill>
                <a:latin typeface="Arial"/>
                <a:cs typeface="+mn-cs"/>
              </a:rPr>
              <a:t>2010 	2011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endParaRPr lang="tr-TR" sz="1066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1 Resim" descr="a2eE20C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270000" y="393700"/>
            <a:ext cx="6538649" cy="7181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C00000"/>
                </a:solidFill>
                <a:latin typeface="Arial"/>
              </a:rPr>
              <a:t>  2</a:t>
            </a:r>
            <a:r>
              <a:rPr lang="tr-TR" sz="2400" dirty="0">
                <a:solidFill>
                  <a:srgbClr val="C00000"/>
                </a:solidFill>
                <a:latin typeface="Arial"/>
              </a:rPr>
              <a:t>. Sa</a:t>
            </a:r>
            <a:r>
              <a:rPr lang="tr-TR" sz="2400" dirty="0">
                <a:solidFill>
                  <a:srgbClr val="C00000"/>
                </a:solidFill>
                <a:latin typeface="Arial"/>
                <a:cs typeface="Arial"/>
              </a:rPr>
              <a:t>ğlık Hizmetlerinden Memnuniyet Durumu</a:t>
            </a:r>
            <a:r>
              <a:rPr lang="tr-TR" sz="2400" dirty="0">
                <a:solidFill>
                  <a:srgbClr val="C00000"/>
                </a:solidFill>
                <a:latin typeface="Arial"/>
              </a:rPr>
              <a:t> 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85900" y="1397000"/>
            <a:ext cx="598805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14" dirty="0" smtClean="0">
                <a:solidFill>
                  <a:srgbClr val="000000"/>
                </a:solidFill>
                <a:latin typeface="Arial"/>
                <a:cs typeface="+mn-cs"/>
              </a:rPr>
              <a:t>Hasta Memnuniyeti ve Ki</a:t>
            </a:r>
            <a:r>
              <a:rPr lang="tr-TR" sz="2014" dirty="0" smtClean="0">
                <a:solidFill>
                  <a:srgbClr val="000000"/>
                </a:solidFill>
                <a:latin typeface="Arial"/>
                <a:cs typeface="Arial"/>
              </a:rPr>
              <a:t>şi Başı Sağlık Harcamaları 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014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022600" y="2247900"/>
            <a:ext cx="673100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Türkiye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038600" y="2247900"/>
            <a:ext cx="936625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Finlandiya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461000" y="2247900"/>
            <a:ext cx="485775" cy="2762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İ</a:t>
            </a:r>
            <a:r>
              <a:rPr lang="tr-TR" sz="1606">
                <a:solidFill>
                  <a:srgbClr val="000000"/>
                </a:solidFill>
                <a:latin typeface="Arial"/>
                <a:cs typeface="Arial"/>
              </a:rPr>
              <a:t>sveç</a:t>
            </a: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413500" y="2247900"/>
            <a:ext cx="638175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Fransa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7480300" y="2247900"/>
            <a:ext cx="993775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Danimarka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7200" y="2641600"/>
            <a:ext cx="1817688" cy="7302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Hasta Memnuniyeti </a:t>
            </a:r>
            <a:br>
              <a:rPr lang="tr-TR" sz="1606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(%, 2011) 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57200" y="3213100"/>
            <a:ext cx="1490793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 dirty="0">
                <a:solidFill>
                  <a:srgbClr val="000000"/>
                </a:solidFill>
                <a:latin typeface="Arial"/>
                <a:cs typeface="+mn-cs"/>
              </a:rPr>
              <a:t>Ki</a:t>
            </a:r>
            <a:r>
              <a:rPr lang="tr-TR" sz="1606" dirty="0">
                <a:solidFill>
                  <a:srgbClr val="000000"/>
                </a:solidFill>
                <a:latin typeface="Arial"/>
                <a:cs typeface="Arial"/>
              </a:rPr>
              <a:t>şi Başı Sağlık </a:t>
            </a:r>
            <a:br>
              <a:rPr lang="tr-TR" sz="1606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606" dirty="0">
                <a:solidFill>
                  <a:srgbClr val="000000"/>
                </a:solidFill>
                <a:latin typeface="Arial"/>
                <a:cs typeface="Arial"/>
              </a:rPr>
              <a:t>Harcaması </a:t>
            </a:r>
            <a:r>
              <a:rPr lang="tr-TR" sz="1606" dirty="0" smtClean="0">
                <a:solidFill>
                  <a:srgbClr val="000000"/>
                </a:solidFill>
                <a:latin typeface="Arial"/>
                <a:cs typeface="Arial"/>
              </a:rPr>
              <a:t>($) </a:t>
            </a:r>
            <a:endParaRPr lang="tr-TR" sz="1606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378200" y="2768600"/>
            <a:ext cx="1503363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</a:tabLs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76 	78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</a:tabLs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263900" y="3340100"/>
            <a:ext cx="1622425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</a:tabLs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958 	3.251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</a:tabLs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727700" y="2768600"/>
            <a:ext cx="2593975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  <a:tab pos="2286000" algn="l"/>
              </a:tabLs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78 	73 	75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  <a:tab pos="2286000" algn="l"/>
              </a:tabLs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448300" y="3340100"/>
            <a:ext cx="2879725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286000" algn="l"/>
              </a:tabLs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3.758 	3.974 	4.464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286000" algn="l"/>
              </a:tabLst>
              <a:defRPr/>
            </a:pPr>
            <a:endParaRPr lang="tr-TR" sz="160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81000" y="3886200"/>
            <a:ext cx="390683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8">
                <a:solidFill>
                  <a:srgbClr val="000000"/>
                </a:solidFill>
                <a:latin typeface="Arial"/>
                <a:cs typeface="+mn-cs"/>
              </a:rPr>
              <a:t>Kaynak: OECD Health Data 2012, SB Sa</a:t>
            </a:r>
            <a:r>
              <a:rPr lang="en-US" sz="1008">
                <a:solidFill>
                  <a:srgbClr val="000000"/>
                </a:solidFill>
                <a:latin typeface="Arial"/>
                <a:cs typeface="Arial"/>
              </a:rPr>
              <a:t>ğlık İstatistikleri Yıllığı 2011</a:t>
            </a:r>
            <a:endParaRPr lang="tr-TR" sz="100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8153400" y="3873500"/>
            <a:ext cx="501650" cy="18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Tablo 9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4089400" y="4343400"/>
            <a:ext cx="673100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Türkiye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5486400" y="4343400"/>
            <a:ext cx="1028700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Bulgaristan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7493000" y="4343400"/>
            <a:ext cx="72866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Letonya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444500" y="4864100"/>
            <a:ext cx="2867025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Hasta   Memnuniyeti  (%, 2011)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4457700" y="4864100"/>
            <a:ext cx="2270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76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5994400" y="4864100"/>
            <a:ext cx="2270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28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7937500" y="4864100"/>
            <a:ext cx="227013" cy="247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>
                <a:solidFill>
                  <a:srgbClr val="000000"/>
                </a:solidFill>
                <a:latin typeface="Arial"/>
                <a:cs typeface="+mn-cs"/>
              </a:rPr>
              <a:t>30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44500" y="5346700"/>
            <a:ext cx="2851743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6" dirty="0">
                <a:solidFill>
                  <a:srgbClr val="000000"/>
                </a:solidFill>
                <a:latin typeface="Arial"/>
                <a:cs typeface="+mn-cs"/>
              </a:rPr>
              <a:t>Ki</a:t>
            </a:r>
            <a:r>
              <a:rPr lang="tr-TR" sz="1606" dirty="0">
                <a:solidFill>
                  <a:srgbClr val="000000"/>
                </a:solidFill>
                <a:latin typeface="Arial"/>
                <a:cs typeface="Arial"/>
              </a:rPr>
              <a:t>şi Başı Sağlık Harcaması </a:t>
            </a:r>
            <a:r>
              <a:rPr lang="tr-TR" sz="1606" dirty="0" smtClean="0">
                <a:solidFill>
                  <a:srgbClr val="000000"/>
                </a:solidFill>
                <a:latin typeface="Arial"/>
                <a:cs typeface="Arial"/>
              </a:rPr>
              <a:t>($) </a:t>
            </a:r>
            <a:endParaRPr lang="tr-TR" sz="1606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343400" y="5486400"/>
            <a:ext cx="3924300" cy="461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  <a:tab pos="3314700" algn="l"/>
              </a:tabLst>
              <a:defRPr/>
            </a:pPr>
            <a:r>
              <a:rPr lang="tr-TR" sz="1608">
                <a:solidFill>
                  <a:srgbClr val="000000"/>
                </a:solidFill>
                <a:latin typeface="Arial"/>
                <a:cs typeface="+mn-cs"/>
              </a:rPr>
              <a:t>958 	947 	1.098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  <a:tab pos="3314700" algn="l"/>
              </a:tabLst>
              <a:defRPr/>
            </a:pPr>
            <a:endParaRPr lang="tr-TR" sz="160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355600" y="6019800"/>
            <a:ext cx="3906838" cy="15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6">
                <a:solidFill>
                  <a:srgbClr val="000000"/>
                </a:solidFill>
                <a:latin typeface="Arial"/>
                <a:cs typeface="+mn-cs"/>
              </a:rPr>
              <a:t>Kaynak: OECD Health Data 2012, SB Sa</a:t>
            </a:r>
            <a:r>
              <a:rPr lang="en-US" sz="1006">
                <a:solidFill>
                  <a:srgbClr val="000000"/>
                </a:solidFill>
                <a:latin typeface="Arial"/>
                <a:cs typeface="Arial"/>
              </a:rPr>
              <a:t>ğlık İstatistikleri Yıllığı 2011</a:t>
            </a:r>
            <a:endParaRPr lang="tr-TR" sz="1006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Resim" descr="a2eE246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162073" y="419100"/>
            <a:ext cx="6600781" cy="766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  3</a:t>
            </a:r>
            <a:r>
              <a:rPr lang="tr-TR" sz="2400" dirty="0">
                <a:solidFill>
                  <a:srgbClr val="C00000"/>
                </a:solidFill>
                <a:latin typeface="+mj-lt"/>
              </a:rPr>
              <a:t>. Vatandaşın finansal riskten korunma durumu</a:t>
            </a: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384300" y="1384300"/>
            <a:ext cx="616585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İ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laç ve Tedavi Masraflarını Kendi Karşılayanların Oranı, (%)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320800" y="22225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20800" y="28448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28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320800" y="34671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21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320800" y="40894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14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409700" y="47117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7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409700" y="53340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765300" y="2273300"/>
            <a:ext cx="4016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32,1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438400" y="2628900"/>
            <a:ext cx="1082675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r>
              <a:rPr lang="tr-TR" sz="1414" dirty="0">
                <a:solidFill>
                  <a:srgbClr val="17375E"/>
                </a:solidFill>
                <a:latin typeface="Arial"/>
                <a:cs typeface="+mn-cs"/>
              </a:rPr>
              <a:t>28,2 </a:t>
            </a:r>
            <a:br>
              <a:rPr lang="tr-TR" sz="1414" dirty="0">
                <a:solidFill>
                  <a:srgbClr val="17375E"/>
                </a:solidFill>
                <a:latin typeface="Arial"/>
                <a:cs typeface="+mn-cs"/>
              </a:rPr>
            </a:br>
            <a:r>
              <a:rPr lang="tr-TR" sz="1414" dirty="0">
                <a:solidFill>
                  <a:srgbClr val="17375E"/>
                </a:solidFill>
                <a:latin typeface="Arial"/>
                <a:cs typeface="+mn-cs"/>
              </a:rPr>
              <a:t>	26,1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endParaRPr lang="tr-TR" sz="1414" dirty="0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822700" y="3429000"/>
            <a:ext cx="4016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19,0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445000" y="3657600"/>
            <a:ext cx="4016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>
                <a:solidFill>
                  <a:srgbClr val="17375E"/>
                </a:solidFill>
                <a:latin typeface="Arial"/>
                <a:cs typeface="+mn-cs"/>
              </a:rPr>
              <a:t>16,5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778000" y="5499100"/>
            <a:ext cx="30797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346200" algn="l"/>
                <a:tab pos="2019300" algn="l"/>
                <a:tab pos="2692400" algn="l"/>
              </a:tabLs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2003 	2004 	2005 	2006 	2007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346200" algn="l"/>
                <a:tab pos="2019300" algn="l"/>
                <a:tab pos="2692400" algn="l"/>
              </a:tabLst>
              <a:defRPr/>
            </a:pPr>
            <a:endParaRPr lang="tr-TR" sz="11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587500" y="5892800"/>
            <a:ext cx="3054350" cy="282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 dirty="0">
                <a:solidFill>
                  <a:srgbClr val="000000"/>
                </a:solidFill>
                <a:latin typeface="Arial"/>
                <a:cs typeface="+mn-cs"/>
              </a:rPr>
              <a:t>Kaynak: TÜ</a:t>
            </a:r>
            <a:r>
              <a:rPr lang="tr-TR" sz="1006" dirty="0">
                <a:solidFill>
                  <a:srgbClr val="000000"/>
                </a:solidFill>
                <a:latin typeface="Arial"/>
                <a:cs typeface="Arial"/>
              </a:rPr>
              <a:t>İK Yaşam Memnuniyeti Araştırması 2011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118100" y="3797300"/>
            <a:ext cx="1082675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14,9 	14,7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  <a:defRPr/>
            </a:pPr>
            <a:endParaRPr lang="tr-TR" sz="1414">
              <a:solidFill>
                <a:srgbClr val="17375E"/>
              </a:solidFill>
              <a:latin typeface="Arial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477000" y="4076700"/>
            <a:ext cx="3889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11,7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5143500" y="5499100"/>
            <a:ext cx="170656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  <a:tab pos="1333500" algn="l"/>
              </a:tabLs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2008 	2009 	2010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  <a:tab pos="1333500" algn="l"/>
              </a:tabLst>
              <a:defRPr/>
            </a:pPr>
            <a:endParaRPr lang="tr-TR" sz="1116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137400" y="4140200"/>
            <a:ext cx="388938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17375E"/>
                </a:solidFill>
                <a:latin typeface="Arial"/>
                <a:cs typeface="+mn-cs"/>
              </a:rPr>
              <a:t>11,1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7150100" y="54991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6">
                <a:solidFill>
                  <a:srgbClr val="000000"/>
                </a:solidFill>
                <a:latin typeface="Arial"/>
                <a:cs typeface="+mn-cs"/>
              </a:rPr>
              <a:t>2011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7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Resim" descr="a2e92CB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901334" y="368300"/>
            <a:ext cx="7258782" cy="766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tr-TR" sz="2400" dirty="0">
                <a:solidFill>
                  <a:srgbClr val="C00000"/>
                </a:solidFill>
                <a:latin typeface="Tahoma" pitchFamily="34" charset="0"/>
              </a:rPr>
              <a:t>3. Vatandaşın finansal riskten korunma durumu</a:t>
            </a: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7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784600" y="1930400"/>
            <a:ext cx="39497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>
                <a:solidFill>
                  <a:srgbClr val="000000"/>
                </a:solidFill>
                <a:latin typeface="Arial"/>
                <a:cs typeface="+mn-cs"/>
              </a:rPr>
              <a:t>Successful Health System Reforms: The Case Of Turkey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784600" y="2120900"/>
            <a:ext cx="4551363" cy="7413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şarılı Sağlık Sistemi Reformları: Türkiye Örneği (sayfa 6), 2012 </a:t>
            </a:r>
            <a:br>
              <a:rPr lang="tr-TR" sz="12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Yayınlayan Kuruluş: Dünya Sağlık Örgütü Avrupa Bölge Ofisi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784600" y="3073400"/>
            <a:ext cx="64770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2002: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784600" y="3365500"/>
            <a:ext cx="4324350" cy="15922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“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Yeni bin yılın başında Türkiye’deki sağlık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sektörünün performansı, sağlık sonuçları, </a:t>
            </a:r>
            <a:r>
              <a:rPr lang="es-ES" sz="181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s-ES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s-ES" sz="1810">
                <a:solidFill>
                  <a:srgbClr val="000000"/>
                </a:solidFill>
                <a:latin typeface="Arial"/>
                <a:cs typeface="Arial"/>
              </a:rPr>
              <a:t>mali koruma ve hasta memnuniyeti </a:t>
            </a: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84600" y="4597400"/>
            <a:ext cx="4978400" cy="15922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penceresinden bak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ıldığında hem OECD ülkeleri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arası</a:t>
            </a:r>
            <a:r>
              <a:rPr lang="sv-SE" sz="1810">
                <a:solidFill>
                  <a:srgbClr val="000000"/>
                </a:solidFill>
                <a:latin typeface="Arial"/>
                <a:cs typeface="Arial"/>
              </a:rPr>
              <a:t>nda hem de DSÖ Avrupa Bölgesi’nde en </a:t>
            </a:r>
            <a:br>
              <a:rPr lang="sv-SE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sv-SE" sz="1810">
                <a:solidFill>
                  <a:srgbClr val="000000"/>
                </a:solidFill>
                <a:latin typeface="Arial"/>
                <a:cs typeface="Arial"/>
              </a:rPr>
              <a:t>alt sıradaydı.” </a:t>
            </a: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3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a2e955B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033902" y="368300"/>
            <a:ext cx="6993646" cy="11644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tr-TR" sz="2400" dirty="0">
                <a:solidFill>
                  <a:srgbClr val="C00000"/>
                </a:solidFill>
                <a:latin typeface="Tahoma" pitchFamily="34" charset="0"/>
              </a:rPr>
              <a:t>3. Vatandaşın finansal riskten korunma durumu</a:t>
            </a: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3200" dirty="0">
              <a:solidFill>
                <a:srgbClr val="FFFFFF"/>
              </a:solidFill>
              <a:latin typeface="Arial"/>
            </a:endParaRP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7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784600" y="2349500"/>
            <a:ext cx="3949700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>
                <a:solidFill>
                  <a:srgbClr val="000000"/>
                </a:solidFill>
                <a:latin typeface="Arial"/>
                <a:cs typeface="+mn-cs"/>
              </a:rPr>
              <a:t>Successful Health System Reforms: The Case Of Turkey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784600" y="2527300"/>
            <a:ext cx="4637088" cy="7762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şarılı Sağlık Sistemi Reformları: Türkiye Örneği (sayfa 28), 2012 </a:t>
            </a:r>
            <a:br>
              <a:rPr lang="tr-TR" sz="12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Yayınlayan Kuruluş: Dünya Sağlık Örgütü Avrupa Bölge Ofisi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784600" y="3479800"/>
            <a:ext cx="64770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2012: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784600" y="3898900"/>
            <a:ext cx="379095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“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DSÖ Tallinn Sözleşmesinin sağlıkta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84600" y="4178300"/>
            <a:ext cx="4581525" cy="15922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hakkaniyet ve cevap verebilirlik prensiplerini </a:t>
            </a:r>
            <a:br>
              <a:rPr lang="tr-TR" sz="181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uygulayan ülkeler için Türkiye ba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şarılı bir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örnektir.” </a:t>
            </a: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3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 descr="a2e99DF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1640" y="368300"/>
            <a:ext cx="6408712" cy="11644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tr-TR" sz="2400" dirty="0">
                <a:solidFill>
                  <a:srgbClr val="C00000"/>
                </a:solidFill>
                <a:latin typeface="Tahoma" pitchFamily="34" charset="0"/>
              </a:rPr>
              <a:t>3. Vatandaşın finansal riskten korunma durumu</a:t>
            </a: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710" dirty="0">
              <a:solidFill>
                <a:srgbClr val="FFFFFF"/>
              </a:solidFill>
              <a:latin typeface="Arial"/>
            </a:endParaRP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7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00600" y="1790700"/>
            <a:ext cx="350996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>
                <a:solidFill>
                  <a:srgbClr val="000000"/>
                </a:solidFill>
                <a:latin typeface="Arial"/>
                <a:cs typeface="+mn-cs"/>
              </a:rPr>
              <a:t>BMJ, Healthcare in Turkey: from laggard to leader,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00600" y="2044700"/>
            <a:ext cx="1700213" cy="3746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10">
                <a:solidFill>
                  <a:srgbClr val="000000"/>
                </a:solidFill>
                <a:latin typeface="Arial"/>
                <a:cs typeface="+mn-cs"/>
              </a:rPr>
              <a:t>12 March 2011, vol. 342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00600" y="2298700"/>
            <a:ext cx="24098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BMJ, Türkiye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’de Sağlık Hizmetleri: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00600" y="2565400"/>
            <a:ext cx="3570288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Geri Kalm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ışlıktan Liderliğ</a:t>
            </a:r>
            <a:r>
              <a:rPr lang="en-US" sz="1210">
                <a:solidFill>
                  <a:srgbClr val="000000"/>
                </a:solidFill>
                <a:latin typeface="Arial"/>
                <a:cs typeface="Arial"/>
              </a:rPr>
              <a:t>e, 12 Mart 2011, sayı. 342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800600" y="3263900"/>
            <a:ext cx="2849563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latin typeface="Arial"/>
                <a:cs typeface="Arial"/>
              </a:rPr>
              <a:t>“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Sıkça duymaya alıştığımız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800600" y="3670300"/>
            <a:ext cx="330835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şarısızlıkların aksine Türkiye,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800600" y="4089400"/>
            <a:ext cx="3629025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orta gelir düzeyindeki ülkelerde e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şi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800600" y="4495800"/>
            <a:ext cx="356393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görülmemi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ş hız ve düzeyde sağlık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800600" y="4787900"/>
            <a:ext cx="4006850" cy="15922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ıktılarını iyileştiren ve bin yıl kalkınma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hedeflerini 2015’ten önce yakalayan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bir başarı örneğidir.” </a:t>
            </a: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3244334"/>
            <a:ext cx="7488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dirty="0">
                <a:solidFill>
                  <a:srgbClr val="C00000"/>
                </a:solidFill>
              </a:rPr>
              <a:t>TEŞEKKÜRLER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xmlns="" val="7449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tr-TR" b="1" dirty="0">
              <a:solidFill>
                <a:srgbClr val="FF66FF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tr-TR" sz="2400" b="1" dirty="0">
                <a:solidFill>
                  <a:srgbClr val="FF0000"/>
                </a:solidFill>
              </a:rPr>
              <a:t>2. Genel Sağlık Sigortası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tr-TR" sz="2400" dirty="0"/>
              <a:t>SSK</a:t>
            </a:r>
          </a:p>
          <a:p>
            <a:pPr marL="609600" indent="-609600">
              <a:lnSpc>
                <a:spcPct val="90000"/>
              </a:lnSpc>
            </a:pPr>
            <a:r>
              <a:rPr lang="tr-TR" sz="2400" dirty="0"/>
              <a:t>Emekli sandığı</a:t>
            </a:r>
          </a:p>
          <a:p>
            <a:pPr marL="609600" indent="-609600">
              <a:lnSpc>
                <a:spcPct val="90000"/>
              </a:lnSpc>
            </a:pPr>
            <a:r>
              <a:rPr lang="tr-TR" sz="2400" dirty="0" err="1"/>
              <a:t>Bağkur</a:t>
            </a:r>
            <a:endParaRPr lang="tr-TR" sz="2400" dirty="0"/>
          </a:p>
          <a:p>
            <a:pPr marL="609600" indent="-609600">
              <a:lnSpc>
                <a:spcPct val="90000"/>
              </a:lnSpc>
            </a:pPr>
            <a:r>
              <a:rPr lang="tr-TR" sz="2400" dirty="0"/>
              <a:t>Yeşil Kart</a:t>
            </a:r>
          </a:p>
          <a:p>
            <a:pPr marL="609600" indent="-609600">
              <a:lnSpc>
                <a:spcPct val="90000"/>
              </a:lnSpc>
            </a:pPr>
            <a:endParaRPr lang="tr-TR" sz="2400" dirty="0"/>
          </a:p>
          <a:p>
            <a:pPr marL="609600" indent="-609600">
              <a:lnSpc>
                <a:spcPct val="90000"/>
              </a:lnSpc>
            </a:pPr>
            <a:r>
              <a:rPr lang="tr-TR" sz="2400" dirty="0"/>
              <a:t>Toplumun bütününü kapsayan </a:t>
            </a:r>
            <a:r>
              <a:rPr lang="tr-TR" sz="2400" dirty="0" smtClean="0"/>
              <a:t>genel sağlık sigortası yürürlükte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811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1 Resim" descr="a2eF4CE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417582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3. Erişimi </a:t>
            </a:r>
            <a:r>
              <a:rPr lang="tr-TR" sz="2400" dirty="0">
                <a:solidFill>
                  <a:srgbClr val="FF0000"/>
                </a:solidFill>
              </a:rPr>
              <a:t>Kolay Sağlık Hizmeti</a:t>
            </a:r>
            <a:endParaRPr lang="tr-TR" sz="24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66700" y="1384300"/>
            <a:ext cx="862577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tr-TR" sz="2400" dirty="0"/>
              <a:t>Toplum sağlığı hizmetlerine daha fazla ihtiyaç duyan bölgelerde sağlık </a:t>
            </a:r>
            <a:r>
              <a:rPr lang="tr-TR" sz="2400" dirty="0" smtClean="0"/>
              <a:t>olanakları güçlendirilmiştir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206500" y="2527300"/>
            <a:ext cx="5853113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 dirty="0">
                <a:solidFill>
                  <a:srgbClr val="000000"/>
                </a:solidFill>
                <a:latin typeface="Arial"/>
                <a:cs typeface="+mn-cs"/>
              </a:rPr>
              <a:t>Uzman hekim ba</a:t>
            </a:r>
            <a:r>
              <a:rPr lang="tr-TR" sz="1414" dirty="0">
                <a:solidFill>
                  <a:srgbClr val="000000"/>
                </a:solidFill>
                <a:latin typeface="Arial"/>
                <a:cs typeface="Arial"/>
              </a:rPr>
              <a:t>şına düşen nüfusun en fazla </a:t>
            </a:r>
            <a:r>
              <a:rPr lang="tr-TR" sz="1414" dirty="0" err="1">
                <a:solidFill>
                  <a:srgbClr val="000000"/>
                </a:solidFill>
                <a:latin typeface="Arial"/>
                <a:cs typeface="Arial"/>
              </a:rPr>
              <a:t>olduğ</a:t>
            </a:r>
            <a:r>
              <a:rPr lang="fr-FR" sz="1414" dirty="0">
                <a:solidFill>
                  <a:srgbClr val="000000"/>
                </a:solidFill>
                <a:latin typeface="Arial"/>
                <a:cs typeface="Arial"/>
              </a:rPr>
              <a:t>u il ile en </a:t>
            </a:r>
            <a:r>
              <a:rPr lang="fr-FR" sz="1414" dirty="0" err="1">
                <a:solidFill>
                  <a:srgbClr val="000000"/>
                </a:solidFill>
                <a:latin typeface="Arial"/>
                <a:cs typeface="Arial"/>
              </a:rPr>
              <a:t>az</a:t>
            </a:r>
            <a:r>
              <a:rPr lang="fr-FR" sz="14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414" dirty="0" err="1">
                <a:solidFill>
                  <a:srgbClr val="000000"/>
                </a:solidFill>
                <a:latin typeface="Arial"/>
                <a:cs typeface="Arial"/>
              </a:rPr>
              <a:t>olduğu</a:t>
            </a:r>
            <a:r>
              <a:rPr lang="fr-FR" sz="1414" dirty="0">
                <a:solidFill>
                  <a:srgbClr val="000000"/>
                </a:solidFill>
                <a:latin typeface="Arial"/>
                <a:cs typeface="Arial"/>
              </a:rPr>
              <a:t> il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4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6700" y="2730500"/>
            <a:ext cx="43180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 dirty="0">
                <a:solidFill>
                  <a:srgbClr val="000000"/>
                </a:solidFill>
                <a:latin typeface="Arial"/>
                <a:cs typeface="+mn-cs"/>
              </a:rPr>
              <a:t>30.000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66700" y="3162300"/>
            <a:ext cx="4318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8">
                <a:solidFill>
                  <a:srgbClr val="000000"/>
                </a:solidFill>
                <a:latin typeface="Arial"/>
                <a:cs typeface="+mn-cs"/>
              </a:rPr>
              <a:t>25.000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6700" y="3606800"/>
            <a:ext cx="4318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20.000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66700" y="4051300"/>
            <a:ext cx="4318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15.000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66700" y="4508500"/>
            <a:ext cx="43180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10.000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30200" y="4953000"/>
            <a:ext cx="358775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5.000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84200" y="5397500"/>
            <a:ext cx="107950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6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06500" y="2743200"/>
            <a:ext cx="421358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6" dirty="0">
                <a:solidFill>
                  <a:srgbClr val="000000"/>
                </a:solidFill>
                <a:latin typeface="Arial"/>
                <a:cs typeface="+mn-cs"/>
              </a:rPr>
              <a:t>aras</a:t>
            </a:r>
            <a:r>
              <a:rPr lang="tr-TR" sz="1416" dirty="0">
                <a:solidFill>
                  <a:srgbClr val="000000"/>
                </a:solidFill>
                <a:latin typeface="Arial"/>
                <a:cs typeface="Arial"/>
              </a:rPr>
              <a:t>ındaki oran  </a:t>
            </a:r>
            <a:r>
              <a:rPr lang="tr-TR" sz="1416" dirty="0" smtClean="0">
                <a:solidFill>
                  <a:srgbClr val="000000"/>
                </a:solidFill>
                <a:latin typeface="Arial"/>
                <a:cs typeface="Arial"/>
              </a:rPr>
              <a:t>2002</a:t>
            </a:r>
            <a:r>
              <a:rPr lang="tr-TR" sz="1416" dirty="0">
                <a:solidFill>
                  <a:srgbClr val="000000"/>
                </a:solidFill>
                <a:latin typeface="Arial"/>
                <a:cs typeface="Arial"/>
              </a:rPr>
              <a:t>’ de 1/13 iken  </a:t>
            </a:r>
            <a:r>
              <a:rPr lang="tr-TR" sz="1416" dirty="0" smtClean="0">
                <a:solidFill>
                  <a:srgbClr val="000000"/>
                </a:solidFill>
                <a:latin typeface="Arial"/>
                <a:cs typeface="Arial"/>
              </a:rPr>
              <a:t>2012’de </a:t>
            </a:r>
            <a:r>
              <a:rPr lang="tr-TR" sz="1416" dirty="0">
                <a:solidFill>
                  <a:srgbClr val="000000"/>
                </a:solidFill>
                <a:latin typeface="Arial"/>
                <a:cs typeface="Arial"/>
              </a:rPr>
              <a:t>1/3’tür.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416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358900" y="3149600"/>
            <a:ext cx="190976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0922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Aral</a:t>
            </a:r>
            <a:r>
              <a:rPr lang="tr-TR" sz="1114">
                <a:solidFill>
                  <a:srgbClr val="000000"/>
                </a:solidFill>
                <a:latin typeface="Arial"/>
                <a:cs typeface="Arial"/>
              </a:rPr>
              <a:t>ık 2002 	Kasım 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0922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825500" y="5016500"/>
            <a:ext cx="320675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2.017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965200" y="5334000"/>
            <a:ext cx="320675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1.351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8318500" y="2882900"/>
            <a:ext cx="384175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26.883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8305800" y="4953000"/>
            <a:ext cx="320675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3.631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332656"/>
            <a:ext cx="8280151" cy="5687145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smtClean="0">
                <a:solidFill>
                  <a:srgbClr val="FF0000"/>
                </a:solidFill>
              </a:rPr>
              <a:t>Daha Etkin Birinci Basamak Hizmeti : Aile Hekimliği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Aile </a:t>
            </a:r>
            <a:r>
              <a:rPr lang="tr-TR" sz="2400" dirty="0"/>
              <a:t>hekimliği uygulaması ile birlikte </a:t>
            </a:r>
            <a:r>
              <a:rPr lang="tr-TR" sz="2400" dirty="0" smtClean="0"/>
              <a:t>gebe ve bebek </a:t>
            </a:r>
            <a:r>
              <a:rPr lang="tr-TR" sz="2400" dirty="0"/>
              <a:t>tespiti </a:t>
            </a:r>
            <a:r>
              <a:rPr lang="tr-TR" sz="2400" dirty="0" smtClean="0"/>
              <a:t>ile </a:t>
            </a:r>
            <a:r>
              <a:rPr lang="tr-TR" sz="2400" dirty="0"/>
              <a:t>aşı oranları </a:t>
            </a:r>
            <a:r>
              <a:rPr lang="tr-TR" sz="2400" dirty="0" smtClean="0"/>
              <a:t>artmıştır.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Aile </a:t>
            </a:r>
            <a:r>
              <a:rPr lang="tr-TR" sz="2400" dirty="0"/>
              <a:t>fertlerinin sürekli aynı hekiminden sağlık hizmeti alıyor olması; kişiler üzerinde kendi hekimlerine karşı güven ve bağlılık oluşturmakta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Hastane </a:t>
            </a:r>
            <a:r>
              <a:rPr lang="tr-TR" sz="2400" dirty="0"/>
              <a:t>poliklinikleri önünde gereksiz yığılmaların önüne geçilmiştir.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21511" name="Picture 7" descr="pe25901">
            <a:hlinkClick r:id="rId2" tooltip="&quot;Formats: EPS, WMF, JPG&quot;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96188" y="5589588"/>
            <a:ext cx="1547812" cy="1268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7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1 Resim" descr="a2e91BA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3500" y="419100"/>
            <a:ext cx="5727530" cy="2949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>
                <a:solidFill>
                  <a:schemeClr val="bg1"/>
                </a:solidFill>
                <a:latin typeface="Arial"/>
              </a:rPr>
              <a:t>  Sa</a:t>
            </a:r>
            <a:r>
              <a:rPr lang="tr-TR" sz="2200" dirty="0" smtClean="0">
                <a:solidFill>
                  <a:schemeClr val="bg1"/>
                </a:solidFill>
                <a:latin typeface="Arial"/>
                <a:cs typeface="Arial"/>
              </a:rPr>
              <a:t>ğlık </a:t>
            </a:r>
            <a:r>
              <a:rPr lang="tr-TR" sz="2200" dirty="0">
                <a:solidFill>
                  <a:schemeClr val="bg1"/>
                </a:solidFill>
                <a:latin typeface="Arial"/>
                <a:cs typeface="Arial"/>
              </a:rPr>
              <a:t>Bakanlığı Kuruluşları Muayene </a:t>
            </a:r>
            <a:r>
              <a:rPr lang="tr-TR" sz="2200" dirty="0" smtClean="0">
                <a:solidFill>
                  <a:schemeClr val="bg1"/>
                </a:solidFill>
                <a:latin typeface="Arial"/>
                <a:cs typeface="Arial"/>
              </a:rPr>
              <a:t>Sayısı</a:t>
            </a:r>
            <a:endParaRPr lang="tr-TR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14400" y="19685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600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858000" y="23495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492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914400" y="2501900"/>
            <a:ext cx="280988" cy="263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500 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14400" y="29718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400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914400" y="34798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300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914400" y="39751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14400" y="44831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066800" y="4978400"/>
            <a:ext cx="12065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044700" y="43942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81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044700" y="47117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22A6B1"/>
                </a:solidFill>
                <a:latin typeface="Arial"/>
                <a:cs typeface="+mn-cs"/>
              </a:rPr>
              <a:t>56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044700" y="48768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17375E"/>
                </a:solidFill>
                <a:latin typeface="Arial"/>
                <a:cs typeface="+mn-cs"/>
              </a:rPr>
              <a:t>25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247900" y="5156200"/>
            <a:ext cx="360363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1993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070100" y="5689600"/>
            <a:ext cx="191452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Sa</a:t>
            </a:r>
            <a:r>
              <a:rPr lang="tr-TR" sz="1210">
                <a:solidFill>
                  <a:srgbClr val="000000"/>
                </a:solidFill>
                <a:latin typeface="Arial"/>
                <a:cs typeface="Arial"/>
              </a:rPr>
              <a:t>ğlık Ocağı/Aile Hekimliği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832600" y="35814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22A6B1"/>
                </a:solidFill>
                <a:latin typeface="Arial"/>
                <a:cs typeface="+mn-cs"/>
              </a:rPr>
              <a:t>252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572000" y="3911600"/>
            <a:ext cx="2678113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374900" algn="l"/>
              </a:tabLst>
              <a:defRPr/>
            </a:pPr>
            <a:r>
              <a:rPr lang="tr-TR" sz="1114">
                <a:solidFill>
                  <a:srgbClr val="FF0000"/>
                </a:solidFill>
                <a:latin typeface="Arial"/>
                <a:cs typeface="+mn-cs"/>
              </a:rPr>
              <a:t>179 </a:t>
            </a:r>
            <a:r>
              <a:rPr lang="tr-TR" sz="1114">
                <a:solidFill>
                  <a:srgbClr val="17375E"/>
                </a:solidFill>
                <a:latin typeface="Arial"/>
                <a:cs typeface="+mn-cs"/>
              </a:rPr>
              <a:t>	240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374900" algn="l"/>
              </a:tabLst>
              <a:defRPr/>
            </a:pPr>
            <a:endParaRPr lang="tr-TR" sz="1114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4533900" y="4292600"/>
            <a:ext cx="280988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22A6B1"/>
                </a:solidFill>
                <a:latin typeface="Arial"/>
                <a:cs typeface="+mn-cs"/>
              </a:rPr>
              <a:t>110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610100" y="4737100"/>
            <a:ext cx="200025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14">
                <a:solidFill>
                  <a:srgbClr val="17375E"/>
                </a:solidFill>
                <a:latin typeface="Arial"/>
                <a:cs typeface="+mn-cs"/>
              </a:rPr>
              <a:t>69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4533900" y="5156200"/>
            <a:ext cx="2655888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273300" algn="l"/>
              </a:tabLst>
              <a:defRPr/>
            </a:pPr>
            <a:r>
              <a:rPr lang="tr-TR" sz="1114">
                <a:solidFill>
                  <a:srgbClr val="000000"/>
                </a:solidFill>
                <a:latin typeface="Arial"/>
                <a:cs typeface="+mn-cs"/>
              </a:rPr>
              <a:t>2002 	2012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273300" algn="l"/>
              </a:tabLst>
              <a:defRPr/>
            </a:pPr>
            <a:endParaRPr lang="tr-TR" sz="11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5041900" y="5689600"/>
            <a:ext cx="2289175" cy="358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727200" algn="l"/>
              </a:tabLst>
              <a:defRPr/>
            </a:pPr>
            <a:r>
              <a:rPr lang="tr-TR" sz="1210">
                <a:solidFill>
                  <a:srgbClr val="000000"/>
                </a:solidFill>
                <a:latin typeface="Arial"/>
                <a:cs typeface="+mn-cs"/>
              </a:rPr>
              <a:t>Hastane 	Toplam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727200" algn="l"/>
              </a:tabLst>
              <a:defRPr/>
            </a:pPr>
            <a:endParaRPr lang="tr-TR" sz="12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3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1 Resim" descr="a2e7E8E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403647" y="476672"/>
            <a:ext cx="6408713" cy="12824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Birinci </a:t>
            </a: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Basamak Hizmetlerde Hekim 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Verimliliği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solidFill>
                <a:schemeClr val="bg1"/>
              </a:solidFill>
              <a:latin typeface="Arial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0" dirty="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1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00100" y="5854700"/>
            <a:ext cx="7543800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 dirty="0">
                <a:solidFill>
                  <a:srgbClr val="000000"/>
                </a:solidFill>
                <a:latin typeface="Arial"/>
                <a:cs typeface="+mn-cs"/>
              </a:rPr>
              <a:t>Birinci basamakta 2002-2012 y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ılları arasında muayene sayısı %248 arttı.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1 Resim" descr="a2e44D0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331640" y="381000"/>
            <a:ext cx="7134603" cy="3718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Arial"/>
                <a:cs typeface="Arial"/>
              </a:rPr>
              <a:t>Aile Hekimliği Hizmetlerinden Memnuniyet 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Oranı</a:t>
            </a:r>
            <a:endParaRPr lang="tr-TR" sz="2400" dirty="0">
              <a:solidFill>
                <a:schemeClr val="bg1"/>
              </a:solidFill>
              <a:latin typeface="Arial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38300" y="1244600"/>
            <a:ext cx="5822950" cy="808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 dirty="0">
                <a:solidFill>
                  <a:srgbClr val="000000"/>
                </a:solidFill>
                <a:latin typeface="Arial"/>
                <a:cs typeface="+mn-cs"/>
              </a:rPr>
              <a:t>EUROPEP Ölçe</a:t>
            </a:r>
            <a: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  <a:t>ği İle Memnuniyet Çalışması 2010-2011 </a:t>
            </a:r>
            <a:br>
              <a:rPr lang="tr-TR" sz="1810" dirty="0">
                <a:solidFill>
                  <a:srgbClr val="000000"/>
                </a:solidFill>
                <a:latin typeface="Arial"/>
                <a:cs typeface="Arial"/>
              </a:rPr>
            </a:br>
            <a:endParaRPr lang="tr-TR" sz="1810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30200" y="2273300"/>
            <a:ext cx="228600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2">
                <a:solidFill>
                  <a:srgbClr val="000000"/>
                </a:solidFill>
                <a:latin typeface="Arial"/>
                <a:cs typeface="+mn-cs"/>
              </a:rPr>
              <a:t>100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759200" y="2362200"/>
            <a:ext cx="3524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90,7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549400" y="2603500"/>
            <a:ext cx="352425" cy="2174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82,8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93700" y="3048000"/>
            <a:ext cx="160338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75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93700" y="3835400"/>
            <a:ext cx="160338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50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93700" y="4622800"/>
            <a:ext cx="160338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0">
                <a:solidFill>
                  <a:srgbClr val="000000"/>
                </a:solidFill>
                <a:latin typeface="Arial"/>
                <a:cs typeface="+mn-cs"/>
              </a:rPr>
              <a:t>25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57200" y="5410200"/>
            <a:ext cx="98425" cy="2857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12">
                <a:solidFill>
                  <a:srgbClr val="000000"/>
                </a:solidFill>
                <a:latin typeface="Arial"/>
                <a:cs typeface="+mn-cs"/>
              </a:rPr>
              <a:t>0 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524000" y="5588000"/>
            <a:ext cx="2671763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209800" algn="l"/>
              </a:tabLst>
              <a:defRPr/>
            </a:pPr>
            <a:r>
              <a:rPr lang="tr-TR" sz="1414">
                <a:solidFill>
                  <a:srgbClr val="000000"/>
                </a:solidFill>
                <a:latin typeface="Arial"/>
                <a:cs typeface="+mn-cs"/>
              </a:rPr>
              <a:t>2010 	2011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209800" algn="l"/>
              </a:tabLst>
              <a:defRPr/>
            </a:pPr>
            <a:endParaRPr lang="tr-TR" sz="1414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600700" y="3022600"/>
            <a:ext cx="3095625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EUROPEP Ölçe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ği, 25 Avrupa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600700" y="3302000"/>
            <a:ext cx="278923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2">
                <a:solidFill>
                  <a:srgbClr val="000000"/>
                </a:solidFill>
                <a:latin typeface="Arial"/>
                <a:cs typeface="+mn-cs"/>
              </a:rPr>
              <a:t>ülkesinde kullan</a:t>
            </a:r>
            <a:r>
              <a:rPr lang="tr-TR" sz="1812">
                <a:solidFill>
                  <a:srgbClr val="000000"/>
                </a:solidFill>
                <a:latin typeface="Arial"/>
                <a:cs typeface="Arial"/>
              </a:rPr>
              <a:t>ılmaktadır.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2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600700" y="3835400"/>
            <a:ext cx="3071813" cy="808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Hekimin klinik davran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ışına ve </a:t>
            </a:r>
            <a:br>
              <a:rPr lang="tr-TR" sz="181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hizmet organizasyonuna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600700" y="4394200"/>
            <a:ext cx="2236788" cy="808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yönelik 23 parametre </a:t>
            </a:r>
            <a:br>
              <a:rPr lang="tr-TR" sz="181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tr-TR" sz="1810">
                <a:solidFill>
                  <a:srgbClr val="000000"/>
                </a:solidFill>
                <a:latin typeface="Arial"/>
                <a:cs typeface="+mn-cs"/>
              </a:rPr>
              <a:t>sorgulan</a:t>
            </a:r>
            <a:r>
              <a:rPr lang="tr-TR" sz="1810">
                <a:solidFill>
                  <a:srgbClr val="000000"/>
                </a:solidFill>
                <a:latin typeface="Arial"/>
                <a:cs typeface="Arial"/>
              </a:rPr>
              <a:t>ır. 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81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9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11448</TotalTime>
  <Words>1443</Words>
  <Application>Microsoft Office PowerPoint</Application>
  <PresentationFormat>Ekran Gösterisi (4:3)</PresentationFormat>
  <Paragraphs>605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39</vt:i4>
      </vt:variant>
    </vt:vector>
  </HeadingPairs>
  <TitlesOfParts>
    <vt:vector size="42" baseType="lpstr">
      <vt:lpstr>Ofis Teması</vt:lpstr>
      <vt:lpstr>Default Design</vt:lpstr>
      <vt:lpstr>2_Ofis Teması</vt:lpstr>
      <vt:lpstr>Slayt 1</vt:lpstr>
      <vt:lpstr>Sunum Planı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muhammet</dc:creator>
  <cp:lastModifiedBy>Eğitim</cp:lastModifiedBy>
  <cp:revision>1778</cp:revision>
  <cp:lastPrinted>2012-09-10T06:40:10Z</cp:lastPrinted>
  <dcterms:created xsi:type="dcterms:W3CDTF">2011-04-26T19:41:50Z</dcterms:created>
  <dcterms:modified xsi:type="dcterms:W3CDTF">2012-11-24T12:36:42Z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2343261</vt:lpwstr>
  </property>
  <property fmtid="{D5CDD505-2E9C-101B-9397-08002B2CF9AE}" pid="3" name="NXPowerLiteVersion">
    <vt:lpwstr>D4.1.0</vt:lpwstr>
  </property>
</Properties>
</file>