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282" r:id="rId3"/>
    <p:sldId id="312" r:id="rId4"/>
    <p:sldId id="257" r:id="rId5"/>
    <p:sldId id="283" r:id="rId6"/>
    <p:sldId id="285" r:id="rId7"/>
    <p:sldId id="276" r:id="rId8"/>
    <p:sldId id="313" r:id="rId9"/>
    <p:sldId id="315" r:id="rId10"/>
    <p:sldId id="314" r:id="rId11"/>
    <p:sldId id="316" r:id="rId12"/>
    <p:sldId id="317" r:id="rId13"/>
    <p:sldId id="319" r:id="rId14"/>
    <p:sldId id="318" r:id="rId15"/>
    <p:sldId id="280" r:id="rId16"/>
    <p:sldId id="320" r:id="rId17"/>
    <p:sldId id="321" r:id="rId18"/>
    <p:sldId id="311" r:id="rId19"/>
    <p:sldId id="322" r:id="rId20"/>
    <p:sldId id="30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29" autoAdjust="0"/>
  </p:normalViewPr>
  <p:slideViewPr>
    <p:cSldViewPr snapToGrid="0" snapToObjects="1">
      <p:cViewPr varScale="1">
        <p:scale>
          <a:sx n="89" d="100"/>
          <a:sy n="89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2CBFD-852F-1148-B8B8-A6B5C27930DC}" type="datetimeFigureOut">
              <a:rPr lang="en-US" smtClean="0"/>
              <a:t>9/3/12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B6DB9-D4A7-B342-9006-FCCC22935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39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E4DDA-BC19-884D-B8DF-7F44655475BD}" type="datetimeFigureOut">
              <a:rPr lang="en-US" smtClean="0"/>
              <a:t>9/3/12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11572-BA5E-5945-BF8B-1223E32D88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20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A730-A8F4-DE49-A88B-732F790C1233}" type="datetime1">
              <a:rPr lang="en-US" smtClean="0"/>
              <a:t>9/3/12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17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BB57-BA9A-B54E-95D4-0C6AA627312D}" type="datetime1">
              <a:rPr lang="en-US" smtClean="0"/>
              <a:t>9/3/12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46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851-55C5-7A45-9295-4107132FAD5E}" type="datetime1">
              <a:rPr lang="en-US" smtClean="0"/>
              <a:t>9/3/12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71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4287-329F-A540-BE54-90B191185BD2}" type="datetime1">
              <a:rPr lang="en-US" smtClean="0"/>
              <a:t>9/3/12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29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BBF-1F24-AF41-B44B-25D1B9FB284C}" type="datetime1">
              <a:rPr lang="en-US" smtClean="0"/>
              <a:t>9/3/12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05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C401-F420-4243-BC66-5AB9CAED36C1}" type="datetime1">
              <a:rPr lang="en-US" smtClean="0"/>
              <a:t>9/3/12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96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CECC-3B27-804C-B6C5-ADCDC12DCE7D}" type="datetime1">
              <a:rPr lang="en-US" smtClean="0"/>
              <a:t>9/3/12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9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BEBC-963E-0A45-B31E-0DD2637DE221}" type="datetime1">
              <a:rPr lang="en-US" smtClean="0"/>
              <a:t>9/3/12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22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9836-2FD6-7E41-8174-40E142FE6D3E}" type="datetime1">
              <a:rPr lang="en-US" smtClean="0"/>
              <a:t>9/3/12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64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F1B-1CCF-DF4D-80A8-803DF3D49BE1}" type="datetime1">
              <a:rPr lang="en-US" smtClean="0"/>
              <a:t>9/3/12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25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8352-68E7-E149-B089-72C9F85A5328}" type="datetime1">
              <a:rPr lang="en-US" smtClean="0"/>
              <a:t>9/3/12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08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0D88-49D0-794F-81D4-E7F5CD2867C5}" type="datetime1">
              <a:rPr lang="en-US" smtClean="0"/>
              <a:t>9/3/12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87392" y="6356350"/>
            <a:ext cx="852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0363" y="6356350"/>
            <a:ext cx="85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B6A76-FFE9-C244-B017-7C6FA5B8F265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7" name="Picture 6" descr="ATATIPGIF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9" y="5987578"/>
            <a:ext cx="870422" cy="87042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4955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zekeriya\Documents\ogrenciler\2012_2013\Document4!OLE_LINK7" TargetMode="External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zekeriya\Documents\ogrenciler\2012_2013\Document5!OLE_LINK8" TargetMode="External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20" y="274637"/>
            <a:ext cx="8772960" cy="3706392"/>
          </a:xfrm>
        </p:spPr>
        <p:txBody>
          <a:bodyPr>
            <a:noAutofit/>
          </a:bodyPr>
          <a:lstStyle/>
          <a:p>
            <a:r>
              <a:rPr lang="tr-TR" b="1" dirty="0" smtClean="0"/>
              <a:t>Atatürk Üniversitesi Tıp Fakültesi</a:t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2012-2013 Eğitim </a:t>
            </a:r>
            <a:r>
              <a:rPr lang="en-US" dirty="0" smtClean="0"/>
              <a:t>–</a:t>
            </a:r>
            <a:r>
              <a:rPr lang="tr-TR" dirty="0" smtClean="0"/>
              <a:t> Öğretim Dönemi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Müfredat Yenileme Çalışması</a:t>
            </a:r>
            <a:endParaRPr lang="tr-TR" dirty="0"/>
          </a:p>
        </p:txBody>
      </p:sp>
      <p:pic>
        <p:nvPicPr>
          <p:cNvPr id="4" name="Picture 3" descr="ATATIPGIF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0" y="4446421"/>
            <a:ext cx="1778000" cy="177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72553" y="6249786"/>
            <a:ext cx="1734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Özet </a:t>
            </a:r>
            <a:r>
              <a:rPr lang="tr-TR" dirty="0" smtClean="0"/>
              <a:t>Sunum</a:t>
            </a:r>
          </a:p>
          <a:p>
            <a:pPr algn="ctr"/>
            <a:r>
              <a:rPr lang="tr-TR" dirty="0" smtClean="0"/>
              <a:t>29 Ağustos 2012</a:t>
            </a:r>
            <a:endParaRPr lang="tr-T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09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034153"/>
              </p:ext>
            </p:extLst>
          </p:nvPr>
        </p:nvGraphicFramePr>
        <p:xfrm>
          <a:off x="457200" y="2534008"/>
          <a:ext cx="8334378" cy="1892300"/>
        </p:xfrm>
        <a:graphic>
          <a:graphicData uri="http://schemas.openxmlformats.org/drawingml/2006/table">
            <a:tbl>
              <a:tblPr/>
              <a:tblGrid>
                <a:gridCol w="3037384"/>
                <a:gridCol w="889000"/>
                <a:gridCol w="771178"/>
                <a:gridCol w="889000"/>
                <a:gridCol w="771178"/>
                <a:gridCol w="889000"/>
                <a:gridCol w="1087638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Atatürk İlk. ve İnk. Tarihi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 Dili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Yabancı Dil (İngilizce)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10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2011-2012: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1662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445883"/>
              </p:ext>
            </p:extLst>
          </p:nvPr>
        </p:nvGraphicFramePr>
        <p:xfrm>
          <a:off x="2721272" y="0"/>
          <a:ext cx="4585362" cy="6667500"/>
        </p:xfrm>
        <a:graphic>
          <a:graphicData uri="http://schemas.openxmlformats.org/drawingml/2006/table">
            <a:tbl>
              <a:tblPr/>
              <a:tblGrid>
                <a:gridCol w="3343151"/>
                <a:gridCol w="571484"/>
                <a:gridCol w="670727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Sınıf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Anatomi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Davranış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bilimleri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Biyofizik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Biyoistatistik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Aile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Hekimliği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Histoloji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Embriyoloji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Biyokimya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Biyoloji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Eğitimi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Genetik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Tarihi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Deontoloji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Mikrobiyoloji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Patoloji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Fizyoloji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Halk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Sağlığı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11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2012-2013: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23300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402099"/>
              </p:ext>
            </p:extLst>
          </p:nvPr>
        </p:nvGraphicFramePr>
        <p:xfrm>
          <a:off x="2121900" y="2064257"/>
          <a:ext cx="4435128" cy="4541520"/>
        </p:xfrm>
        <a:graphic>
          <a:graphicData uri="http://schemas.openxmlformats.org/drawingml/2006/table">
            <a:tbl>
              <a:tblPr/>
              <a:tblGrid>
                <a:gridCol w="3647728"/>
                <a:gridCol w="393700"/>
                <a:gridCol w="3937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Proje Dersi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Seçmeli Bilgisayar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Seçmeli Genetik Uygulamalar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Seçmeli Tıbbi İngilizce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Seçmeli Araştırma Projesi</a:t>
                      </a:r>
                      <a:endParaRPr lang="is-IS" sz="24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en-US" sz="24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en-US" sz="24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 vaka sunumu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Dekanlık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Beden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Eğitimi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Dili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Edebiyatı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Yabancı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Atatürk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İlkeleri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İnkılap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12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2012-2013:</a:t>
            </a:r>
            <a:endParaRPr lang="tr-TR" sz="2400" dirty="0"/>
          </a:p>
        </p:txBody>
      </p:sp>
      <p:sp>
        <p:nvSpPr>
          <p:cNvPr id="9" name="Right Brace 8"/>
          <p:cNvSpPr/>
          <p:nvPr/>
        </p:nvSpPr>
        <p:spPr>
          <a:xfrm>
            <a:off x="6557028" y="2810979"/>
            <a:ext cx="507003" cy="156958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7064022" y="3410271"/>
            <a:ext cx="194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Paralel (eşzamanlı)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453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420057"/>
              </p:ext>
            </p:extLst>
          </p:nvPr>
        </p:nvGraphicFramePr>
        <p:xfrm>
          <a:off x="3159560" y="1628775"/>
          <a:ext cx="3347914" cy="4361180"/>
        </p:xfrm>
        <a:graphic>
          <a:graphicData uri="http://schemas.openxmlformats.org/drawingml/2006/table">
            <a:tbl>
              <a:tblPr/>
              <a:tblGrid>
                <a:gridCol w="2177157"/>
                <a:gridCol w="599926"/>
                <a:gridCol w="570831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Anatomi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Biyofizik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Biyoistatistik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Aile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Hekimliği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Histoloji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Embriyoloji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Biyokimya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Eğitimi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Etiği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Mikrobiyoloji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Patoloji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Farmakoloii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Fizyoloji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Psikiyatri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Radyoloji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13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2012-2013: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9773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122792"/>
              </p:ext>
            </p:extLst>
          </p:nvPr>
        </p:nvGraphicFramePr>
        <p:xfrm>
          <a:off x="2759627" y="142690"/>
          <a:ext cx="3790659" cy="6510707"/>
        </p:xfrm>
        <a:graphic>
          <a:graphicData uri="http://schemas.openxmlformats.org/drawingml/2006/table">
            <a:tbl>
              <a:tblPr/>
              <a:tblGrid>
                <a:gridCol w="2673618"/>
                <a:gridCol w="560481"/>
                <a:gridCol w="556560"/>
              </a:tblGrid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Sınıf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Cardiology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Chest Diseases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 Immunology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Ear Nose and Throat Diseases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Eye Diseases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Family Medicine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 Surgery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Gynecology and Obstetrics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Infectious Diseases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Internal Medicine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Biochemistry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Education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Genetics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Microbiology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Oncology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Pathology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Pharmacology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Neurosurgery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Nuclear Medicine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Orthopedics and Traumatology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hu-HU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Pediatrics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Physical Medicine and Rehabilitation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Psychiatry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Health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Radiation Oncology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Urology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733</a:t>
                      </a:r>
                    </a:p>
                  </a:txBody>
                  <a:tcPr marL="10428" marR="10428" marT="10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14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2012-2013: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50310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Seçmeli Dersler Eklendi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15</a:t>
            </a:fld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1471" y="1600200"/>
            <a:ext cx="8229600" cy="4525963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287409"/>
              </p:ext>
            </p:extLst>
          </p:nvPr>
        </p:nvGraphicFramePr>
        <p:xfrm>
          <a:off x="2450127" y="2183145"/>
          <a:ext cx="4585362" cy="2270760"/>
        </p:xfrm>
        <a:graphic>
          <a:graphicData uri="http://schemas.openxmlformats.org/drawingml/2006/table">
            <a:tbl>
              <a:tblPr/>
              <a:tblGrid>
                <a:gridCol w="2887143"/>
                <a:gridCol w="799164"/>
                <a:gridCol w="899055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Sınıf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Genel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Seçmeli</a:t>
                      </a:r>
                      <a:r>
                        <a:rPr lang="en-US" sz="24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%</a:t>
                      </a:r>
                      <a:endParaRPr lang="en-US" sz="24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% 26</a:t>
                      </a:r>
                      <a:endParaRPr lang="en-US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% 5,5</a:t>
                      </a:r>
                      <a:endParaRPr lang="en-US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120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Dekanlığın </a:t>
            </a:r>
            <a:r>
              <a:rPr lang="tr-TR" dirty="0" err="1" smtClean="0"/>
              <a:t>Oriyentasyon</a:t>
            </a:r>
            <a:r>
              <a:rPr lang="tr-TR" dirty="0" smtClean="0"/>
              <a:t> Dersleri Eklendi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16</a:t>
            </a:fld>
            <a:endParaRPr lang="tr-TR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934167"/>
              </p:ext>
            </p:extLst>
          </p:nvPr>
        </p:nvGraphicFramePr>
        <p:xfrm>
          <a:off x="2350236" y="2064257"/>
          <a:ext cx="4435128" cy="3784600"/>
        </p:xfrm>
        <a:graphic>
          <a:graphicData uri="http://schemas.openxmlformats.org/drawingml/2006/table">
            <a:tbl>
              <a:tblPr/>
              <a:tblGrid>
                <a:gridCol w="3647728"/>
                <a:gridCol w="393700"/>
                <a:gridCol w="3937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Proje Dersi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Bilgisayar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Genetik Uygulamalar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Tıbbi İngilizce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 vaka sunumu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Deanery</a:t>
                      </a:r>
                      <a:endParaRPr lang="cs-CZ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Beden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Eğitimi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Yabancı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Atatürk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İlkeleri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İnkılap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867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872"/>
            <a:ext cx="8229600" cy="1143000"/>
          </a:xfrm>
        </p:spPr>
        <p:txBody>
          <a:bodyPr/>
          <a:lstStyle/>
          <a:p>
            <a:r>
              <a:rPr lang="tr-TR" dirty="0" smtClean="0"/>
              <a:t>1. Sınıftan İtibaren Klinik Yönelim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668"/>
            <a:ext cx="8229600" cy="4525963"/>
          </a:xfrm>
        </p:spPr>
        <p:txBody>
          <a:bodyPr/>
          <a:lstStyle/>
          <a:p>
            <a:r>
              <a:rPr lang="tr-TR" dirty="0" smtClean="0"/>
              <a:t>Öğrencilerin 1. sınıftan itibaren hastayla ve </a:t>
            </a:r>
            <a:r>
              <a:rPr lang="tr-TR" dirty="0" err="1" smtClean="0"/>
              <a:t>klinisyenle</a:t>
            </a:r>
            <a:r>
              <a:rPr lang="tr-TR" dirty="0" smtClean="0"/>
              <a:t> karşılaşması önerilmektedir.</a:t>
            </a:r>
          </a:p>
          <a:p>
            <a:r>
              <a:rPr lang="tr-TR" dirty="0" smtClean="0"/>
              <a:t>1. Sınıfa </a:t>
            </a:r>
            <a:r>
              <a:rPr lang="tr-TR" dirty="0" smtClean="0">
                <a:solidFill>
                  <a:srgbClr val="0000FF"/>
                </a:solidFill>
              </a:rPr>
              <a:t>Seçmeli Proje Dersi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0000FF"/>
                </a:solidFill>
              </a:rPr>
              <a:t>Klinik Vaka Sunumu </a:t>
            </a:r>
            <a:r>
              <a:rPr lang="tr-TR" dirty="0" smtClean="0"/>
              <a:t>dersleri kondu.</a:t>
            </a:r>
          </a:p>
          <a:p>
            <a:r>
              <a:rPr lang="tr-TR" dirty="0" smtClean="0"/>
              <a:t>Öğrencinin klinik pratiği gözlemlemesi için 1. sınıfta ek dersler gerekir.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17</a:t>
            </a:fld>
            <a:endParaRPr lang="tr-TR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575047"/>
              </p:ext>
            </p:extLst>
          </p:nvPr>
        </p:nvGraphicFramePr>
        <p:xfrm>
          <a:off x="2350236" y="4453850"/>
          <a:ext cx="4435128" cy="2270760"/>
        </p:xfrm>
        <a:graphic>
          <a:graphicData uri="http://schemas.openxmlformats.org/drawingml/2006/table">
            <a:tbl>
              <a:tblPr/>
              <a:tblGrid>
                <a:gridCol w="3647728"/>
                <a:gridCol w="393700"/>
                <a:gridCol w="3937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Proje Dersi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Bilgisayar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Genetik Uygulamalar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Seçmeli Tıbbi İngilizce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 vaka sunumu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7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Tekrarlar Çıkarılmaya Çalışıldı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tr-TR" dirty="0" smtClean="0"/>
              <a:t>1. Sınıf </a:t>
            </a:r>
            <a:r>
              <a:rPr lang="tr-TR" dirty="0"/>
              <a:t>derslerinde farklı anabilim </a:t>
            </a:r>
            <a:r>
              <a:rPr lang="tr-TR" dirty="0" smtClean="0"/>
              <a:t>dallarının sundukları çok sayıda benzer konular var.</a:t>
            </a:r>
          </a:p>
          <a:p>
            <a:r>
              <a:rPr lang="tr-TR" dirty="0" smtClean="0"/>
              <a:t>Bu tekrarlar anabilim dallarıyla görüşülerek çıkarılmaya çalışıldı.</a:t>
            </a:r>
          </a:p>
          <a:p>
            <a:r>
              <a:rPr lang="tr-TR" dirty="0" smtClean="0"/>
              <a:t>Halen çok sayıda tekrar dersi var.</a:t>
            </a:r>
          </a:p>
          <a:p>
            <a:r>
              <a:rPr lang="tr-TR" dirty="0" smtClean="0"/>
              <a:t>Gereksiz tekrarların çıkarılması için tüm derslerin </a:t>
            </a:r>
            <a:r>
              <a:rPr lang="tr-TR" dirty="0" smtClean="0">
                <a:solidFill>
                  <a:srgbClr val="0000FF"/>
                </a:solidFill>
              </a:rPr>
              <a:t>öğrenim hedeflerinin </a:t>
            </a:r>
            <a:r>
              <a:rPr lang="tr-TR" dirty="0" smtClean="0"/>
              <a:t>belirlenmiş olması gerekir.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95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Programı Excel’de Dizildi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7890"/>
          </a:xfrm>
        </p:spPr>
        <p:txBody>
          <a:bodyPr>
            <a:normAutofit/>
          </a:bodyPr>
          <a:lstStyle/>
          <a:p>
            <a:r>
              <a:rPr lang="tr-TR" dirty="0" smtClean="0"/>
              <a:t>Geçmiş dönemlerde ders programı Word ortamında hazırlanmaktaydı. Tekrarları kontrol etmek, ayrıntılı sayma, süzme ve seçme işlemleri yapmak mümkün değildi.</a:t>
            </a:r>
          </a:p>
          <a:p>
            <a:r>
              <a:rPr lang="tr-TR" dirty="0" smtClean="0"/>
              <a:t>Excel ortamında programla ilgili her türlü ayrıntıyı hemen görmek mümkün.</a:t>
            </a:r>
          </a:p>
          <a:p>
            <a:r>
              <a:rPr lang="en-US" dirty="0" smtClean="0"/>
              <a:t>A</a:t>
            </a:r>
            <a:r>
              <a:rPr lang="tr-TR" dirty="0" err="1" smtClean="0"/>
              <a:t>yrıca</a:t>
            </a:r>
            <a:r>
              <a:rPr lang="tr-TR" dirty="0" smtClean="0"/>
              <a:t> devam eden Müfredat Yazılı Projesi ile ders programı hazırlama ve iyileştirme süreci daha da geliştirilecektir.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407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İçeriği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Bu sunumda 2012-2013 eğitim öğretim dönemi için Atatürk Üniversitesi Tıp Fakültesi’nde yapılan müfredat gözden geçirme ve iyileştirme çalışmalarının özetlenmesi amaçlanmaktadır.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78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000" dirty="0" smtClean="0"/>
              <a:t>Sonuç</a:t>
            </a:r>
            <a:endParaRPr lang="tr-T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Bu yıl 1. sınıfta uygulanmak üzere:</a:t>
            </a:r>
          </a:p>
          <a:p>
            <a:pPr lvl="1"/>
            <a:r>
              <a:rPr lang="tr-TR" dirty="0" smtClean="0"/>
              <a:t>Ders programı entegrasyon açısından gözden geçirildi</a:t>
            </a:r>
          </a:p>
          <a:p>
            <a:pPr lvl="1"/>
            <a:r>
              <a:rPr lang="tr-TR" dirty="0" smtClean="0"/>
              <a:t>Yönetmelik değiştirildi</a:t>
            </a:r>
          </a:p>
          <a:p>
            <a:pPr lvl="1"/>
            <a:r>
              <a:rPr lang="tr-TR" dirty="0" smtClean="0"/>
              <a:t>Eğitim şablonu güncellendi</a:t>
            </a:r>
          </a:p>
          <a:p>
            <a:pPr lvl="1"/>
            <a:r>
              <a:rPr lang="tr-TR" dirty="0" smtClean="0"/>
              <a:t>Tekrar dersler azaltıldı</a:t>
            </a:r>
          </a:p>
          <a:p>
            <a:pPr lvl="1"/>
            <a:r>
              <a:rPr lang="en-US" dirty="0" smtClean="0"/>
              <a:t>T</a:t>
            </a:r>
            <a:r>
              <a:rPr lang="tr-TR" dirty="0" err="1" smtClean="0"/>
              <a:t>eorik</a:t>
            </a:r>
            <a:r>
              <a:rPr lang="tr-TR" dirty="0" smtClean="0"/>
              <a:t> ders yükü azaltıldı</a:t>
            </a:r>
          </a:p>
          <a:p>
            <a:pPr lvl="1"/>
            <a:r>
              <a:rPr lang="en-US" dirty="0" smtClean="0"/>
              <a:t>S</a:t>
            </a:r>
            <a:r>
              <a:rPr lang="tr-TR" dirty="0" err="1" smtClean="0"/>
              <a:t>eçmeli</a:t>
            </a:r>
            <a:r>
              <a:rPr lang="tr-TR" dirty="0" smtClean="0"/>
              <a:t> dersler eklendi</a:t>
            </a:r>
          </a:p>
          <a:p>
            <a:pPr lvl="1"/>
            <a:r>
              <a:rPr lang="tr-TR" dirty="0" smtClean="0"/>
              <a:t>Öğrencinin erken dönemde klinik buluşması planlandı</a:t>
            </a:r>
          </a:p>
          <a:p>
            <a:pPr lvl="1"/>
            <a:r>
              <a:rPr lang="tr-TR" dirty="0" smtClean="0"/>
              <a:t>Program iyileştirme için teknolojiden yararlanıldı 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339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Yönetmelik Değiştirildi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4495295" cy="4525963"/>
          </a:xfrm>
        </p:spPr>
        <p:txBody>
          <a:bodyPr/>
          <a:lstStyle/>
          <a:p>
            <a:r>
              <a:rPr lang="tr-TR" dirty="0" smtClean="0"/>
              <a:t>Eski yönetmelikteki fazlalıklar çıkarıldı</a:t>
            </a:r>
          </a:p>
          <a:p>
            <a:r>
              <a:rPr lang="tr-TR" dirty="0" smtClean="0"/>
              <a:t>Daha esnek bir yönetmelik oluşturuldu</a:t>
            </a:r>
          </a:p>
          <a:p>
            <a:r>
              <a:rPr lang="tr-TR" dirty="0" smtClean="0"/>
              <a:t>Sınav yönergesi hazırlandı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891632"/>
              </p:ext>
            </p:extLst>
          </p:nvPr>
        </p:nvGraphicFramePr>
        <p:xfrm>
          <a:off x="4339105" y="1618434"/>
          <a:ext cx="4768432" cy="4680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5486400" imgH="5384800" progId="Word.Document.12">
                  <p:link updateAutomatic="1"/>
                </p:oleObj>
              </mc:Choice>
              <mc:Fallback>
                <p:oleObj name="Document" r:id="rId3" imgW="5486400" imgH="53848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39105" y="1618434"/>
                        <a:ext cx="4768432" cy="4680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2985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14"/>
            <a:ext cx="8229600" cy="1143000"/>
          </a:xfrm>
        </p:spPr>
        <p:txBody>
          <a:bodyPr/>
          <a:lstStyle/>
          <a:p>
            <a:r>
              <a:rPr lang="tr-TR" dirty="0" smtClean="0"/>
              <a:t>Hedef Eğitim Şablonu Çıkarıldı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4</a:t>
            </a:fld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475656"/>
              </p:ext>
            </p:extLst>
          </p:nvPr>
        </p:nvGraphicFramePr>
        <p:xfrm>
          <a:off x="806824" y="1209223"/>
          <a:ext cx="7530352" cy="5037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Document" r:id="rId3" imgW="5638800" imgH="3771900" progId="Word.Document.12">
                  <p:link updateAutomatic="1"/>
                </p:oleObj>
              </mc:Choice>
              <mc:Fallback>
                <p:oleObj name="Document" r:id="rId3" imgW="5638800" imgH="37719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6824" y="1209223"/>
                        <a:ext cx="7530352" cy="5037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16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Komite </a:t>
            </a:r>
            <a:r>
              <a:rPr lang="tr-TR" dirty="0" smtClean="0"/>
              <a:t>Yapısı Değiştirildi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5</a:t>
            </a:fld>
            <a:endParaRPr lang="tr-TR"/>
          </a:p>
        </p:txBody>
      </p:sp>
      <p:pic>
        <p:nvPicPr>
          <p:cNvPr id="6" name="Content Placeholder 3" descr="Screen Shot 2012-07-24 at 2.40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345" b="-64345"/>
          <a:stretch>
            <a:fillRect/>
          </a:stretch>
        </p:blipFill>
        <p:spPr>
          <a:xfrm>
            <a:off x="0" y="1243477"/>
            <a:ext cx="91440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36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Komitelerin Ders Şablonu Oluşturuldu</a:t>
            </a:r>
            <a:endParaRPr lang="tr-T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698714"/>
              </p:ext>
            </p:extLst>
          </p:nvPr>
        </p:nvGraphicFramePr>
        <p:xfrm>
          <a:off x="1" y="1645599"/>
          <a:ext cx="9144008" cy="2490176"/>
        </p:xfrm>
        <a:graphic>
          <a:graphicData uri="http://schemas.openxmlformats.org/drawingml/2006/table">
            <a:tbl>
              <a:tblPr/>
              <a:tblGrid>
                <a:gridCol w="207541"/>
                <a:gridCol w="158708"/>
                <a:gridCol w="158708"/>
                <a:gridCol w="158708"/>
                <a:gridCol w="158708"/>
                <a:gridCol w="158708"/>
                <a:gridCol w="158708"/>
                <a:gridCol w="158708"/>
                <a:gridCol w="170916"/>
                <a:gridCol w="170916"/>
                <a:gridCol w="146499"/>
                <a:gridCol w="158708"/>
                <a:gridCol w="146499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207541"/>
                <a:gridCol w="195332"/>
                <a:gridCol w="195332"/>
                <a:gridCol w="183124"/>
                <a:gridCol w="183124"/>
                <a:gridCol w="195332"/>
                <a:gridCol w="183124"/>
                <a:gridCol w="195332"/>
                <a:gridCol w="292999"/>
                <a:gridCol w="219749"/>
              </a:tblGrid>
              <a:tr h="1208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Sınıf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Diğer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8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Sınıf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Diğer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8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Sınıf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D6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D7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Diğer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Seçme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</a:p>
                  </a:txBody>
                  <a:tcPr marL="10987" marR="10987" marT="109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1232</a:t>
                      </a:r>
                    </a:p>
                  </a:txBody>
                  <a:tcPr marL="10987" marR="10987" marT="10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842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Entegrasyon Çalışması Yapıldı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Geçmiş yıllar içerisinde temel tıp dersleri arasındaki entegrasyon büyük oranda kaybolmuştu.</a:t>
            </a:r>
          </a:p>
          <a:p>
            <a:r>
              <a:rPr lang="tr-TR" dirty="0" smtClean="0"/>
              <a:t>1. sınıf derslerinde entegrasyonun sağlanması için ders sıraları yeniden düzenlendi.</a:t>
            </a:r>
          </a:p>
          <a:p>
            <a:r>
              <a:rPr lang="tr-TR" dirty="0" smtClean="0"/>
              <a:t>2. ve 3. sınıflarda aynı çalışmanın daha sonra yapılması gerekir.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831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3432"/>
            <a:ext cx="8229600" cy="1143000"/>
          </a:xfrm>
        </p:spPr>
        <p:txBody>
          <a:bodyPr/>
          <a:lstStyle/>
          <a:p>
            <a:r>
              <a:rPr lang="tr-TR" dirty="0" smtClean="0"/>
              <a:t>Teorik Ders Yükü Azaltıldı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8</a:t>
            </a:fld>
            <a:endParaRPr lang="tr-TR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753344"/>
              </p:ext>
            </p:extLst>
          </p:nvPr>
        </p:nvGraphicFramePr>
        <p:xfrm>
          <a:off x="1741035" y="905265"/>
          <a:ext cx="5984875" cy="5900420"/>
        </p:xfrm>
        <a:graphic>
          <a:graphicData uri="http://schemas.openxmlformats.org/drawingml/2006/table">
            <a:tbl>
              <a:tblPr/>
              <a:tblGrid>
                <a:gridCol w="2623741"/>
                <a:gridCol w="597793"/>
                <a:gridCol w="522585"/>
                <a:gridCol w="597793"/>
                <a:gridCol w="522585"/>
                <a:gridCol w="597793"/>
                <a:gridCol w="522585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Acil Tıp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Aile Hekimliği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Anatomi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Beden Eğitimi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Bilgisayar Bilimleri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Biyofizik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Biyoistatistik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Çocuk Sağlığı ve Hastalıkları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Davranış Bilimleri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Dekanlık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Fiziksel Tıp ve Rehabilitasyon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Fizyoloji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Genel Cerrahi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Göğüs Hastalıkları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 Hastalıkları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Halk Sağlığı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İç Hastalıkları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Kadın Hastalıkları ve Doğum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Kardiyoloji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 Bakteriyoloji ve Enf. Hast.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2011-2012: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99555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085276"/>
              </p:ext>
            </p:extLst>
          </p:nvPr>
        </p:nvGraphicFramePr>
        <p:xfrm>
          <a:off x="1788469" y="922820"/>
          <a:ext cx="5881489" cy="5643880"/>
        </p:xfrm>
        <a:graphic>
          <a:graphicData uri="http://schemas.openxmlformats.org/drawingml/2006/table">
            <a:tbl>
              <a:tblPr/>
              <a:tblGrid>
                <a:gridCol w="2520355"/>
                <a:gridCol w="597793"/>
                <a:gridCol w="522585"/>
                <a:gridCol w="597793"/>
                <a:gridCol w="522585"/>
                <a:gridCol w="597793"/>
                <a:gridCol w="522585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Sınıf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 İmmünoloji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Kulak Burun Boğaz Hastalıkları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Medikal Onkoloji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Nöroloji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Nükleer Tıp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Ortopedi ve Travmatoloji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Radyasyon Onkolojisi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Radyoloji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Ruh Sağlığı ve Hastalıkları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 Biyokimya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 Biyoloji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 Farmakoloji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 Genetik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 Mikrobiyoloji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Tıbbi Patoloji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Eğitimi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Etiği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Tıp Tarihi ve Deontoloji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Üroloji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/ 20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6A76-FFE9-C244-B017-7C6FA5B8F265}" type="slidenum">
              <a:rPr lang="tr-TR" smtClean="0"/>
              <a:t>9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157509" y="913210"/>
            <a:ext cx="160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2011-2012: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94193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7326</TotalTime>
  <Words>1772</Words>
  <Application>Microsoft Macintosh PowerPoint</Application>
  <PresentationFormat>On-screen Show (4:3)</PresentationFormat>
  <Paragraphs>1556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\\localhost\Users\zekeriya\Documents\ogrenciler\2012_2013\Document4!OLE_LINK7</vt:lpstr>
      <vt:lpstr>\\localhost\Users\zekeriya\Documents\ogrenciler\2012_2013\Document5!OLE_LINK8</vt:lpstr>
      <vt:lpstr>Atatürk Üniversitesi Tıp Fakültesi  2012-2013 Eğitim – Öğretim Dönemi  Müfredat Yenileme Çalışması</vt:lpstr>
      <vt:lpstr>Sunum İçeriği</vt:lpstr>
      <vt:lpstr>Yönetmelik Değiştirildi</vt:lpstr>
      <vt:lpstr>Hedef Eğitim Şablonu Çıkarıldı</vt:lpstr>
      <vt:lpstr>Komite Yapısı Değiştirildi</vt:lpstr>
      <vt:lpstr>Komitelerin Ders Şablonu Oluşturuldu</vt:lpstr>
      <vt:lpstr>Entegrasyon Çalışması Yapıldı</vt:lpstr>
      <vt:lpstr>Teorik Ders Yükü Azaltıldı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Seçmeli Dersler Eklendi</vt:lpstr>
      <vt:lpstr>Dekanlığın Oriyentasyon Dersleri Eklendi</vt:lpstr>
      <vt:lpstr>1. Sınıftan İtibaren Klinik Yönelim </vt:lpstr>
      <vt:lpstr>Tekrarlar Çıkarılmaya Çalışıldı</vt:lpstr>
      <vt:lpstr>Ders Programı Excel’de Dizildi</vt:lpstr>
      <vt:lpstr>Sonuç</vt:lpstr>
    </vt:vector>
  </TitlesOfParts>
  <Company>zekeriya.akturk_x0011_@gmail.com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zekeriya akturk</dc:creator>
  <cp:lastModifiedBy>zekeriya akturk</cp:lastModifiedBy>
  <cp:revision>65</cp:revision>
  <dcterms:created xsi:type="dcterms:W3CDTF">2012-06-24T11:57:49Z</dcterms:created>
  <dcterms:modified xsi:type="dcterms:W3CDTF">2012-09-04T11:40:44Z</dcterms:modified>
</cp:coreProperties>
</file>