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57" r:id="rId10"/>
    <p:sldId id="265" r:id="rId11"/>
    <p:sldId id="266" r:id="rId12"/>
    <p:sldId id="268" r:id="rId13"/>
    <p:sldId id="267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648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38E07-6B08-B343-A197-A652153D006D}" type="datetimeFigureOut">
              <a:rPr lang="en-US" smtClean="0"/>
              <a:t>11.03.2012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C8196-D3AE-FE49-B536-54BD93B1127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kreditasyonartalan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b="1" dirty="0" smtClean="0"/>
              <a:t>Tıp ve Sağlık Eğitiminde Uluslararası Akreditasyon</a:t>
            </a:r>
            <a:endParaRPr lang="tr-TR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15572"/>
          </a:xfrm>
        </p:spPr>
        <p:txBody>
          <a:bodyPr/>
          <a:lstStyle/>
          <a:p>
            <a:r>
              <a:rPr lang="tr-TR" dirty="0" smtClean="0">
                <a:solidFill>
                  <a:schemeClr val="tx1">
                    <a:lumMod val="85000"/>
                  </a:schemeClr>
                </a:solidFill>
              </a:rPr>
              <a:t>Prof. Dr. H. Nezih Dağdeviren</a:t>
            </a:r>
          </a:p>
          <a:p>
            <a:r>
              <a:rPr lang="tr-TR" sz="2400" dirty="0" smtClean="0">
                <a:solidFill>
                  <a:schemeClr val="tx1">
                    <a:lumMod val="85000"/>
                  </a:schemeClr>
                </a:solidFill>
              </a:rPr>
              <a:t>Trakya Üniversitesi Tıp Fakültesi Aile Hekimliği AD</a:t>
            </a:r>
            <a:endParaRPr lang="tr-TR" sz="2400" dirty="0">
              <a:solidFill>
                <a:schemeClr val="tx1">
                  <a:lumMod val="85000"/>
                </a:schemeClr>
              </a:solidFill>
            </a:endParaRPr>
          </a:p>
        </p:txBody>
      </p:sp>
      <p:pic>
        <p:nvPicPr>
          <p:cNvPr id="5" name="Picture 4" descr="esfambordo3x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5001772"/>
            <a:ext cx="1725535" cy="5666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835" y="5001772"/>
            <a:ext cx="1365366" cy="56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567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Uluslararası Akreditasyon ve WFME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tr-TR" dirty="0" err="1" smtClean="0"/>
              <a:t>Programme</a:t>
            </a:r>
            <a:r>
              <a:rPr lang="tr-TR" dirty="0" smtClean="0"/>
              <a:t> on </a:t>
            </a:r>
            <a:r>
              <a:rPr lang="tr-TR" dirty="0" err="1" smtClean="0"/>
              <a:t>Promotion</a:t>
            </a:r>
            <a:r>
              <a:rPr lang="tr-TR" dirty="0" smtClean="0"/>
              <a:t> of </a:t>
            </a:r>
            <a:r>
              <a:rPr lang="tr-TR" dirty="0" err="1" smtClean="0"/>
              <a:t>Accreditation</a:t>
            </a:r>
            <a:r>
              <a:rPr lang="tr-TR" dirty="0" smtClean="0"/>
              <a:t> of Basic </a:t>
            </a:r>
            <a:r>
              <a:rPr lang="tr-TR" dirty="0" err="1" smtClean="0"/>
              <a:t>Medical</a:t>
            </a:r>
            <a:r>
              <a:rPr lang="tr-TR" dirty="0" smtClean="0"/>
              <a:t> </a:t>
            </a:r>
            <a:r>
              <a:rPr lang="tr-TR" dirty="0" err="1" smtClean="0"/>
              <a:t>Education</a:t>
            </a:r>
            <a:endParaRPr lang="tr-TR" dirty="0" smtClean="0"/>
          </a:p>
          <a:p>
            <a:pPr lvl="1"/>
            <a:r>
              <a:rPr lang="tr-TR" dirty="0" smtClean="0"/>
              <a:t>Akreditasyon </a:t>
            </a:r>
            <a:r>
              <a:rPr lang="tr-TR" dirty="0"/>
              <a:t>sistemlerinin geliştirilmesi</a:t>
            </a:r>
          </a:p>
          <a:p>
            <a:pPr lvl="1"/>
            <a:r>
              <a:rPr lang="tr-TR" dirty="0"/>
              <a:t>WFME standartlarına yönelik ulusal tanımların geliştirilmesi</a:t>
            </a:r>
          </a:p>
          <a:p>
            <a:endParaRPr lang="tr-TR" dirty="0" smtClean="0"/>
          </a:p>
          <a:p>
            <a:r>
              <a:rPr lang="tr-TR" dirty="0" smtClean="0"/>
              <a:t>WHO bölge ofisleri ve bölgesel eğitim kuruluşlarıyla işbirliği ile bazı ulusal / bölgesel akreditasyon sistemlerinin değerlendirilmesi</a:t>
            </a:r>
          </a:p>
        </p:txBody>
      </p:sp>
    </p:spTree>
    <p:extLst>
      <p:ext uri="{BB962C8B-B14F-4D97-AF65-F5344CB8AC3E}">
        <p14:creationId xmlns:p14="http://schemas.microsoft.com/office/powerpoint/2010/main" val="4123914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Hareketlilik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Öğrenci</a:t>
            </a:r>
          </a:p>
          <a:p>
            <a:pPr lvl="1"/>
            <a:r>
              <a:rPr lang="tr-TR" dirty="0" err="1" smtClean="0"/>
              <a:t>Erasmus</a:t>
            </a:r>
            <a:r>
              <a:rPr lang="tr-TR" dirty="0" smtClean="0"/>
              <a:t>, YÖS ve sonrası, gelir kalemi</a:t>
            </a:r>
          </a:p>
          <a:p>
            <a:r>
              <a:rPr lang="tr-TR" dirty="0" smtClean="0"/>
              <a:t>Eğitici</a:t>
            </a:r>
          </a:p>
          <a:p>
            <a:pPr lvl="1"/>
            <a:r>
              <a:rPr lang="tr-TR" dirty="0" err="1" smtClean="0"/>
              <a:t>Erasmus</a:t>
            </a:r>
            <a:r>
              <a:rPr lang="tr-TR" dirty="0" smtClean="0"/>
              <a:t>, bilgi/deneyim transferi, finans yönetimi</a:t>
            </a:r>
          </a:p>
          <a:p>
            <a:r>
              <a:rPr lang="tr-TR" dirty="0" smtClean="0"/>
              <a:t>Mezun</a:t>
            </a:r>
          </a:p>
          <a:p>
            <a:pPr lvl="1"/>
            <a:r>
              <a:rPr lang="tr-TR" dirty="0" smtClean="0"/>
              <a:t>ESFMG, KHK 663</a:t>
            </a:r>
          </a:p>
          <a:p>
            <a:r>
              <a:rPr lang="tr-TR" dirty="0" smtClean="0"/>
              <a:t>Hasta</a:t>
            </a:r>
          </a:p>
          <a:p>
            <a:pPr lvl="1"/>
            <a:r>
              <a:rPr lang="tr-TR" dirty="0" smtClean="0"/>
              <a:t>JCI yeter mi?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51381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Hareketliliği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Fakir ülkenin zengini, zengin ülkeye</a:t>
            </a:r>
          </a:p>
          <a:p>
            <a:pPr lvl="1"/>
            <a:r>
              <a:rPr lang="tr-TR" dirty="0" smtClean="0"/>
              <a:t>Harcayabilecek kaynak varlığı</a:t>
            </a:r>
          </a:p>
          <a:p>
            <a:pPr lvl="1"/>
            <a:r>
              <a:rPr lang="tr-TR" dirty="0" smtClean="0"/>
              <a:t>Yüksek teknoloji</a:t>
            </a:r>
          </a:p>
          <a:p>
            <a:r>
              <a:rPr lang="tr-TR" dirty="0" smtClean="0"/>
              <a:t>Zengin ülkenin fakiri, fakir ülkeye</a:t>
            </a:r>
          </a:p>
          <a:p>
            <a:pPr lvl="1"/>
            <a:r>
              <a:rPr lang="tr-TR" dirty="0" smtClean="0"/>
              <a:t>Düşük/karşılanabilir maliyetler</a:t>
            </a:r>
          </a:p>
          <a:p>
            <a:pPr lvl="1"/>
            <a:r>
              <a:rPr lang="tr-TR" dirty="0" smtClean="0"/>
              <a:t>Sigorta maliyetleri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6727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Hasta Hareketliliğinde Trendler</a:t>
            </a:r>
            <a:endParaRPr lang="tr-TR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70595"/>
              </p:ext>
            </p:extLst>
          </p:nvPr>
        </p:nvGraphicFramePr>
        <p:xfrm>
          <a:off x="660400" y="1417636"/>
          <a:ext cx="8204200" cy="4153329"/>
        </p:xfrm>
        <a:graphic>
          <a:graphicData uri="http://schemas.openxmlformats.org/drawingml/2006/table">
            <a:tbl>
              <a:tblPr/>
              <a:tblGrid>
                <a:gridCol w="1640840"/>
                <a:gridCol w="1640840"/>
                <a:gridCol w="1640840"/>
                <a:gridCol w="1640840"/>
                <a:gridCol w="1640840"/>
              </a:tblGrid>
              <a:tr h="295855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Medical Tourism Destinations*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56016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Asia/Middle East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The Americas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Europe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Africa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China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Argentina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Belgium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South Africa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Australia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3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India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Brazil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Czech Republic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Tunisia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Barbados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Israel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Canada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Germany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Cuba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Jordan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Colombia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Hungary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Jamaica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Malaysia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Costa Rica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Italy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Singapore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Ecuador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Latvia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South Korea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Mexico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Lithuania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333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Philippines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United States[18]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Poland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Taiwan†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Portugal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41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Turkey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Romania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1135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9244" cy="4525963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Tıp ve Sağlık Meslekleri Eğitim Kurumlarımız</a:t>
            </a:r>
          </a:p>
          <a:p>
            <a:pPr lvl="2"/>
            <a:r>
              <a:rPr lang="tr-TR" dirty="0" smtClean="0"/>
              <a:t>Global eğitim arenasında güçlü bir oyuncu olmak</a:t>
            </a:r>
          </a:p>
          <a:p>
            <a:pPr lvl="2"/>
            <a:r>
              <a:rPr lang="tr-TR" dirty="0" smtClean="0"/>
              <a:t>Öğrenci, eğitici ve araştırmacılar için cazibe merkezi olmak</a:t>
            </a:r>
          </a:p>
          <a:p>
            <a:pPr lvl="2"/>
            <a:r>
              <a:rPr lang="tr-TR" dirty="0" smtClean="0"/>
              <a:t> Sağlık turizmi için aranan bir destinasyon olmak için</a:t>
            </a:r>
          </a:p>
          <a:p>
            <a:pPr marL="0" indent="0">
              <a:buNone/>
            </a:pPr>
            <a:r>
              <a:rPr lang="tr-TR" dirty="0" smtClean="0"/>
              <a:t>		Uluslararası Düzeyde Akredite olmalı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Bölgesel/ Global akreditasyonda (WHO, WFME </a:t>
            </a:r>
            <a:r>
              <a:rPr lang="tr-TR" dirty="0" err="1" smtClean="0"/>
              <a:t>vb</a:t>
            </a:r>
            <a:r>
              <a:rPr lang="tr-TR" dirty="0" smtClean="0"/>
              <a:t>)</a:t>
            </a:r>
          </a:p>
          <a:p>
            <a:pPr lvl="2"/>
            <a:r>
              <a:rPr lang="tr-TR" dirty="0" smtClean="0"/>
              <a:t>Akreditasyon talep eden</a:t>
            </a:r>
          </a:p>
          <a:p>
            <a:pPr lvl="2"/>
            <a:r>
              <a:rPr lang="tr-TR" dirty="0" smtClean="0"/>
              <a:t>Partner</a:t>
            </a:r>
          </a:p>
          <a:p>
            <a:pPr lvl="2"/>
            <a:r>
              <a:rPr lang="tr-TR" dirty="0" err="1" smtClean="0"/>
              <a:t>Akreditörlük</a:t>
            </a:r>
            <a:r>
              <a:rPr lang="tr-TR" dirty="0" smtClean="0"/>
              <a:t> sürecinde paydaşlık vizyonu geliştirilmeli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03226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51" y="747889"/>
            <a:ext cx="8649282" cy="509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5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6264"/>
            <a:ext cx="8229600" cy="5749899"/>
          </a:xfrm>
        </p:spPr>
        <p:txBody>
          <a:bodyPr>
            <a:normAutofit/>
          </a:bodyPr>
          <a:lstStyle/>
          <a:p>
            <a:r>
              <a:rPr lang="tr-TR" dirty="0" smtClean="0"/>
              <a:t>Tıp Eğitiminde Kalite;</a:t>
            </a:r>
          </a:p>
          <a:p>
            <a:pPr lvl="1"/>
            <a:r>
              <a:rPr lang="tr-TR" dirty="0" smtClean="0"/>
              <a:t>Eğitim verme süreci</a:t>
            </a:r>
          </a:p>
          <a:p>
            <a:pPr lvl="1"/>
            <a:r>
              <a:rPr lang="tr-TR" dirty="0" smtClean="0"/>
              <a:t>Eğitim içeriği</a:t>
            </a:r>
          </a:p>
          <a:p>
            <a:pPr lvl="1"/>
            <a:r>
              <a:rPr lang="tr-TR" dirty="0" smtClean="0"/>
              <a:t>Eğitim çıktısı /mezunun kazanımlarının dengesi olarak tanımlanabilir.</a:t>
            </a:r>
          </a:p>
          <a:p>
            <a:r>
              <a:rPr lang="tr-TR" dirty="0" smtClean="0"/>
              <a:t>Müfredat;</a:t>
            </a:r>
          </a:p>
          <a:p>
            <a:pPr lvl="1"/>
            <a:r>
              <a:rPr lang="tr-TR" dirty="0"/>
              <a:t>Küresel öngörüler, hastaların ve sağlık sistemlerinin gelecekteki ihtiyaçlarına hitap edebilmeli</a:t>
            </a:r>
          </a:p>
          <a:p>
            <a:pPr lvl="1"/>
            <a:r>
              <a:rPr lang="tr-TR" dirty="0" smtClean="0"/>
              <a:t>Eğitim ve değerlendirme yöntemleri güvenilir ve geçerli olmalı</a:t>
            </a:r>
          </a:p>
        </p:txBody>
      </p:sp>
    </p:spTree>
    <p:extLst>
      <p:ext uri="{BB962C8B-B14F-4D97-AF65-F5344CB8AC3E}">
        <p14:creationId xmlns:p14="http://schemas.microsoft.com/office/powerpoint/2010/main" val="2979548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Müfredatta Kalite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 tabanlı eğitim</a:t>
            </a:r>
          </a:p>
          <a:p>
            <a:pPr lvl="2"/>
            <a:r>
              <a:rPr lang="tr-TR" dirty="0" smtClean="0"/>
              <a:t>Kanıta dayalı bilgi</a:t>
            </a:r>
          </a:p>
          <a:p>
            <a:pPr lvl="2"/>
            <a:r>
              <a:rPr lang="tr-TR" dirty="0" smtClean="0"/>
              <a:t>Eğitim ve değerlendirme yöntemlerinin seçimi</a:t>
            </a:r>
          </a:p>
          <a:p>
            <a:pPr lvl="2"/>
            <a:r>
              <a:rPr lang="tr-TR" dirty="0" smtClean="0"/>
              <a:t>Öğrencilerin araştırmalara dahil edilmesi</a:t>
            </a:r>
          </a:p>
          <a:p>
            <a:r>
              <a:rPr lang="tr-TR" dirty="0" smtClean="0"/>
              <a:t>Yeterli imkanlar</a:t>
            </a:r>
          </a:p>
          <a:p>
            <a:pPr lvl="2"/>
            <a:r>
              <a:rPr lang="tr-TR" dirty="0" smtClean="0"/>
              <a:t>Öğrenmeyi destekleyici imkanlar</a:t>
            </a:r>
          </a:p>
          <a:p>
            <a:pPr lvl="2"/>
            <a:r>
              <a:rPr lang="tr-TR" dirty="0" smtClean="0"/>
              <a:t>Öğrencilerin bilgi ve iletişim teknolojilerine ulaşımı</a:t>
            </a:r>
          </a:p>
          <a:p>
            <a:pPr lvl="2"/>
            <a:r>
              <a:rPr lang="tr-TR" dirty="0" smtClean="0"/>
              <a:t>Öğrenmeye yardımcı klinik ortamlar, hasta çeşitliliği</a:t>
            </a:r>
          </a:p>
        </p:txBody>
      </p:sp>
    </p:spTree>
    <p:extLst>
      <p:ext uri="{BB962C8B-B14F-4D97-AF65-F5344CB8AC3E}">
        <p14:creationId xmlns:p14="http://schemas.microsoft.com/office/powerpoint/2010/main" val="269389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Müfredatta Kalite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Eğiticiler</a:t>
            </a:r>
          </a:p>
          <a:p>
            <a:pPr lvl="2"/>
            <a:r>
              <a:rPr lang="tr-TR" dirty="0" smtClean="0"/>
              <a:t>Bilim içeriği ve yetişkin eğitiminde yetkinlik</a:t>
            </a:r>
          </a:p>
          <a:p>
            <a:pPr lvl="2"/>
            <a:r>
              <a:rPr lang="tr-TR" dirty="0" smtClean="0"/>
              <a:t>Sayıca yeterlilik</a:t>
            </a:r>
          </a:p>
          <a:p>
            <a:pPr lvl="2"/>
            <a:r>
              <a:rPr lang="tr-TR" dirty="0" smtClean="0"/>
              <a:t>Toplumsal sağlık ihtiyaçlarına cevap verecek dağılım</a:t>
            </a:r>
          </a:p>
          <a:p>
            <a:pPr lvl="2"/>
            <a:r>
              <a:rPr lang="tr-TR" dirty="0" smtClean="0"/>
              <a:t>Rol modeller</a:t>
            </a:r>
          </a:p>
          <a:p>
            <a:r>
              <a:rPr lang="tr-TR" dirty="0" smtClean="0"/>
              <a:t>Müfredatın yönelimi</a:t>
            </a:r>
          </a:p>
          <a:p>
            <a:pPr lvl="2"/>
            <a:r>
              <a:rPr lang="tr-TR" dirty="0" smtClean="0"/>
              <a:t>Tanımlanmış ve tüm paydaşların benimsediği öğrenme çıktıları</a:t>
            </a:r>
          </a:p>
          <a:p>
            <a:pPr lvl="4"/>
            <a:r>
              <a:rPr lang="tr-TR" dirty="0" smtClean="0"/>
              <a:t>Öğrenci ihtiyaçlarını karşılamaya en uygun eğitim yöntemleri</a:t>
            </a:r>
          </a:p>
          <a:p>
            <a:pPr lvl="2"/>
            <a:r>
              <a:rPr lang="tr-TR" dirty="0" smtClean="0"/>
              <a:t>Yetkinliğin değerlendirilmesi</a:t>
            </a:r>
          </a:p>
          <a:p>
            <a:pPr lvl="2"/>
            <a:r>
              <a:rPr lang="tr-TR" dirty="0" smtClean="0"/>
              <a:t>Öğrencinin öğrenme süreci</a:t>
            </a:r>
          </a:p>
          <a:p>
            <a:pPr lvl="2"/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5948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Müfredatta Kalite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Yönetim</a:t>
            </a:r>
          </a:p>
          <a:p>
            <a:pPr lvl="2"/>
            <a:r>
              <a:rPr lang="tr-TR" dirty="0" smtClean="0"/>
              <a:t>Gelişme ve reform vizyonu</a:t>
            </a:r>
          </a:p>
          <a:p>
            <a:pPr lvl="2"/>
            <a:r>
              <a:rPr lang="tr-TR" dirty="0" smtClean="0"/>
              <a:t>Ekibin kalite çabalarının desteklenmesi</a:t>
            </a:r>
          </a:p>
          <a:p>
            <a:pPr lvl="2"/>
            <a:r>
              <a:rPr lang="tr-TR" dirty="0" smtClean="0"/>
              <a:t>Müfredatın toplumsal yapılar ve paydaşlarla yakın temas halinde geliştirilmesi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260647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Müfredatta Kalite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Uluslararasılaşma</a:t>
            </a:r>
            <a:endParaRPr lang="tr-TR" dirty="0"/>
          </a:p>
          <a:p>
            <a:pPr lvl="2"/>
            <a:r>
              <a:rPr lang="tr-TR" dirty="0"/>
              <a:t>Üniversitenin en önemli mecburiyeti, uluslararası işbirliği yoluyla küresel gelişmeye katkıdır (UNESCO)</a:t>
            </a:r>
          </a:p>
          <a:p>
            <a:pPr lvl="2"/>
            <a:r>
              <a:rPr lang="tr-TR" dirty="0"/>
              <a:t>Tıp eğitimi global kaynakların ve ihtiyaçların farkında ve bilincinde </a:t>
            </a:r>
            <a:r>
              <a:rPr lang="tr-TR" dirty="0" smtClean="0"/>
              <a:t>olmalı</a:t>
            </a:r>
          </a:p>
          <a:p>
            <a:pPr lvl="2"/>
            <a:r>
              <a:rPr lang="tr-TR" dirty="0" smtClean="0"/>
              <a:t>Uluslararası </a:t>
            </a:r>
            <a:r>
              <a:rPr lang="tr-TR" dirty="0" err="1" smtClean="0"/>
              <a:t>işbiliği</a:t>
            </a:r>
            <a:r>
              <a:rPr lang="tr-TR" dirty="0" smtClean="0"/>
              <a:t> ve değişim programları</a:t>
            </a:r>
          </a:p>
          <a:p>
            <a:pPr lvl="2"/>
            <a:r>
              <a:rPr lang="tr-TR" dirty="0" smtClean="0"/>
              <a:t>Uluslararası öğrenciler ve hocalara yer verilmesi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647111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Akreditasyon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Geçerli bir kuruluşun, bir fakülteyi ve müfredatını, kabul edilmiş kriterlere uygunluk açısından araştırma, değerlendirme ve tanımlamasıdır.</a:t>
            </a:r>
          </a:p>
          <a:p>
            <a:pPr lvl="1"/>
            <a:r>
              <a:rPr lang="tr-TR" dirty="0" smtClean="0"/>
              <a:t>Devlet/sivil</a:t>
            </a:r>
          </a:p>
          <a:p>
            <a:pPr lvl="1"/>
            <a:r>
              <a:rPr lang="tr-TR" dirty="0" smtClean="0"/>
              <a:t>Gönüllü/zorunu</a:t>
            </a:r>
          </a:p>
          <a:p>
            <a:pPr lvl="1"/>
            <a:r>
              <a:rPr lang="tr-TR" dirty="0" smtClean="0"/>
              <a:t>Tüm yüksek öğretim/mesleğe özel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0793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Temel tıp eğitiminde </a:t>
            </a:r>
            <a:br>
              <a:rPr lang="tr-TR" dirty="0" smtClean="0"/>
            </a:br>
            <a:r>
              <a:rPr lang="tr-TR" dirty="0" smtClean="0"/>
              <a:t>WFME standartları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/>
              <a:t>Misyon ve amaçlar</a:t>
            </a:r>
          </a:p>
          <a:p>
            <a:r>
              <a:rPr lang="tr-TR" dirty="0" smtClean="0"/>
              <a:t>Eğitim programı</a:t>
            </a:r>
          </a:p>
          <a:p>
            <a:r>
              <a:rPr lang="tr-TR" dirty="0" smtClean="0"/>
              <a:t>Ölçme-değerlendirme</a:t>
            </a:r>
          </a:p>
          <a:p>
            <a:r>
              <a:rPr lang="tr-TR" dirty="0" smtClean="0"/>
              <a:t>Öğrenciler</a:t>
            </a:r>
          </a:p>
          <a:p>
            <a:r>
              <a:rPr lang="tr-TR" dirty="0" smtClean="0"/>
              <a:t>Eğiticiler</a:t>
            </a:r>
          </a:p>
          <a:p>
            <a:r>
              <a:rPr lang="tr-TR" dirty="0" smtClean="0"/>
              <a:t>Eğitim kaynakları/imkanları</a:t>
            </a:r>
          </a:p>
          <a:p>
            <a:r>
              <a:rPr lang="tr-TR" dirty="0" smtClean="0"/>
              <a:t>Program değerlendirme</a:t>
            </a:r>
          </a:p>
          <a:p>
            <a:r>
              <a:rPr lang="tr-TR" dirty="0" smtClean="0"/>
              <a:t>Yönetim</a:t>
            </a:r>
          </a:p>
          <a:p>
            <a:r>
              <a:rPr lang="tr-TR" dirty="0" smtClean="0"/>
              <a:t>Sürekli yenilenme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5954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Uluslararası</a:t>
            </a:r>
            <a:r>
              <a:rPr lang="en-US" dirty="0" smtClean="0"/>
              <a:t> </a:t>
            </a:r>
            <a:r>
              <a:rPr lang="en-US" dirty="0" err="1" smtClean="0"/>
              <a:t>Akreditasyon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kurumları</a:t>
            </a:r>
            <a:r>
              <a:rPr lang="en-US" dirty="0" smtClean="0"/>
              <a:t> </a:t>
            </a:r>
            <a:r>
              <a:rPr lang="en-US" dirty="0" err="1" smtClean="0"/>
              <a:t>arası</a:t>
            </a:r>
            <a:r>
              <a:rPr lang="en-US" dirty="0" smtClean="0"/>
              <a:t> </a:t>
            </a:r>
            <a:r>
              <a:rPr lang="en-US" dirty="0" err="1" smtClean="0"/>
              <a:t>yarışma</a:t>
            </a:r>
            <a:r>
              <a:rPr lang="en-US" dirty="0" smtClean="0"/>
              <a:t> </a:t>
            </a:r>
            <a:r>
              <a:rPr lang="en-US" dirty="0" err="1" smtClean="0"/>
              <a:t>ortamı</a:t>
            </a:r>
            <a:endParaRPr lang="en-US" dirty="0" smtClean="0"/>
          </a:p>
          <a:p>
            <a:r>
              <a:rPr lang="en-US" dirty="0" smtClean="0"/>
              <a:t>Tıp </a:t>
            </a:r>
            <a:r>
              <a:rPr lang="en-US" dirty="0" err="1" smtClean="0"/>
              <a:t>fakültesi</a:t>
            </a:r>
            <a:r>
              <a:rPr lang="en-US" dirty="0" smtClean="0"/>
              <a:t> </a:t>
            </a:r>
            <a:r>
              <a:rPr lang="en-US" dirty="0" err="1" smtClean="0"/>
              <a:t>sayısında</a:t>
            </a:r>
            <a:r>
              <a:rPr lang="en-US" dirty="0" smtClean="0"/>
              <a:t> </a:t>
            </a:r>
            <a:r>
              <a:rPr lang="en-US" dirty="0" err="1" smtClean="0"/>
              <a:t>patlama</a:t>
            </a:r>
            <a:endParaRPr lang="en-US" dirty="0" smtClean="0"/>
          </a:p>
          <a:p>
            <a:r>
              <a:rPr lang="en-US" dirty="0" err="1" smtClean="0"/>
              <a:t>Özel</a:t>
            </a:r>
            <a:r>
              <a:rPr lang="en-US" dirty="0" smtClean="0"/>
              <a:t> </a:t>
            </a:r>
            <a:r>
              <a:rPr lang="en-US" dirty="0" err="1" smtClean="0"/>
              <a:t>sahiplere</a:t>
            </a:r>
            <a:r>
              <a:rPr lang="en-US" dirty="0" smtClean="0"/>
              <a:t> </a:t>
            </a:r>
            <a:r>
              <a:rPr lang="en-US" dirty="0" err="1" smtClean="0"/>
              <a:t>ait</a:t>
            </a:r>
            <a:r>
              <a:rPr lang="en-US" dirty="0" smtClean="0"/>
              <a:t> </a:t>
            </a:r>
            <a:r>
              <a:rPr lang="en-US" dirty="0" err="1" smtClean="0"/>
              <a:t>kar</a:t>
            </a:r>
            <a:r>
              <a:rPr lang="en-US" dirty="0" smtClean="0"/>
              <a:t> </a:t>
            </a:r>
            <a:r>
              <a:rPr lang="en-US" dirty="0" err="1" smtClean="0"/>
              <a:t>amaçlı</a:t>
            </a:r>
            <a:r>
              <a:rPr lang="en-US" dirty="0" smtClean="0"/>
              <a:t> </a:t>
            </a:r>
            <a:r>
              <a:rPr lang="en-US" dirty="0" err="1" smtClean="0"/>
              <a:t>eğitim</a:t>
            </a:r>
            <a:r>
              <a:rPr lang="en-US" dirty="0" smtClean="0"/>
              <a:t> </a:t>
            </a:r>
            <a:r>
              <a:rPr lang="en-US" dirty="0" err="1" smtClean="0"/>
              <a:t>kurumları</a:t>
            </a:r>
            <a:endParaRPr lang="en-US" dirty="0" smtClean="0"/>
          </a:p>
          <a:p>
            <a:r>
              <a:rPr lang="en-US" dirty="0" err="1" smtClean="0"/>
              <a:t>Hareketlilik</a:t>
            </a:r>
            <a:endParaRPr lang="en-US" dirty="0" smtClean="0"/>
          </a:p>
          <a:p>
            <a:pPr lvl="1"/>
            <a:r>
              <a:rPr lang="en-US" dirty="0" err="1" smtClean="0"/>
              <a:t>Öğrenci</a:t>
            </a:r>
            <a:endParaRPr lang="en-US" dirty="0" smtClean="0"/>
          </a:p>
          <a:p>
            <a:pPr lvl="1"/>
            <a:r>
              <a:rPr lang="en-US" dirty="0" err="1" smtClean="0"/>
              <a:t>Eğitici</a:t>
            </a:r>
            <a:endParaRPr lang="en-US" dirty="0" smtClean="0"/>
          </a:p>
          <a:p>
            <a:pPr lvl="1"/>
            <a:r>
              <a:rPr lang="en-US" dirty="0" smtClean="0"/>
              <a:t>Hasta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775582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405</TotalTime>
  <Words>455</Words>
  <Application>Microsoft Macintosh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Black</vt:lpstr>
      <vt:lpstr>Tıp ve Sağlık Eğitiminde Uluslararası Akreditasyon</vt:lpstr>
      <vt:lpstr>PowerPoint Presentation</vt:lpstr>
      <vt:lpstr>Müfredatta Kalite</vt:lpstr>
      <vt:lpstr>Müfredatta Kalite</vt:lpstr>
      <vt:lpstr>Müfredatta Kalite</vt:lpstr>
      <vt:lpstr>Müfredatta Kalite</vt:lpstr>
      <vt:lpstr>Akreditasyon</vt:lpstr>
      <vt:lpstr>Temel tıp eğitiminde  WFME standartları</vt:lpstr>
      <vt:lpstr>Niye Uluslararası Akreditasyon</vt:lpstr>
      <vt:lpstr>Uluslararası Akreditasyon ve WFME</vt:lpstr>
      <vt:lpstr>Hareketlilik</vt:lpstr>
      <vt:lpstr>Hasta Hareketliliği</vt:lpstr>
      <vt:lpstr>Hasta Hareketliliğinde Trendler</vt:lpstr>
      <vt:lpstr>Sonuç</vt:lpstr>
      <vt:lpstr>PowerPoint Presentation</vt:lpstr>
    </vt:vector>
  </TitlesOfParts>
  <Company>nezihdagdeviren@gmail.com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Nezih Dagdeviren</dc:creator>
  <cp:lastModifiedBy>Nezih Dagdeviren</cp:lastModifiedBy>
  <cp:revision>23</cp:revision>
  <dcterms:created xsi:type="dcterms:W3CDTF">2012-03-10T06:23:14Z</dcterms:created>
  <dcterms:modified xsi:type="dcterms:W3CDTF">2012-03-11T04:51:12Z</dcterms:modified>
</cp:coreProperties>
</file>