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66" r:id="rId4"/>
    <p:sldId id="267" r:id="rId5"/>
    <p:sldId id="268" r:id="rId6"/>
    <p:sldId id="269" r:id="rId7"/>
    <p:sldId id="271" r:id="rId8"/>
    <p:sldId id="273" r:id="rId9"/>
    <p:sldId id="270" r:id="rId10"/>
    <p:sldId id="272" r:id="rId11"/>
    <p:sldId id="274" r:id="rId12"/>
    <p:sldId id="275" r:id="rId13"/>
    <p:sldId id="276" r:id="rId14"/>
    <p:sldId id="277" r:id="rId15"/>
    <p:sldId id="279" r:id="rId16"/>
    <p:sldId id="280" r:id="rId17"/>
    <p:sldId id="281" r:id="rId18"/>
    <p:sldId id="282" r:id="rId19"/>
    <p:sldId id="283" r:id="rId20"/>
    <p:sldId id="285" r:id="rId21"/>
    <p:sldId id="284" r:id="rId22"/>
    <p:sldId id="286" r:id="rId23"/>
    <p:sldId id="287" r:id="rId24"/>
    <p:sldId id="288" r:id="rId25"/>
    <p:sldId id="289" r:id="rId26"/>
    <p:sldId id="294" r:id="rId27"/>
    <p:sldId id="292" r:id="rId28"/>
    <p:sldId id="293" r:id="rId29"/>
    <p:sldId id="291" r:id="rId30"/>
  </p:sldIdLst>
  <p:sldSz cx="9144000" cy="6099175"/>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590" autoAdjust="0"/>
  </p:normalViewPr>
  <p:slideViewPr>
    <p:cSldViewPr>
      <p:cViewPr>
        <p:scale>
          <a:sx n="66" d="100"/>
          <a:sy n="66" d="100"/>
        </p:scale>
        <p:origin x="-1506" y="-336"/>
      </p:cViewPr>
      <p:guideLst>
        <p:guide orient="horz" pos="19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7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89068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144588"/>
            <a:ext cx="6129061" cy="60959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22459"/>
            <a:ext cx="8229600" cy="361792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2" descr="C:\Users\Fikrullah\Desktop\Accreditation Trivia\veteriner fakultesi atalogo.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330409" y="153987"/>
            <a:ext cx="774991" cy="762000"/>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161075"/>
      </p:ext>
    </p:extLst>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2800" kern="1200">
          <a:solidFill>
            <a:srgbClr val="FFFF00"/>
          </a:solidFill>
          <a:latin typeface="+mj-lt"/>
          <a:ea typeface="+mj-ea"/>
          <a:cs typeface="+mj-cs"/>
        </a:defRPr>
      </a:lvl1pPr>
    </p:titleStyle>
    <p:bodyStyle>
      <a:lvl1pPr marL="342900" indent="-342900" algn="l" defTabSz="914400" rtl="0" eaLnBrk="1" latinLnBrk="0" hangingPunct="1">
        <a:spcBef>
          <a:spcPct val="20000"/>
        </a:spcBef>
        <a:buClr>
          <a:srgbClr val="FF0000"/>
        </a:buClr>
        <a:buFont typeface="Wingdings" pitchFamily="2" charset="2"/>
        <a:buChar char="v"/>
        <a:defRPr sz="2400" kern="1200">
          <a:solidFill>
            <a:srgbClr val="FFFF00"/>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v"/>
        <a:defRPr sz="2400" kern="1200">
          <a:solidFill>
            <a:srgbClr val="FFFF00"/>
          </a:solidFill>
          <a:latin typeface="+mn-lt"/>
          <a:ea typeface="+mn-ea"/>
          <a:cs typeface="+mn-cs"/>
        </a:defRPr>
      </a:lvl2pPr>
      <a:lvl3pPr marL="1143000" indent="-228600" algn="l" defTabSz="914400" rtl="0" eaLnBrk="1" latinLnBrk="0" hangingPunct="1">
        <a:spcBef>
          <a:spcPct val="20000"/>
        </a:spcBef>
        <a:buClr>
          <a:srgbClr val="FF0000"/>
        </a:buClr>
        <a:buFont typeface="Wingdings" pitchFamily="2" charset="2"/>
        <a:buChar char="v"/>
        <a:defRPr sz="2400" kern="1200">
          <a:solidFill>
            <a:srgbClr val="FFFF00"/>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v"/>
        <a:defRPr sz="2400" kern="1200">
          <a:solidFill>
            <a:srgbClr val="FFFF00"/>
          </a:solidFill>
          <a:latin typeface="+mn-lt"/>
          <a:ea typeface="+mn-ea"/>
          <a:cs typeface="+mn-cs"/>
        </a:defRPr>
      </a:lvl4pPr>
      <a:lvl5pPr marL="2057400" indent="-228600" algn="l" defTabSz="914400" rtl="0" eaLnBrk="1" latinLnBrk="0" hangingPunct="1">
        <a:spcBef>
          <a:spcPct val="20000"/>
        </a:spcBef>
        <a:buClr>
          <a:srgbClr val="FF0000"/>
        </a:buClr>
        <a:buFont typeface="Wingdings" pitchFamily="2" charset="2"/>
        <a:buChar char="v"/>
        <a:defRPr sz="2400" kern="1200">
          <a:solidFill>
            <a:srgbClr val="FFFF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144587"/>
            <a:ext cx="7772400" cy="685799"/>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tr-TR" b="1" dirty="0" smtClean="0">
                <a:solidFill>
                  <a:srgbClr val="CC0000"/>
                </a:solidFill>
              </a:rPr>
              <a:t>Veteriner Hekimliğinde Akreditasyon</a:t>
            </a:r>
          </a:p>
        </p:txBody>
      </p:sp>
      <p:sp>
        <p:nvSpPr>
          <p:cNvPr id="3" name="Subtitle 2"/>
          <p:cNvSpPr txBox="1">
            <a:spLocks/>
          </p:cNvSpPr>
          <p:nvPr/>
        </p:nvSpPr>
        <p:spPr>
          <a:xfrm>
            <a:off x="1295400" y="4344987"/>
            <a:ext cx="7010400" cy="838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000" dirty="0" smtClean="0">
                <a:solidFill>
                  <a:srgbClr val="FFFF00"/>
                </a:solidFill>
              </a:rPr>
              <a:t> Mustafa </a:t>
            </a:r>
            <a:r>
              <a:rPr lang="en-US" sz="2000" dirty="0" err="1" smtClean="0">
                <a:solidFill>
                  <a:srgbClr val="FFFF00"/>
                </a:solidFill>
              </a:rPr>
              <a:t>Atasever</a:t>
            </a:r>
            <a:endParaRPr lang="tr-TR" sz="2000" dirty="0" smtClean="0">
              <a:solidFill>
                <a:srgbClr val="FFFF00"/>
              </a:solidFill>
            </a:endParaRPr>
          </a:p>
          <a:p>
            <a:r>
              <a:rPr lang="tr-TR" sz="2000" dirty="0" smtClean="0">
                <a:solidFill>
                  <a:srgbClr val="FFFF00"/>
                </a:solidFill>
              </a:rPr>
              <a:t>Atatürk Üniversitesi Veteriner Fakültesi</a:t>
            </a:r>
            <a:endParaRPr lang="en-US" sz="2000" dirty="0">
              <a:solidFill>
                <a:srgbClr val="FFFF00"/>
              </a:solidFill>
            </a:endParaRPr>
          </a:p>
        </p:txBody>
      </p:sp>
      <p:pic>
        <p:nvPicPr>
          <p:cNvPr id="4" name="Picture 3" descr="C:\Users\Fikrullah\Desktop\blue_compass_rose_world_.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500" b="86000" l="0" r="100000"/>
                    </a14:imgEffect>
                  </a14:imgLayer>
                </a14:imgProps>
              </a:ext>
              <a:ext uri="{28A0092B-C50C-407E-A947-70E740481C1C}">
                <a14:useLocalDpi xmlns:a14="http://schemas.microsoft.com/office/drawing/2010/main" val="0"/>
              </a:ext>
            </a:extLst>
          </a:blip>
          <a:srcRect/>
          <a:stretch>
            <a:fillRect/>
          </a:stretch>
        </p:blipFill>
        <p:spPr bwMode="auto">
          <a:xfrm>
            <a:off x="3810000" y="1982787"/>
            <a:ext cx="2819401" cy="28194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0575" y="2058987"/>
            <a:ext cx="2588615" cy="156209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33400" y="5335587"/>
            <a:ext cx="8305800" cy="646331"/>
          </a:xfrm>
          <a:prstGeom prst="rect">
            <a:avLst/>
          </a:prstGeom>
        </p:spPr>
        <p:txBody>
          <a:bodyPr wrap="square">
            <a:spAutoFit/>
          </a:bodyPr>
          <a:lstStyle/>
          <a:p>
            <a:pPr algn="ctr"/>
            <a:r>
              <a:rPr lang="tr-TR" dirty="0">
                <a:solidFill>
                  <a:srgbClr val="FFFF00"/>
                </a:solidFill>
              </a:rPr>
              <a:t>Tıp ve Sağlık Bilimleri Eğitim Programları Kalite ve Akreditasyon </a:t>
            </a:r>
            <a:r>
              <a:rPr lang="tr-TR" dirty="0" smtClean="0">
                <a:solidFill>
                  <a:srgbClr val="FFFF00"/>
                </a:solidFill>
              </a:rPr>
              <a:t>Sempozyumu</a:t>
            </a:r>
          </a:p>
          <a:p>
            <a:pPr algn="ctr"/>
            <a:r>
              <a:rPr lang="tr-TR" dirty="0" smtClean="0">
                <a:solidFill>
                  <a:srgbClr val="FFFF00"/>
                </a:solidFill>
              </a:rPr>
              <a:t>10-11 Mart 2012 Erzurum</a:t>
            </a:r>
            <a:endParaRPr lang="tr-TR" dirty="0">
              <a:solidFill>
                <a:srgbClr val="FFFF00"/>
              </a:solidFill>
            </a:endParaRPr>
          </a:p>
        </p:txBody>
      </p:sp>
    </p:spTree>
    <p:extLst>
      <p:ext uri="{BB962C8B-B14F-4D97-AF65-F5344CB8AC3E}">
        <p14:creationId xmlns:p14="http://schemas.microsoft.com/office/powerpoint/2010/main" val="53390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800600" y="153987"/>
            <a:ext cx="47244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tr-TR" sz="2800" dirty="0" smtClean="0"/>
              <a:t>Akreditasyon Ana Başlıkları </a:t>
            </a:r>
            <a:endParaRPr lang="tr-TR" sz="2800" dirty="0"/>
          </a:p>
        </p:txBody>
      </p:sp>
      <p:sp>
        <p:nvSpPr>
          <p:cNvPr id="3" name="Subtitle 2"/>
          <p:cNvSpPr txBox="1">
            <a:spLocks/>
          </p:cNvSpPr>
          <p:nvPr/>
        </p:nvSpPr>
        <p:spPr>
          <a:xfrm>
            <a:off x="304800" y="992187"/>
            <a:ext cx="8686800" cy="51069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000" dirty="0" smtClean="0">
                <a:solidFill>
                  <a:srgbClr val="FFFF00"/>
                </a:solidFill>
              </a:rPr>
              <a:t>• </a:t>
            </a:r>
            <a:r>
              <a:rPr lang="tr-TR" sz="2000" dirty="0" smtClean="0">
                <a:solidFill>
                  <a:srgbClr val="FFFF00"/>
                </a:solidFill>
              </a:rPr>
              <a:t>Hedefler	</a:t>
            </a:r>
          </a:p>
          <a:p>
            <a:pPr algn="l"/>
            <a:r>
              <a:rPr lang="tr-TR" sz="2000" dirty="0" smtClean="0">
                <a:solidFill>
                  <a:srgbClr val="FFFF00"/>
                </a:solidFill>
              </a:rPr>
              <a:t>• Organizasyon</a:t>
            </a:r>
          </a:p>
          <a:p>
            <a:pPr algn="l"/>
            <a:r>
              <a:rPr lang="tr-TR" sz="2000" dirty="0" smtClean="0">
                <a:solidFill>
                  <a:srgbClr val="FFFF00"/>
                </a:solidFill>
              </a:rPr>
              <a:t>• Finans</a:t>
            </a:r>
          </a:p>
          <a:p>
            <a:pPr algn="l"/>
            <a:r>
              <a:rPr lang="tr-TR" sz="2000" dirty="0" smtClean="0">
                <a:solidFill>
                  <a:srgbClr val="FFFF00"/>
                </a:solidFill>
              </a:rPr>
              <a:t>• Müfredat (temel bilimler, hayvan üretimi, klinik bilimler, gıda hijyeni, ve profesyonel bilgi)</a:t>
            </a:r>
          </a:p>
          <a:p>
            <a:pPr algn="l"/>
            <a:r>
              <a:rPr lang="tr-TR" sz="2000" dirty="0" smtClean="0">
                <a:solidFill>
                  <a:srgbClr val="FFFF00"/>
                </a:solidFill>
              </a:rPr>
              <a:t>• Eğitim kalitesinin değerlendirilmesi </a:t>
            </a:r>
          </a:p>
          <a:p>
            <a:pPr algn="l"/>
            <a:r>
              <a:rPr lang="tr-TR" sz="2000" dirty="0" smtClean="0">
                <a:solidFill>
                  <a:srgbClr val="FFFF00"/>
                </a:solidFill>
              </a:rPr>
              <a:t>• Bina ve ekipman  </a:t>
            </a:r>
          </a:p>
          <a:p>
            <a:pPr algn="l"/>
            <a:r>
              <a:rPr lang="tr-TR" sz="2000" dirty="0" smtClean="0">
                <a:solidFill>
                  <a:srgbClr val="FFFF00"/>
                </a:solidFill>
              </a:rPr>
              <a:t>• Mevcut hayvanlar ve öğretme materyalinin hayvan kaynaklı olması </a:t>
            </a:r>
          </a:p>
          <a:p>
            <a:pPr algn="l"/>
            <a:r>
              <a:rPr lang="tr-TR" sz="2000" dirty="0" smtClean="0">
                <a:solidFill>
                  <a:srgbClr val="FFFF00"/>
                </a:solidFill>
              </a:rPr>
              <a:t>• Kütüphane ve öğrenme kaynakları </a:t>
            </a:r>
          </a:p>
          <a:p>
            <a:pPr algn="l"/>
            <a:r>
              <a:rPr lang="tr-TR" sz="2000" dirty="0" smtClean="0">
                <a:solidFill>
                  <a:srgbClr val="FFFF00"/>
                </a:solidFill>
              </a:rPr>
              <a:t>• Kabul ve kayıt işlemleri </a:t>
            </a:r>
          </a:p>
          <a:p>
            <a:pPr algn="l"/>
            <a:r>
              <a:rPr lang="tr-TR" sz="2000" dirty="0" smtClean="0">
                <a:solidFill>
                  <a:srgbClr val="FFFF00"/>
                </a:solidFill>
              </a:rPr>
              <a:t>• Akademik ve personel </a:t>
            </a:r>
          </a:p>
          <a:p>
            <a:pPr algn="l"/>
            <a:r>
              <a:rPr lang="tr-TR" sz="2000" dirty="0" smtClean="0">
                <a:solidFill>
                  <a:srgbClr val="FFFF00"/>
                </a:solidFill>
              </a:rPr>
              <a:t>• Üniversite eğitimi </a:t>
            </a:r>
          </a:p>
          <a:p>
            <a:pPr algn="l"/>
            <a:r>
              <a:rPr lang="tr-TR" sz="2000" dirty="0" smtClean="0">
                <a:solidFill>
                  <a:srgbClr val="FFFF00"/>
                </a:solidFill>
              </a:rPr>
              <a:t>• Üniversite sonrası akademik eğitim </a:t>
            </a:r>
          </a:p>
          <a:p>
            <a:pPr algn="l"/>
            <a:r>
              <a:rPr lang="tr-TR" sz="2000" dirty="0" smtClean="0">
                <a:solidFill>
                  <a:srgbClr val="FFFF00"/>
                </a:solidFill>
              </a:rPr>
              <a:t>• Bilimsel araştırma (özellikle öğrencilerin dahil olduğu bilimsel çalışmalar)</a:t>
            </a:r>
          </a:p>
          <a:p>
            <a:pPr algn="l"/>
            <a:r>
              <a:rPr lang="en-US" sz="2000" dirty="0" smtClean="0">
                <a:solidFill>
                  <a:srgbClr val="FFFF00"/>
                </a:solidFill>
              </a:rPr>
              <a:t> </a:t>
            </a:r>
            <a:endParaRPr lang="en-US" sz="2000" dirty="0">
              <a:solidFill>
                <a:srgbClr val="FFFF00"/>
              </a:solidFill>
            </a:endParaRPr>
          </a:p>
          <a:p>
            <a:pPr algn="l"/>
            <a:endParaRPr lang="en-US"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16764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endParaRPr lang="en-US" sz="2800" dirty="0"/>
          </a:p>
          <a:p>
            <a:pPr algn="l"/>
            <a:endParaRPr lang="en-US" sz="2800" dirty="0"/>
          </a:p>
        </p:txBody>
      </p:sp>
      <p:sp>
        <p:nvSpPr>
          <p:cNvPr id="3" name="Subtitle 2"/>
          <p:cNvSpPr txBox="1">
            <a:spLocks/>
          </p:cNvSpPr>
          <p:nvPr/>
        </p:nvSpPr>
        <p:spPr>
          <a:xfrm>
            <a:off x="533400" y="1754187"/>
            <a:ext cx="8382000" cy="41148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0000"/>
                </a:solidFill>
              </a:rPr>
              <a:t>RCVS, EAEVE,AVMA, ABVC </a:t>
            </a:r>
            <a:r>
              <a:rPr lang="tr-TR" sz="2000" dirty="0" smtClean="0">
                <a:solidFill>
                  <a:srgbClr val="FFFF00"/>
                </a:solidFill>
              </a:rPr>
              <a:t>kurumları 2000 yılı öncesi kurulmuş olan en eski ve geçerliliği olan akreditasyon kurumlarıdır.  </a:t>
            </a:r>
          </a:p>
          <a:p>
            <a:pPr algn="l"/>
            <a:endParaRPr lang="tr-TR" sz="2000" dirty="0" smtClean="0">
              <a:solidFill>
                <a:srgbClr val="FFFF00"/>
              </a:solidFill>
            </a:endParaRPr>
          </a:p>
          <a:p>
            <a:pPr algn="l"/>
            <a:r>
              <a:rPr lang="tr-TR" sz="2000" dirty="0" smtClean="0">
                <a:solidFill>
                  <a:srgbClr val="FFFF00"/>
                </a:solidFill>
              </a:rPr>
              <a:t>RCVS: 1844 !!! yılında kurulmuş, Birleşik Krallık ülkelerini kapsamaktadır</a:t>
            </a:r>
          </a:p>
          <a:p>
            <a:pPr algn="l"/>
            <a:r>
              <a:rPr lang="tr-TR" sz="2000" dirty="0" smtClean="0">
                <a:solidFill>
                  <a:srgbClr val="FFFF00"/>
                </a:solidFill>
              </a:rPr>
              <a:t>ABVC: 1999 yılında sadece Avustralya ve Yeni Zelanda’yı kapsayacak şekilde akreditasyon sağlamaktadır. </a:t>
            </a:r>
          </a:p>
          <a:p>
            <a:pPr algn="l"/>
            <a:r>
              <a:rPr lang="tr-TR" sz="2000" dirty="0" smtClean="0">
                <a:solidFill>
                  <a:srgbClr val="FFFF00"/>
                </a:solidFill>
              </a:rPr>
              <a:t>AVMA: 1889 !!! yılında aktif olarak Kuzey Amerika ülkelerini kapsamaktadır </a:t>
            </a:r>
          </a:p>
          <a:p>
            <a:pPr algn="l"/>
            <a:r>
              <a:rPr lang="tr-TR" sz="2000" dirty="0" smtClean="0">
                <a:solidFill>
                  <a:srgbClr val="FFFF00"/>
                </a:solidFill>
              </a:rPr>
              <a:t>EAEVE: 1988 yılından itibaren AB kapsamında olan ülkeler ve AB’ye girmek isteyen ülkeleri kapsamaktadır. </a:t>
            </a:r>
          </a:p>
          <a:p>
            <a:pPr algn="l"/>
            <a:endParaRPr lang="tr-TR" sz="2000" dirty="0" smtClean="0">
              <a:solidFill>
                <a:srgbClr val="FFFF00"/>
              </a:solidFill>
            </a:endParaRPr>
          </a:p>
          <a:p>
            <a:pPr algn="l"/>
            <a:r>
              <a:rPr lang="tr-TR" sz="2000" dirty="0" smtClean="0">
                <a:solidFill>
                  <a:srgbClr val="FFFF00"/>
                </a:solidFill>
              </a:rPr>
              <a:t>Veteriner Hekimliği’nde akreditasyon gelişmiş olan ülkelerde eski bir kavram olup hekimlik eğitimi ile birlikte akreditasyon sağlamışlardır. </a:t>
            </a:r>
            <a:endParaRPr lang="tr-TR" sz="2000" dirty="0">
              <a:solidFill>
                <a:srgbClr val="FFFF00"/>
              </a:solidFill>
            </a:endParaRPr>
          </a:p>
        </p:txBody>
      </p:sp>
      <p:sp>
        <p:nvSpPr>
          <p:cNvPr id="4" name="Title 1"/>
          <p:cNvSpPr txBox="1">
            <a:spLocks/>
          </p:cNvSpPr>
          <p:nvPr/>
        </p:nvSpPr>
        <p:spPr>
          <a:xfrm>
            <a:off x="533400" y="1068387"/>
            <a:ext cx="4191000" cy="685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tr-TR" sz="2800" dirty="0" smtClean="0"/>
              <a:t>Ç</a:t>
            </a:r>
            <a:r>
              <a:rPr lang="en-US" sz="2800" dirty="0" err="1" smtClean="0"/>
              <a:t>izginin</a:t>
            </a:r>
            <a:r>
              <a:rPr lang="en-US" sz="2800" dirty="0" smtClean="0"/>
              <a:t> </a:t>
            </a:r>
            <a:r>
              <a:rPr lang="tr-TR" sz="2800" dirty="0" smtClean="0"/>
              <a:t>ü</a:t>
            </a:r>
            <a:r>
              <a:rPr lang="en-US" sz="2800" dirty="0" err="1" smtClean="0"/>
              <a:t>st</a:t>
            </a:r>
            <a:r>
              <a:rPr lang="tr-TR" sz="2800" dirty="0" smtClean="0"/>
              <a:t>ü</a:t>
            </a:r>
            <a:r>
              <a:rPr lang="en-US" sz="2800" dirty="0" smtClean="0"/>
              <a:t>: </a:t>
            </a:r>
            <a:endParaRPr lang="en-US" sz="2800" dirty="0"/>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0" y="1754187"/>
            <a:ext cx="8686800" cy="40386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l"/>
            <a:r>
              <a:rPr lang="tr-TR" sz="2000" dirty="0" smtClean="0">
                <a:solidFill>
                  <a:srgbClr val="FFFF00"/>
                </a:solidFill>
              </a:rPr>
              <a:t>Akreditasyon sağlayan kurumlar resmi kurumlar değildirler !!! </a:t>
            </a:r>
          </a:p>
          <a:p>
            <a:pPr lvl="0" algn="l"/>
            <a:r>
              <a:rPr lang="tr-TR" sz="2000" dirty="0" smtClean="0">
                <a:solidFill>
                  <a:srgbClr val="FFFF00"/>
                </a:solidFill>
              </a:rPr>
              <a:t>Kurumlar arası tek taraflı veya çift taraflı anlaşma sağlanması</a:t>
            </a:r>
          </a:p>
          <a:p>
            <a:pPr lvl="0" algn="l"/>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İngiltere ve Avustralya/Yeni Zelanda arasında böyle karşılıklı olarak anlaşma vardır. </a:t>
            </a:r>
          </a:p>
          <a:p>
            <a:pPr marL="342900" indent="-342900" algn="l">
              <a:buFont typeface="Wingdings" pitchFamily="2" charset="2"/>
              <a:buChar char="v"/>
            </a:pPr>
            <a:r>
              <a:rPr lang="tr-TR" sz="2000" dirty="0" smtClean="0">
                <a:solidFill>
                  <a:srgbClr val="FFFF00"/>
                </a:solidFill>
              </a:rPr>
              <a:t>İngiltere ve Amerika arasında tek taraflı bir anlaşma vardır (Amerika’nın lehine) </a:t>
            </a:r>
          </a:p>
          <a:p>
            <a:pPr marL="342900" indent="-342900" algn="l">
              <a:buFont typeface="Wingdings" pitchFamily="2" charset="2"/>
              <a:buChar char="v"/>
            </a:pPr>
            <a:r>
              <a:rPr lang="tr-TR" sz="2000" dirty="0" smtClean="0">
                <a:solidFill>
                  <a:srgbClr val="FFFF00"/>
                </a:solidFill>
              </a:rPr>
              <a:t>Kanada ve İngiltere arasında tek taraflı bir anlaşma vardır (Kanada lehine)  </a:t>
            </a:r>
          </a:p>
          <a:p>
            <a:pPr marL="342900" indent="-342900" algn="l">
              <a:buFont typeface="Wingdings" pitchFamily="2" charset="2"/>
              <a:buChar char="v"/>
            </a:pPr>
            <a:r>
              <a:rPr lang="tr-TR" sz="2000" dirty="0" smtClean="0">
                <a:solidFill>
                  <a:srgbClr val="FFFF00"/>
                </a:solidFill>
              </a:rPr>
              <a:t>RCVS ve AVMA ile akredite olmuş olan kurumlar ancak ABVC kapsamında olan ülkeler içerisinde çalışabilmektedir. </a:t>
            </a:r>
          </a:p>
          <a:p>
            <a:pPr marL="342900" indent="-342900" algn="l">
              <a:buFont typeface="Wingdings" pitchFamily="2" charset="2"/>
              <a:buChar char="v"/>
            </a:pPr>
            <a:r>
              <a:rPr lang="tr-TR" sz="2000" dirty="0" smtClean="0">
                <a:solidFill>
                  <a:srgbClr val="FFFF00"/>
                </a:solidFill>
              </a:rPr>
              <a:t>AB ülkelerinden mezun olmuş olan hekimler Avustralya’da çalışamamaktadır. </a:t>
            </a:r>
            <a:endParaRPr lang="tr-TR" sz="2000" dirty="0">
              <a:solidFill>
                <a:srgbClr val="FFFF00"/>
              </a:solidFill>
            </a:endParaRPr>
          </a:p>
        </p:txBody>
      </p:sp>
      <p:sp>
        <p:nvSpPr>
          <p:cNvPr id="4" name="Title 1"/>
          <p:cNvSpPr txBox="1">
            <a:spLocks/>
          </p:cNvSpPr>
          <p:nvPr/>
        </p:nvSpPr>
        <p:spPr>
          <a:xfrm>
            <a:off x="533400" y="1068387"/>
            <a:ext cx="4191000" cy="685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tr-TR" sz="2800" dirty="0" smtClean="0"/>
              <a:t>Ç</a:t>
            </a:r>
            <a:r>
              <a:rPr lang="en-US" sz="2800" dirty="0" err="1" smtClean="0"/>
              <a:t>izginin</a:t>
            </a:r>
            <a:r>
              <a:rPr lang="en-US" sz="2800" dirty="0" smtClean="0"/>
              <a:t> </a:t>
            </a:r>
            <a:r>
              <a:rPr lang="tr-TR" sz="2800" dirty="0" smtClean="0"/>
              <a:t>Ü</a:t>
            </a:r>
            <a:r>
              <a:rPr lang="en-US" sz="2800" dirty="0" err="1" smtClean="0"/>
              <a:t>st</a:t>
            </a:r>
            <a:r>
              <a:rPr lang="tr-TR" sz="2800" dirty="0" smtClean="0"/>
              <a:t>ü</a:t>
            </a:r>
            <a:r>
              <a:rPr lang="en-US" sz="2800" dirty="0" smtClean="0"/>
              <a:t>: </a:t>
            </a:r>
            <a:endParaRPr lang="en-US" sz="2800" dirty="0"/>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381000" y="1906587"/>
            <a:ext cx="8534400" cy="41148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0000"/>
                </a:solidFill>
              </a:rPr>
              <a:t>VEDEK,SAVC, AAVS, CONEVET, </a:t>
            </a:r>
            <a:r>
              <a:rPr lang="tr-TR" sz="2000" dirty="0" smtClean="0">
                <a:solidFill>
                  <a:srgbClr val="FFFF00"/>
                </a:solidFill>
              </a:rPr>
              <a:t>gibi Türkiye, Afrika, Asya, Güney Amerika gibi ülkelerde akreditasyon sağlayan kurumlar 2000 yılı ve sonrası kurulmuştur. </a:t>
            </a:r>
          </a:p>
          <a:p>
            <a:pPr algn="l"/>
            <a:r>
              <a:rPr lang="tr-TR" sz="2000" dirty="0" smtClean="0">
                <a:solidFill>
                  <a:srgbClr val="FFFF00"/>
                </a:solidFill>
              </a:rPr>
              <a:t>AB Komisyonu 2000 yılında veteriner hekimliği ve standartlarını masaya yatırmıştır. Çıkan sonuçlar bir çok ülke için milat olmuştur. </a:t>
            </a:r>
          </a:p>
          <a:p>
            <a:pPr algn="l"/>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Henüz akreditasyon süreç ve alt yapılarını tamamlamamışlardır. </a:t>
            </a:r>
          </a:p>
          <a:p>
            <a:pPr marL="342900" indent="-342900" algn="l">
              <a:buFont typeface="Wingdings" pitchFamily="2" charset="2"/>
              <a:buChar char="v"/>
            </a:pPr>
            <a:r>
              <a:rPr lang="tr-TR" sz="2000" dirty="0" smtClean="0">
                <a:solidFill>
                  <a:srgbClr val="FFFF00"/>
                </a:solidFill>
              </a:rPr>
              <a:t>Bu kurumlar arasındaki iletişim yok denecek kadar azdır. </a:t>
            </a:r>
          </a:p>
          <a:p>
            <a:pPr marL="342900" indent="-342900" algn="l">
              <a:buFont typeface="Wingdings" pitchFamily="2" charset="2"/>
              <a:buChar char="v"/>
            </a:pPr>
            <a:r>
              <a:rPr lang="tr-TR" sz="2000" dirty="0" smtClean="0">
                <a:solidFill>
                  <a:srgbClr val="FFFF00"/>
                </a:solidFill>
              </a:rPr>
              <a:t>Kurumlar kendi standartlarını belirlemeden ziyade diğer ülkeleri takip etmektedirler </a:t>
            </a:r>
          </a:p>
          <a:p>
            <a:pPr marL="342900" indent="-342900" algn="l">
              <a:buFont typeface="Wingdings" pitchFamily="2" charset="2"/>
              <a:buChar char="v"/>
            </a:pPr>
            <a:r>
              <a:rPr lang="tr-TR" sz="2000" dirty="0" smtClean="0">
                <a:solidFill>
                  <a:srgbClr val="FFFF00"/>
                </a:solidFill>
              </a:rPr>
              <a:t>Resmi veya gayri resmi kurumlar arasında bir yaptırım yoktur. </a:t>
            </a:r>
            <a:endParaRPr lang="tr-TR" sz="2000" dirty="0" smtClean="0">
              <a:solidFill>
                <a:srgbClr val="FF0000"/>
              </a:solidFill>
            </a:endParaRPr>
          </a:p>
        </p:txBody>
      </p:sp>
      <p:sp>
        <p:nvSpPr>
          <p:cNvPr id="4" name="Title 1"/>
          <p:cNvSpPr txBox="1">
            <a:spLocks/>
          </p:cNvSpPr>
          <p:nvPr/>
        </p:nvSpPr>
        <p:spPr>
          <a:xfrm>
            <a:off x="533400" y="1068387"/>
            <a:ext cx="4191000" cy="685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tr-TR" sz="2800" dirty="0" smtClean="0"/>
              <a:t>Çizginin Altı</a:t>
            </a:r>
            <a:r>
              <a:rPr lang="en-US" sz="2800" dirty="0" smtClean="0"/>
              <a:t>: </a:t>
            </a:r>
            <a:endParaRPr lang="en-US" sz="2800" dirty="0"/>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685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T</a:t>
            </a:r>
            <a:r>
              <a:rPr lang="tr-TR" sz="2800" dirty="0" smtClean="0"/>
              <a:t>ü</a:t>
            </a:r>
            <a:r>
              <a:rPr lang="en-US" sz="2800" dirty="0" err="1" smtClean="0"/>
              <a:t>rkiye</a:t>
            </a:r>
            <a:r>
              <a:rPr lang="en-US" sz="2800" dirty="0" smtClean="0"/>
              <a:t> </a:t>
            </a:r>
            <a:r>
              <a:rPr lang="en-US" sz="2800" dirty="0" err="1" smtClean="0"/>
              <a:t>ve</a:t>
            </a:r>
            <a:r>
              <a:rPr lang="en-US" sz="2800" dirty="0" smtClean="0"/>
              <a:t> EAEVE: </a:t>
            </a:r>
            <a:endParaRPr lang="en-US" sz="2800" dirty="0"/>
          </a:p>
          <a:p>
            <a:pPr algn="l"/>
            <a:endParaRPr lang="en-US" sz="2800" dirty="0"/>
          </a:p>
        </p:txBody>
      </p:sp>
      <p:sp>
        <p:nvSpPr>
          <p:cNvPr id="3" name="Subtitle 2"/>
          <p:cNvSpPr txBox="1">
            <a:spLocks/>
          </p:cNvSpPr>
          <p:nvPr/>
        </p:nvSpPr>
        <p:spPr>
          <a:xfrm>
            <a:off x="304800" y="2287587"/>
            <a:ext cx="8686800" cy="29733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Wingdings" pitchFamily="2" charset="2"/>
              <a:buChar char="v"/>
            </a:pPr>
            <a:r>
              <a:rPr lang="tr-TR" sz="2000" dirty="0" smtClean="0">
                <a:solidFill>
                  <a:srgbClr val="FFFF00"/>
                </a:solidFill>
              </a:rPr>
              <a:t>Fakültemiz AB standartlarını kendine hedef koyarken yüzünü Azerbaycan, Gürcistan, Türkmenistan, Kırgızistan gibi ülkelere, özellikle Türk Cumhuriyetlerine çevirmiştir.  </a:t>
            </a:r>
          </a:p>
          <a:p>
            <a:pPr marL="342900" indent="-342900" algn="l">
              <a:buFont typeface="Wingdings" pitchFamily="2" charset="2"/>
              <a:buChar char="v"/>
            </a:pPr>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Bir çok alanda komsu ve kardeş ülkelerle işbirliği yapmış olup mevcut kısıtlı imkanlarımız ile bile hizmetlerimiz devam etmektedir. </a:t>
            </a:r>
          </a:p>
          <a:p>
            <a:pPr marL="342900" indent="-342900" algn="l">
              <a:buFont typeface="Wingdings" pitchFamily="2" charset="2"/>
              <a:buChar char="v"/>
            </a:pPr>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Fakültemiz eğitim ve hizmet kalitesini ispatlamak işbirliği içine girmiş olduğu ülkeler ile mevcut ilişkiyi daha üst düzeye çıkarmak için EAEVE kriterlerini kendine baz almıştır. </a:t>
            </a:r>
          </a:p>
          <a:p>
            <a:pPr algn="l"/>
            <a:endParaRPr lang="en-US" sz="2000" dirty="0">
              <a:solidFill>
                <a:srgbClr val="FFFF00"/>
              </a:solidFill>
            </a:endParaRPr>
          </a:p>
        </p:txBody>
      </p:sp>
      <p:pic>
        <p:nvPicPr>
          <p:cNvPr id="4" name="Picture 2" descr="C:\Users\Fikrullah\Desktop\turkey on the world map.gif"/>
          <p:cNvPicPr>
            <a:picLocks noChangeAspect="1" noChangeArrowheads="1"/>
          </p:cNvPicPr>
          <p:nvPr/>
        </p:nvPicPr>
        <p:blipFill rotWithShape="1">
          <a:blip r:embed="rId2">
            <a:extLst>
              <a:ext uri="{28A0092B-C50C-407E-A947-70E740481C1C}">
                <a14:useLocalDpi xmlns:a14="http://schemas.microsoft.com/office/drawing/2010/main" val="0"/>
              </a:ext>
            </a:extLst>
          </a:blip>
          <a:srcRect l="37604"/>
          <a:stretch/>
        </p:blipFill>
        <p:spPr bwMode="auto">
          <a:xfrm>
            <a:off x="6152244" y="153987"/>
            <a:ext cx="2839356" cy="1906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endParaRPr lang="en-US" sz="2800" dirty="0"/>
          </a:p>
        </p:txBody>
      </p:sp>
      <p:sp>
        <p:nvSpPr>
          <p:cNvPr id="3" name="Subtitle 2"/>
          <p:cNvSpPr txBox="1">
            <a:spLocks/>
          </p:cNvSpPr>
          <p:nvPr/>
        </p:nvSpPr>
        <p:spPr>
          <a:xfrm>
            <a:off x="228600" y="1525587"/>
            <a:ext cx="8686800" cy="45735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2000 yılından itibaren Avrupa Komisyonun aldığı bir karar ile Avrupa Veterinerler Federasyonu (FVE) ile birlikte akreditasyonu sağlayan tek kurum olarak tanınmasını ifade etmiştir. </a:t>
            </a:r>
          </a:p>
          <a:p>
            <a:pPr algn="l"/>
            <a:endParaRPr lang="tr-TR" sz="2000" dirty="0" smtClean="0">
              <a:solidFill>
                <a:srgbClr val="FFFF00"/>
              </a:solidFill>
            </a:endParaRPr>
          </a:p>
          <a:p>
            <a:pPr algn="l"/>
            <a:r>
              <a:rPr lang="tr-TR" sz="2000" dirty="0" smtClean="0">
                <a:solidFill>
                  <a:srgbClr val="FFFF00"/>
                </a:solidFill>
              </a:rPr>
              <a:t>EAEVE kendi içerisinden FVE ile beraber çalışacak </a:t>
            </a:r>
            <a:r>
              <a:rPr lang="tr-TR" sz="2000" dirty="0" err="1" smtClean="0">
                <a:solidFill>
                  <a:srgbClr val="FFFF00"/>
                </a:solidFill>
              </a:rPr>
              <a:t>Joint</a:t>
            </a:r>
            <a:r>
              <a:rPr lang="tr-TR" sz="2000" dirty="0" smtClean="0">
                <a:solidFill>
                  <a:srgbClr val="FFFF00"/>
                </a:solidFill>
              </a:rPr>
              <a:t> </a:t>
            </a:r>
            <a:r>
              <a:rPr lang="tr-TR" sz="2000" dirty="0" err="1" smtClean="0">
                <a:solidFill>
                  <a:srgbClr val="FFFF00"/>
                </a:solidFill>
              </a:rPr>
              <a:t>Education</a:t>
            </a:r>
            <a:r>
              <a:rPr lang="tr-TR" sz="2000" dirty="0" smtClean="0">
                <a:solidFill>
                  <a:srgbClr val="FFFF00"/>
                </a:solidFill>
              </a:rPr>
              <a:t> </a:t>
            </a:r>
            <a:r>
              <a:rPr lang="tr-TR" sz="2000" dirty="0" err="1" smtClean="0">
                <a:solidFill>
                  <a:srgbClr val="FFFF00"/>
                </a:solidFill>
              </a:rPr>
              <a:t>Committee</a:t>
            </a:r>
            <a:r>
              <a:rPr lang="tr-TR" sz="2000" dirty="0" smtClean="0">
                <a:solidFill>
                  <a:srgbClr val="FFFF00"/>
                </a:solidFill>
              </a:rPr>
              <a:t> (JEC) organize ederek akreditasyon komisyonu oluşturmuştur. </a:t>
            </a:r>
          </a:p>
          <a:p>
            <a:pPr algn="l"/>
            <a:r>
              <a:rPr lang="tr-TR" sz="2000" dirty="0" smtClean="0">
                <a:solidFill>
                  <a:srgbClr val="FFFF00"/>
                </a:solidFill>
              </a:rPr>
              <a:t>Şimdiye kadar dinamik bir şekilde standartlarını yenilemiş olup halen 2008 yılında alınan kararlar geçerliliğini sürdürmektedir. </a:t>
            </a:r>
          </a:p>
          <a:p>
            <a:pPr algn="l"/>
            <a:r>
              <a:rPr lang="tr-TR" sz="2000" dirty="0" smtClean="0">
                <a:solidFill>
                  <a:srgbClr val="FFFF00"/>
                </a:solidFill>
              </a:rPr>
              <a:t>I. Genel Kurul </a:t>
            </a:r>
          </a:p>
          <a:p>
            <a:pPr algn="l"/>
            <a:r>
              <a:rPr lang="tr-TR" sz="2000" dirty="0" smtClean="0">
                <a:solidFill>
                  <a:srgbClr val="FFFF00"/>
                </a:solidFill>
              </a:rPr>
              <a:t>II. Yönetim Kurumu. </a:t>
            </a:r>
          </a:p>
          <a:p>
            <a:pPr algn="l"/>
            <a:r>
              <a:rPr lang="tr-TR" sz="2000" dirty="0" smtClean="0">
                <a:solidFill>
                  <a:srgbClr val="FFFF00"/>
                </a:solidFill>
              </a:rPr>
              <a:t>III. Avrupa Veteriner Eğitim Komitesi (ECOVE) </a:t>
            </a:r>
          </a:p>
          <a:p>
            <a:pPr algn="l"/>
            <a:r>
              <a:rPr lang="tr-TR" sz="2000" dirty="0" smtClean="0">
                <a:solidFill>
                  <a:srgbClr val="FFFF00"/>
                </a:solidFill>
              </a:rPr>
              <a:t>IV. Dahili Kalite Değerlendirme Komitesi (CIQA) </a:t>
            </a:r>
          </a:p>
          <a:p>
            <a:r>
              <a:rPr lang="tr-TR" sz="2000" dirty="0" smtClean="0">
                <a:solidFill>
                  <a:srgbClr val="FFFF00"/>
                </a:solidFill>
              </a:rPr>
              <a:t>Olarak yapılanmıştır. </a:t>
            </a:r>
            <a:endParaRPr lang="tr-TR"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228600" y="1906587"/>
            <a:ext cx="8915400" cy="34290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Wingdings" pitchFamily="2" charset="2"/>
              <a:buChar char="v"/>
            </a:pPr>
            <a:r>
              <a:rPr lang="tr-TR" sz="2000" dirty="0" smtClean="0">
                <a:solidFill>
                  <a:srgbClr val="FFFF00"/>
                </a:solidFill>
              </a:rPr>
              <a:t>Öğrenim veren kurumlar arasında akademik kadro değişiminin desteklenmesi </a:t>
            </a:r>
          </a:p>
          <a:p>
            <a:pPr marL="342900" indent="-342900" algn="l">
              <a:buFont typeface="Wingdings" pitchFamily="2" charset="2"/>
              <a:buChar char="v"/>
            </a:pPr>
            <a:r>
              <a:rPr lang="tr-TR" sz="2000" dirty="0" smtClean="0">
                <a:solidFill>
                  <a:srgbClr val="FFFF00"/>
                </a:solidFill>
              </a:rPr>
              <a:t>Öğrencilerin bu kurumlar arasında geçiş yapma ve imkanlarından faydalanmasını artırmak, </a:t>
            </a:r>
          </a:p>
          <a:p>
            <a:pPr marL="342900" indent="-342900" algn="l">
              <a:buFont typeface="Wingdings" pitchFamily="2" charset="2"/>
              <a:buChar char="v"/>
            </a:pPr>
            <a:r>
              <a:rPr lang="tr-TR" sz="2000" dirty="0" smtClean="0">
                <a:solidFill>
                  <a:srgbClr val="FFFF00"/>
                </a:solidFill>
              </a:rPr>
              <a:t>Öğrenci eğitiminden akademik eğitime kadar her turlu kaynak ve materyalin değişik kurumlar arasında faydalanma ve örnek olmasını artırma. </a:t>
            </a:r>
          </a:p>
          <a:p>
            <a:pPr marL="342900" indent="-342900" algn="l">
              <a:buFont typeface="Wingdings" pitchFamily="2" charset="2"/>
              <a:buChar char="v"/>
            </a:pPr>
            <a:r>
              <a:rPr lang="tr-TR" sz="2000" dirty="0" smtClean="0">
                <a:solidFill>
                  <a:srgbClr val="FFFF00"/>
                </a:solidFill>
              </a:rPr>
              <a:t>Yukarıda belirtilen konular ile ilgili toplantı ve çalışma grupları düzenleme.  </a:t>
            </a:r>
          </a:p>
          <a:p>
            <a:pPr marL="342900" indent="-342900" algn="l">
              <a:buFont typeface="Wingdings" pitchFamily="2" charset="2"/>
              <a:buChar char="v"/>
            </a:pPr>
            <a:r>
              <a:rPr lang="tr-TR" sz="2000" dirty="0" smtClean="0">
                <a:solidFill>
                  <a:srgbClr val="FFFF00"/>
                </a:solidFill>
              </a:rPr>
              <a:t>Avrupa Komisyonu’na yönelik faydalı tekliflerde bulunmak. </a:t>
            </a:r>
          </a:p>
          <a:p>
            <a:pPr marL="342900" indent="-342900" algn="l">
              <a:buFont typeface="Wingdings" pitchFamily="2" charset="2"/>
              <a:buChar char="v"/>
            </a:pPr>
            <a:endParaRPr lang="en-US"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r>
              <a:rPr lang="en-US" sz="2800" dirty="0" err="1" smtClean="0"/>
              <a:t>nin</a:t>
            </a:r>
            <a:r>
              <a:rPr lang="en-US" sz="2800" dirty="0" smtClean="0"/>
              <a:t> </a:t>
            </a:r>
            <a:r>
              <a:rPr lang="en-US" sz="2800" dirty="0" err="1" smtClean="0"/>
              <a:t>amac</a:t>
            </a:r>
            <a:r>
              <a:rPr lang="tr-TR" sz="2800" dirty="0" smtClean="0"/>
              <a:t>ı</a:t>
            </a:r>
            <a:r>
              <a:rPr lang="en-US" sz="2800" dirty="0" smtClean="0"/>
              <a:t>: </a:t>
            </a:r>
            <a:endParaRPr lang="en-US" sz="2800" dirty="0"/>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830387"/>
            <a:ext cx="8763000" cy="43434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000" i="1" dirty="0" smtClean="0">
                <a:solidFill>
                  <a:srgbClr val="FFFF00"/>
                </a:solidFill>
              </a:rPr>
              <a:t>“</a:t>
            </a:r>
            <a:r>
              <a:rPr lang="tr-TR" sz="2000" i="1" dirty="0" err="1" smtClean="0">
                <a:solidFill>
                  <a:srgbClr val="FFFF00"/>
                </a:solidFill>
              </a:rPr>
              <a:t>EAEVE’nin</a:t>
            </a:r>
            <a:r>
              <a:rPr lang="tr-TR" sz="2000" i="1" dirty="0" smtClean="0">
                <a:solidFill>
                  <a:srgbClr val="FFFF00"/>
                </a:solidFill>
              </a:rPr>
              <a:t> misyonu Avrupa Birliği sınırları içerisinde olan ülkeleri ama sadece bu ülkeler ile de sınırlı kalmayacak şekilde veteriner hekimlik eğitimini belli bir kalite ve standartlara ulaştırarak gelişmesini, değerlendirilmesini ve daha fazla ilerlemesini sağlayarak toplumun ihtiyaçlarını sağlamak olmuştur.”</a:t>
            </a:r>
          </a:p>
          <a:p>
            <a:pPr algn="l"/>
            <a:endParaRPr lang="tr-TR" sz="2000" i="1" dirty="0" smtClean="0">
              <a:solidFill>
                <a:srgbClr val="FFFF00"/>
              </a:solidFill>
            </a:endParaRPr>
          </a:p>
          <a:p>
            <a:r>
              <a:rPr lang="tr-TR" sz="2000" dirty="0" smtClean="0">
                <a:solidFill>
                  <a:srgbClr val="FFFF00"/>
                </a:solidFill>
              </a:rPr>
              <a:t>2012 yılında Avrupa’da bulunan 110 veteriner hekimliği eğitim veren kurumların 98’in </a:t>
            </a:r>
            <a:r>
              <a:rPr lang="tr-TR" sz="2000" dirty="0" err="1" smtClean="0">
                <a:solidFill>
                  <a:srgbClr val="FFFF00"/>
                </a:solidFill>
              </a:rPr>
              <a:t>EAEVE’nin</a:t>
            </a:r>
            <a:r>
              <a:rPr lang="tr-TR" sz="2000" dirty="0" smtClean="0">
                <a:solidFill>
                  <a:srgbClr val="FFFF00"/>
                </a:solidFill>
              </a:rPr>
              <a:t> üyesi konumundadır. </a:t>
            </a:r>
          </a:p>
          <a:p>
            <a:pPr algn="l"/>
            <a:endParaRPr lang="en-US" sz="2000" dirty="0">
              <a:solidFill>
                <a:srgbClr val="FFFF00"/>
              </a:solidFill>
            </a:endParaRPr>
          </a:p>
          <a:p>
            <a:pPr algn="l"/>
            <a:endParaRPr lang="en-US" sz="2000" dirty="0">
              <a:solidFill>
                <a:srgbClr val="FFFF00"/>
              </a:solidFill>
            </a:endParaRPr>
          </a:p>
          <a:p>
            <a:pPr algn="l"/>
            <a:endParaRPr lang="en-US"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r>
              <a:rPr lang="en-US" sz="2800" dirty="0" err="1" smtClean="0"/>
              <a:t>nin</a:t>
            </a:r>
            <a:r>
              <a:rPr lang="en-US" sz="2800" dirty="0" smtClean="0"/>
              <a:t> </a:t>
            </a:r>
            <a:r>
              <a:rPr lang="en-US" sz="2800" dirty="0" err="1" smtClean="0"/>
              <a:t>misyonu</a:t>
            </a:r>
            <a:r>
              <a:rPr lang="en-US" sz="2800" dirty="0" smtClean="0"/>
              <a:t>: </a:t>
            </a:r>
            <a:endParaRPr lang="en-US" sz="2800" dirty="0"/>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677987"/>
            <a:ext cx="8763000" cy="43434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2008 yılında AB Komisyonu’nun da katkılarıyla akreditasyon başvurusu iki asamadan oluşturulmuştur. </a:t>
            </a:r>
          </a:p>
          <a:p>
            <a:pPr algn="l"/>
            <a:r>
              <a:rPr lang="tr-TR" sz="2000" dirty="0" smtClean="0">
                <a:solidFill>
                  <a:srgbClr val="FFFF00"/>
                </a:solidFill>
              </a:rPr>
              <a:t>Başvuruda bulunan kurum: </a:t>
            </a:r>
          </a:p>
          <a:p>
            <a:pPr algn="l"/>
            <a:r>
              <a:rPr lang="tr-TR" sz="2000" dirty="0" err="1" smtClean="0">
                <a:solidFill>
                  <a:srgbClr val="FFFF00"/>
                </a:solidFill>
              </a:rPr>
              <a:t>Stage</a:t>
            </a:r>
            <a:r>
              <a:rPr lang="tr-TR" sz="2000" dirty="0" smtClean="0">
                <a:solidFill>
                  <a:srgbClr val="FFFF00"/>
                </a:solidFill>
              </a:rPr>
              <a:t> 1: “Değerlendirme” aşaması olarak ifade edilmektedir. VH mezun eden kurumun asgari şartları sağlayıp sağlamadığı kontrol edilir. Sonuç olarak “onaylandı”, “onaylanmadı”, “şartlı onaylandı” olarak değerlendirilmektedir. </a:t>
            </a:r>
          </a:p>
          <a:p>
            <a:pPr algn="l"/>
            <a:endParaRPr lang="tr-TR" sz="2000" dirty="0" smtClean="0">
              <a:solidFill>
                <a:srgbClr val="FFFF00"/>
              </a:solidFill>
            </a:endParaRPr>
          </a:p>
          <a:p>
            <a:pPr algn="l"/>
            <a:r>
              <a:rPr lang="tr-TR" sz="2000" dirty="0" err="1" smtClean="0">
                <a:solidFill>
                  <a:srgbClr val="FFFF00"/>
                </a:solidFill>
              </a:rPr>
              <a:t>Stage</a:t>
            </a:r>
            <a:r>
              <a:rPr lang="tr-TR" sz="2000" dirty="0" smtClean="0">
                <a:solidFill>
                  <a:srgbClr val="FFFF00"/>
                </a:solidFill>
              </a:rPr>
              <a:t> 2: “Akreditasyon” aşaması olarak ifade edilmektedir. Detaylı inceleme aşamasıdır. VH mezun eden kurumun cevre ve halk sağlığı, gıda kontrolü ve güvenliği, akademik basari, doktora programı, mezun öğrenci durumu, vb. gibi konuları irdeler. Sonuç olarak “Akredite” ve “Akredite Değildir” olarak  değerlendirilmektedir.  </a:t>
            </a:r>
          </a:p>
          <a:p>
            <a:pPr algn="l"/>
            <a:endParaRPr lang="en-US"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677987"/>
            <a:ext cx="8763000" cy="43434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Çizginin üstünde olan herhangi bir kurumdan akredite olmuş olan fakülteler sadece </a:t>
            </a:r>
            <a:r>
              <a:rPr lang="tr-TR" sz="2000" dirty="0" err="1" smtClean="0">
                <a:solidFill>
                  <a:srgbClr val="FFFF00"/>
                </a:solidFill>
              </a:rPr>
              <a:t>Stage</a:t>
            </a:r>
            <a:r>
              <a:rPr lang="tr-TR" sz="2000" dirty="0" smtClean="0">
                <a:solidFill>
                  <a:srgbClr val="FFFF00"/>
                </a:solidFill>
              </a:rPr>
              <a:t> 2 aşamasına tabi tutulmaktadır. </a:t>
            </a:r>
          </a:p>
          <a:p>
            <a:pPr algn="l"/>
            <a:endParaRPr lang="tr-TR" sz="2000" dirty="0" smtClean="0">
              <a:solidFill>
                <a:srgbClr val="FFFF00"/>
              </a:solidFill>
            </a:endParaRPr>
          </a:p>
          <a:p>
            <a:pPr marL="342900" lvl="0" indent="-342900" algn="l">
              <a:buFont typeface="Wingdings" pitchFamily="2" charset="2"/>
              <a:buChar char="v"/>
            </a:pPr>
            <a:r>
              <a:rPr lang="tr-TR" sz="2000" dirty="0" smtClean="0">
                <a:solidFill>
                  <a:srgbClr val="FFFF00"/>
                </a:solidFill>
              </a:rPr>
              <a:t>Kendini Değerlendirme Raporu’nun (SER) hazırlanması ki bu yaklaşık 1 yıl sürmektedir. </a:t>
            </a:r>
          </a:p>
          <a:p>
            <a:pPr marL="342900" lvl="0" indent="-342900" algn="l">
              <a:buFont typeface="Wingdings" pitchFamily="2" charset="2"/>
              <a:buChar char="v"/>
            </a:pPr>
            <a:r>
              <a:rPr lang="tr-TR" sz="2000" dirty="0" smtClean="0">
                <a:solidFill>
                  <a:srgbClr val="FFFF00"/>
                </a:solidFill>
              </a:rPr>
              <a:t>SER daha önce belirtilen 13 ana tema adı altında hazırlanır. Müfredat, Klinik Bilimler, Akademik Kadro, Bina ve ekipman, ve öğrenci aktivite imkanları bu raporda çok önem arz etmektedir. </a:t>
            </a:r>
          </a:p>
          <a:p>
            <a:pPr marL="342900" lvl="0" indent="-342900" algn="l">
              <a:buFont typeface="Wingdings" pitchFamily="2" charset="2"/>
              <a:buChar char="v"/>
            </a:pPr>
            <a:r>
              <a:rPr lang="tr-TR" sz="2000" dirty="0" smtClean="0">
                <a:solidFill>
                  <a:srgbClr val="FFFF00"/>
                </a:solidFill>
              </a:rPr>
              <a:t>Fakültenin yeterli şartları sağlaması SER 1 sonucu </a:t>
            </a:r>
            <a:r>
              <a:rPr lang="tr-TR" sz="2000" dirty="0" err="1" smtClean="0">
                <a:solidFill>
                  <a:srgbClr val="FFFF00"/>
                </a:solidFill>
              </a:rPr>
              <a:t>ECOVE’ye</a:t>
            </a:r>
            <a:r>
              <a:rPr lang="tr-TR" sz="2000" dirty="0" smtClean="0">
                <a:solidFill>
                  <a:srgbClr val="FFFF00"/>
                </a:solidFill>
              </a:rPr>
              <a:t> sunulan rapor sonucu ECOVE “uygundur”, “şartlı uygundur”, veya “uygun değildir” kararı verilir. </a:t>
            </a:r>
            <a:endParaRPr lang="tr-TR"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068387"/>
            <a:ext cx="8610600" cy="1828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tr-TR" sz="2800" dirty="0" err="1" smtClean="0"/>
              <a:t>VH’de</a:t>
            </a:r>
            <a:r>
              <a:rPr lang="tr-TR" sz="2800" dirty="0" smtClean="0"/>
              <a:t> Akreditasyon: Kurum veya Fakültenin </a:t>
            </a:r>
            <a:r>
              <a:rPr lang="tr-TR" sz="2800" dirty="0" smtClean="0">
                <a:solidFill>
                  <a:srgbClr val="FF0000"/>
                </a:solidFill>
              </a:rPr>
              <a:t>gönüllü olarak çalışan, resmi olmamasına rağmen ülkeler tarafından geçerliliği kabul edilmiş </a:t>
            </a:r>
            <a:r>
              <a:rPr lang="tr-TR" sz="2800" dirty="0" smtClean="0"/>
              <a:t>bir kurum tarafından standart ve kalitesinin tescillenmesidir. </a:t>
            </a:r>
          </a:p>
          <a:p>
            <a:pPr algn="l"/>
            <a:endParaRPr lang="en-US" sz="2800" dirty="0"/>
          </a:p>
        </p:txBody>
      </p:sp>
      <p:sp>
        <p:nvSpPr>
          <p:cNvPr id="3" name="Subtitle 2"/>
          <p:cNvSpPr txBox="1">
            <a:spLocks/>
          </p:cNvSpPr>
          <p:nvPr/>
        </p:nvSpPr>
        <p:spPr>
          <a:xfrm>
            <a:off x="609600" y="3047999"/>
            <a:ext cx="8001000" cy="29733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VH: sadece hayvan sağlığını temin eden  bir alandan cıkmış</a:t>
            </a:r>
          </a:p>
          <a:p>
            <a:pPr marL="342900" indent="-342900" algn="l">
              <a:buFont typeface="Wingdings" pitchFamily="2" charset="2"/>
              <a:buChar char="v"/>
            </a:pPr>
            <a:r>
              <a:rPr lang="tr-TR" sz="2000" dirty="0" smtClean="0">
                <a:solidFill>
                  <a:srgbClr val="FFFF00"/>
                </a:solidFill>
              </a:rPr>
              <a:t>çiftlikten çatala gıda kalite ve güvenliği,</a:t>
            </a:r>
          </a:p>
          <a:p>
            <a:pPr marL="342900" indent="-342900" algn="l">
              <a:buFont typeface="Wingdings" pitchFamily="2" charset="2"/>
              <a:buChar char="v"/>
            </a:pPr>
            <a:r>
              <a:rPr lang="tr-TR" sz="2000" dirty="0" smtClean="0">
                <a:solidFill>
                  <a:srgbClr val="FFFF00"/>
                </a:solidFill>
              </a:rPr>
              <a:t> halk sağlığı ve hayvan refahı,</a:t>
            </a:r>
          </a:p>
          <a:p>
            <a:pPr marL="342900" indent="-342900" algn="l">
              <a:buFont typeface="Wingdings" pitchFamily="2" charset="2"/>
              <a:buChar char="v"/>
            </a:pPr>
            <a:r>
              <a:rPr lang="tr-TR" sz="2000" dirty="0" smtClean="0">
                <a:solidFill>
                  <a:srgbClr val="FFFF00"/>
                </a:solidFill>
              </a:rPr>
              <a:t>Sürü yönetimi, </a:t>
            </a:r>
          </a:p>
          <a:p>
            <a:pPr marL="342900" indent="-342900" algn="l">
              <a:buFont typeface="Wingdings" pitchFamily="2" charset="2"/>
              <a:buChar char="v"/>
            </a:pPr>
            <a:r>
              <a:rPr lang="tr-TR" sz="2000" dirty="0" smtClean="0">
                <a:solidFill>
                  <a:srgbClr val="FFFF00"/>
                </a:solidFill>
              </a:rPr>
              <a:t>gıda veya gıda kaynaklı olmayan </a:t>
            </a:r>
            <a:r>
              <a:rPr lang="tr-TR" sz="2000" dirty="0" err="1" smtClean="0">
                <a:solidFill>
                  <a:srgbClr val="FFFF00"/>
                </a:solidFill>
              </a:rPr>
              <a:t>zoonozlar</a:t>
            </a:r>
            <a:r>
              <a:rPr lang="tr-TR" sz="2000" dirty="0" smtClean="0">
                <a:solidFill>
                  <a:srgbClr val="FFFF00"/>
                </a:solidFill>
              </a:rPr>
              <a:t>, </a:t>
            </a:r>
          </a:p>
          <a:p>
            <a:pPr marL="342900" indent="-342900" algn="l">
              <a:buFont typeface="Wingdings" pitchFamily="2" charset="2"/>
              <a:buChar char="v"/>
            </a:pPr>
            <a:r>
              <a:rPr lang="tr-TR" sz="2000" dirty="0" smtClean="0">
                <a:solidFill>
                  <a:srgbClr val="FFFF00"/>
                </a:solidFill>
              </a:rPr>
              <a:t>çevre sağlığı ve kirliliği …vs. </a:t>
            </a:r>
          </a:p>
          <a:p>
            <a:pPr algn="l"/>
            <a:r>
              <a:rPr lang="tr-TR" sz="2000" dirty="0" smtClean="0">
                <a:solidFill>
                  <a:srgbClr val="FFFF00"/>
                </a:solidFill>
              </a:rPr>
              <a:t>  hayvan ve insan ilişkisinin direk veya dolaylı mevcut olduğu her alana dahil olmuştur. </a:t>
            </a:r>
            <a:endParaRPr lang="tr-TR" sz="2000" dirty="0">
              <a:solidFill>
                <a:srgbClr val="FFFF00"/>
              </a:solidFill>
            </a:endParaRPr>
          </a:p>
        </p:txBody>
      </p:sp>
    </p:spTree>
    <p:extLst>
      <p:ext uri="{BB962C8B-B14F-4D97-AF65-F5344CB8AC3E}">
        <p14:creationId xmlns:p14="http://schemas.microsoft.com/office/powerpoint/2010/main" val="4081311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601787"/>
            <a:ext cx="8763000" cy="42687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Stage 1 ziyaretinde temel olarak aşağıdaki sorulara cevap aranır: </a:t>
            </a:r>
          </a:p>
          <a:p>
            <a:pPr algn="l"/>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Fakültenin hedef ve standartları hekimliği ilgilendiren her alanda eğitim standartlarını sağlayabiliyor mu ve uygun mu? </a:t>
            </a:r>
          </a:p>
          <a:p>
            <a:pPr marL="342900" indent="-342900" algn="l">
              <a:buFont typeface="Wingdings" pitchFamily="2" charset="2"/>
              <a:buChar char="v"/>
            </a:pPr>
            <a:r>
              <a:rPr lang="tr-TR" sz="2000" dirty="0" smtClean="0">
                <a:solidFill>
                  <a:srgbClr val="FFFF00"/>
                </a:solidFill>
              </a:rPr>
              <a:t>Eğitim için yeterli kaynak ve materyal mevcut mu? </a:t>
            </a:r>
          </a:p>
          <a:p>
            <a:pPr marL="342900" indent="-342900" algn="l">
              <a:buFont typeface="Wingdings" pitchFamily="2" charset="2"/>
              <a:buChar char="v"/>
            </a:pPr>
            <a:r>
              <a:rPr lang="tr-TR" sz="2000" dirty="0" smtClean="0">
                <a:solidFill>
                  <a:srgbClr val="FFFF00"/>
                </a:solidFill>
              </a:rPr>
              <a:t>Eğitim için yeterli akademik kadroya sahip mi? </a:t>
            </a:r>
          </a:p>
          <a:p>
            <a:pPr marL="342900" indent="-342900" algn="l">
              <a:buFont typeface="Wingdings" pitchFamily="2" charset="2"/>
              <a:buChar char="v"/>
            </a:pPr>
            <a:r>
              <a:rPr lang="tr-TR" sz="2000" dirty="0" smtClean="0">
                <a:solidFill>
                  <a:srgbClr val="FFFF00"/>
                </a:solidFill>
              </a:rPr>
              <a:t>Yeterli miktarda klinik, klinisyen ve öğrencilerin pratik imkanına sahip mi? </a:t>
            </a:r>
          </a:p>
          <a:p>
            <a:pPr marL="342900" indent="-342900" algn="l">
              <a:buFont typeface="Wingdings" pitchFamily="2" charset="2"/>
              <a:buChar char="v"/>
            </a:pPr>
            <a:r>
              <a:rPr lang="tr-TR" sz="2000" dirty="0" smtClean="0">
                <a:solidFill>
                  <a:srgbClr val="FFFF00"/>
                </a:solidFill>
              </a:rPr>
              <a:t>Kaynaklar etkili bir şekilde kullanılıyor mu? </a:t>
            </a:r>
          </a:p>
          <a:p>
            <a:pPr marL="342900" indent="-342900" algn="l">
              <a:buFont typeface="Wingdings" pitchFamily="2" charset="2"/>
              <a:buChar char="v"/>
            </a:pPr>
            <a:r>
              <a:rPr lang="tr-TR" sz="2000" dirty="0" smtClean="0">
                <a:solidFill>
                  <a:srgbClr val="FFFF00"/>
                </a:solidFill>
              </a:rPr>
              <a:t>Acil klinik, gezici klinik, hayvan barındırma ve deney üniteleri mevcut mu? </a:t>
            </a:r>
          </a:p>
          <a:p>
            <a:pPr marL="342900" indent="-342900" algn="l">
              <a:buFont typeface="Wingdings" pitchFamily="2" charset="2"/>
              <a:buChar char="v"/>
            </a:pPr>
            <a:r>
              <a:rPr lang="tr-TR" sz="2000" dirty="0" smtClean="0">
                <a:solidFill>
                  <a:srgbClr val="FFFF00"/>
                </a:solidFill>
              </a:rPr>
              <a:t>Fakülte hizmet verdiği topluma, öğrenci</a:t>
            </a:r>
            <a:r>
              <a:rPr lang="tr-TR" sz="2000" dirty="0">
                <a:solidFill>
                  <a:srgbClr val="FFFF00"/>
                </a:solidFill>
              </a:rPr>
              <a:t> </a:t>
            </a:r>
            <a:r>
              <a:rPr lang="tr-TR" sz="2000" dirty="0" smtClean="0">
                <a:solidFill>
                  <a:srgbClr val="FFFF00"/>
                </a:solidFill>
              </a:rPr>
              <a:t>ve akademik yapı tarafından güven veriyor mu? </a:t>
            </a:r>
          </a:p>
          <a:p>
            <a:pPr marL="342900" indent="-342900" algn="l">
              <a:buFont typeface="Wingdings" pitchFamily="2" charset="2"/>
              <a:buChar char="v"/>
            </a:pPr>
            <a:r>
              <a:rPr lang="tr-TR" sz="2000" dirty="0" smtClean="0">
                <a:solidFill>
                  <a:srgbClr val="FFFF00"/>
                </a:solidFill>
              </a:rPr>
              <a:t>Öğrencilerin yeterli sosyal ve araştırma imkanlarına sahip mi? </a:t>
            </a:r>
          </a:p>
          <a:p>
            <a:pPr algn="l"/>
            <a:endParaRPr lang="en-US"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677987"/>
            <a:ext cx="8763000" cy="43434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Wingdings" pitchFamily="2" charset="2"/>
              <a:buChar char="v"/>
            </a:pPr>
            <a:r>
              <a:rPr lang="tr-TR" sz="2000" dirty="0" smtClean="0">
                <a:solidFill>
                  <a:srgbClr val="FFFF00"/>
                </a:solidFill>
              </a:rPr>
              <a:t>Veteriner Hekimler eğitime başlamadan fizik, kimya, hayvan biyolojisi, bitki biyolojisi, ve medikal matematik gibi alt yapı oluşturacak dersleri şart koşar. </a:t>
            </a:r>
          </a:p>
          <a:p>
            <a:pPr marL="342900" lvl="0" indent="-342900" algn="l">
              <a:buFont typeface="Wingdings" pitchFamily="2" charset="2"/>
              <a:buChar char="v"/>
            </a:pPr>
            <a:r>
              <a:rPr lang="tr-TR" sz="2000" dirty="0" smtClean="0">
                <a:solidFill>
                  <a:srgbClr val="FFFF00"/>
                </a:solidFill>
              </a:rPr>
              <a:t>Temel Bilimlerde mevcut müfredata ek olarak Etik, Epidemiyoloji, ve Halk Sağlığı gibi konulara önem verir. </a:t>
            </a:r>
          </a:p>
          <a:p>
            <a:pPr marL="342900" lvl="0" indent="-342900" algn="l">
              <a:buFont typeface="Wingdings" pitchFamily="2" charset="2"/>
              <a:buChar char="v"/>
            </a:pPr>
            <a:r>
              <a:rPr lang="tr-TR" sz="2000" dirty="0" smtClean="0">
                <a:solidFill>
                  <a:srgbClr val="FFFF00"/>
                </a:solidFill>
              </a:rPr>
              <a:t>Gıda Sağlığı ve Kontrolü müfredatta genişçe yer verilmeli ve hekimlere gıda kontrolü ile ilgili her turlu laboratuar şartları sağlanmalıdır. </a:t>
            </a:r>
          </a:p>
          <a:p>
            <a:pPr marL="342900" lvl="0" indent="-342900" algn="l">
              <a:buFont typeface="Wingdings" pitchFamily="2" charset="2"/>
              <a:buChar char="v"/>
            </a:pPr>
            <a:r>
              <a:rPr lang="tr-TR" sz="2000" dirty="0" smtClean="0">
                <a:solidFill>
                  <a:srgbClr val="FFFF00"/>
                </a:solidFill>
              </a:rPr>
              <a:t>Klinik bilimler müfredat ve pratik olarak dengeli şekilde öğretilmeli. </a:t>
            </a:r>
          </a:p>
          <a:p>
            <a:pPr marL="342900" lvl="0" indent="-342900" algn="l">
              <a:buFont typeface="Wingdings" pitchFamily="2" charset="2"/>
              <a:buChar char="v"/>
            </a:pPr>
            <a:r>
              <a:rPr lang="tr-TR" sz="2000" dirty="0" smtClean="0">
                <a:solidFill>
                  <a:srgbClr val="FFFF00"/>
                </a:solidFill>
              </a:rPr>
              <a:t>Nekropsi, ölüm öncesi ve sonrası muayene ve itlaf, hastalıkların kontrolü konularına önem verilmelidir. </a:t>
            </a:r>
          </a:p>
          <a:p>
            <a:pPr marL="342900" lvl="0" indent="-342900" algn="l">
              <a:buFont typeface="Wingdings" pitchFamily="2" charset="2"/>
              <a:buChar char="v"/>
            </a:pPr>
            <a:r>
              <a:rPr lang="tr-TR" sz="2000" dirty="0" smtClean="0">
                <a:solidFill>
                  <a:srgbClr val="FFFF00"/>
                </a:solidFill>
              </a:rPr>
              <a:t>Sürü yönetimi, zoonoz hastalıklar ve önlenmesi olanakları kontrol edilir. </a:t>
            </a:r>
            <a:endParaRPr lang="tr-TR"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EAEVE/FVE’nin m</a:t>
            </a:r>
            <a:r>
              <a:rPr lang="tr-TR" sz="2800" dirty="0" smtClean="0"/>
              <a:t>ü</a:t>
            </a:r>
            <a:r>
              <a:rPr lang="en-US" sz="2800" dirty="0" err="1" smtClean="0"/>
              <a:t>fredat</a:t>
            </a:r>
            <a:r>
              <a:rPr lang="en-US" sz="2800" dirty="0" smtClean="0"/>
              <a:t> </a:t>
            </a:r>
            <a:r>
              <a:rPr lang="tr-TR" sz="2800" dirty="0" err="1" smtClean="0"/>
              <a:t>ş</a:t>
            </a:r>
            <a:r>
              <a:rPr lang="en-US" sz="2800" dirty="0" err="1" smtClean="0"/>
              <a:t>artlar</a:t>
            </a:r>
            <a:r>
              <a:rPr lang="tr-TR" sz="2800" dirty="0" smtClean="0"/>
              <a:t>ı</a:t>
            </a:r>
            <a:r>
              <a:rPr lang="en-US" sz="2800" dirty="0" smtClean="0"/>
              <a:t>: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2"/>
          <a:srcRect l="14103" t="16248" r="12821" b="3649"/>
          <a:stretch/>
        </p:blipFill>
        <p:spPr bwMode="auto">
          <a:xfrm>
            <a:off x="0" y="-5836"/>
            <a:ext cx="9144000" cy="5325796"/>
          </a:xfrm>
          <a:prstGeom prst="rect">
            <a:avLst/>
          </a:prstGeom>
          <a:ln>
            <a:noFill/>
          </a:ln>
          <a:extLst>
            <a:ext uri="{53640926-AAD7-44D8-BBD7-CCE9431645EC}">
              <a14:shadowObscured xmlns:a14="http://schemas.microsoft.com/office/drawing/2010/main"/>
            </a:ext>
          </a:extLst>
        </p:spPr>
      </p:pic>
      <p:pic>
        <p:nvPicPr>
          <p:cNvPr id="7" name="Picture 6"/>
          <p:cNvPicPr/>
          <p:nvPr/>
        </p:nvPicPr>
        <p:blipFill rotWithShape="1">
          <a:blip r:embed="rId3"/>
          <a:srcRect l="13942" t="11403" r="12500" b="78161"/>
          <a:stretch/>
        </p:blipFill>
        <p:spPr bwMode="auto">
          <a:xfrm>
            <a:off x="0" y="5319960"/>
            <a:ext cx="9151917" cy="77921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2"/>
          <a:srcRect l="13942" t="22644" r="12500" b="38200"/>
          <a:stretch/>
        </p:blipFill>
        <p:spPr bwMode="auto">
          <a:xfrm>
            <a:off x="0" y="0"/>
            <a:ext cx="9139052" cy="2553195"/>
          </a:xfrm>
          <a:prstGeom prst="rect">
            <a:avLst/>
          </a:prstGeom>
          <a:ln>
            <a:noFill/>
          </a:ln>
          <a:extLst>
            <a:ext uri="{53640926-AAD7-44D8-BBD7-CCE9431645EC}">
              <a14:shadowObscured xmlns:a14="http://schemas.microsoft.com/office/drawing/2010/main"/>
            </a:ext>
          </a:extLst>
        </p:spPr>
      </p:pic>
      <p:sp>
        <p:nvSpPr>
          <p:cNvPr id="7" name="Subtitle 2"/>
          <p:cNvSpPr txBox="1">
            <a:spLocks/>
          </p:cNvSpPr>
          <p:nvPr/>
        </p:nvSpPr>
        <p:spPr>
          <a:xfrm>
            <a:off x="152400" y="2820987"/>
            <a:ext cx="8986652" cy="3124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sz="2000" dirty="0" smtClean="0">
                <a:solidFill>
                  <a:srgbClr val="FFFF00"/>
                </a:solidFill>
              </a:rPr>
              <a:t>Tablolardan da anlaşılacağı gibi EAEVE klinik ve pratiğe dayalı eğitim anlayışını benimsemiştir. </a:t>
            </a:r>
          </a:p>
          <a:p>
            <a:pPr algn="l"/>
            <a:r>
              <a:rPr lang="tr-TR" sz="2000" dirty="0" smtClean="0">
                <a:solidFill>
                  <a:srgbClr val="FFFF00"/>
                </a:solidFill>
              </a:rPr>
              <a:t>Avrupa’da bazı ülkelerde (</a:t>
            </a:r>
            <a:r>
              <a:rPr lang="tr-TR" sz="2000" dirty="0" err="1" smtClean="0">
                <a:solidFill>
                  <a:srgbClr val="FFFF00"/>
                </a:solidFill>
              </a:rPr>
              <a:t>örn</a:t>
            </a:r>
            <a:r>
              <a:rPr lang="tr-TR" sz="2000" dirty="0" smtClean="0">
                <a:solidFill>
                  <a:srgbClr val="FFFF00"/>
                </a:solidFill>
              </a:rPr>
              <a:t>.,  Belçika, Çek, Danimarka, Finlandiya, Almanya, İrlanda, Hollanda, Norveç, Slovakya, İsveç, İsviçre, İngiltere)  hekimler artık belli alanlarda özelleşmeye gitmeye başlamışlardır. </a:t>
            </a:r>
          </a:p>
          <a:p>
            <a:pPr algn="l"/>
            <a:endParaRPr lang="tr-TR" sz="2000" dirty="0" smtClean="0">
              <a:solidFill>
                <a:srgbClr val="FFFF00"/>
              </a:solidFill>
            </a:endParaRPr>
          </a:p>
          <a:p>
            <a:pPr algn="l"/>
            <a:r>
              <a:rPr lang="tr-TR" sz="2000" dirty="0" smtClean="0">
                <a:solidFill>
                  <a:srgbClr val="FFFF00"/>
                </a:solidFill>
              </a:rPr>
              <a:t>Avrupa Özelleşmiş Veteriner Komisyonu (EBVS) bünyesinde 23 kurum anestezi, deri bilimi, röntgen, dahiliye ilaçları, göz ve cerrahi alanlarında özelleşmiş eğitim veren kurumu bünyesinde temsil etmektedir. </a:t>
            </a:r>
            <a:endParaRPr lang="tr-TR" sz="2000" dirty="0">
              <a:solidFill>
                <a:srgbClr val="FFFF00"/>
              </a:solidFill>
            </a:endParaRPr>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525587"/>
            <a:ext cx="8763000" cy="44958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Avrupa Birliği hekimliğe olan ihtiyacı tekrardan gözden geçirmiş ve 22 üye ülke arasında 3 yıllık bir araştırma sonucu mevcut veteriner hekimliği eğitimine VET2020 (Design of Veterinarian Profiles Identified by Market Needs for the Year 2020) adli proje ile hedefler koymuştur</a:t>
            </a:r>
          </a:p>
          <a:p>
            <a:pPr algn="l"/>
            <a:endParaRPr lang="tr-TR" sz="2000" dirty="0" smtClean="0">
              <a:solidFill>
                <a:srgbClr val="FFFF00"/>
              </a:solidFill>
            </a:endParaRPr>
          </a:p>
          <a:p>
            <a:pPr marL="342900" lvl="0" indent="-342900" algn="l">
              <a:buFont typeface="Wingdings" pitchFamily="2" charset="2"/>
              <a:buChar char="v"/>
            </a:pPr>
            <a:r>
              <a:rPr lang="tr-TR" sz="2000" dirty="0" smtClean="0">
                <a:solidFill>
                  <a:srgbClr val="FFFF00"/>
                </a:solidFill>
              </a:rPr>
              <a:t>Birçok Avrupa ülkesinde tarım ve hayvancılık endüstrisinin öneminin azalırken evcil hayvanlara olan ilginin arttığı tespit edilmiştir. </a:t>
            </a:r>
          </a:p>
          <a:p>
            <a:pPr marL="342900" lvl="0" indent="-342900" algn="l">
              <a:buFont typeface="Wingdings" pitchFamily="2" charset="2"/>
              <a:buChar char="v"/>
            </a:pPr>
            <a:r>
              <a:rPr lang="tr-TR" sz="2000" dirty="0" smtClean="0">
                <a:solidFill>
                  <a:srgbClr val="FFFF00"/>
                </a:solidFill>
              </a:rPr>
              <a:t>Genel olarak toplumda hekimlik mesleğine ilgi gösteren erkek/bayan profile değişmektedir.</a:t>
            </a:r>
          </a:p>
          <a:p>
            <a:pPr marL="342900" lvl="0" indent="-342900" algn="l">
              <a:buFont typeface="Wingdings" pitchFamily="2" charset="2"/>
              <a:buChar char="v"/>
            </a:pPr>
            <a:r>
              <a:rPr lang="tr-TR" sz="2000" dirty="0" smtClean="0">
                <a:solidFill>
                  <a:srgbClr val="FFFF00"/>
                </a:solidFill>
              </a:rPr>
              <a:t>Ortaya çıkan yeni hastalıklar, bu hastalıklar ile </a:t>
            </a:r>
            <a:r>
              <a:rPr lang="tr-TR" sz="2000" smtClean="0">
                <a:solidFill>
                  <a:srgbClr val="FFFF00"/>
                </a:solidFill>
              </a:rPr>
              <a:t>insanların ilişkisi </a:t>
            </a:r>
            <a:r>
              <a:rPr lang="tr-TR" sz="2000" dirty="0" smtClean="0">
                <a:solidFill>
                  <a:srgbClr val="FFFF00"/>
                </a:solidFill>
              </a:rPr>
              <a:t>veteriner hekimlerine daha fazla rol yüklemektedir. </a:t>
            </a:r>
          </a:p>
          <a:p>
            <a:pPr marL="342900" lvl="0" indent="-342900" algn="l">
              <a:buFont typeface="Wingdings" pitchFamily="2" charset="2"/>
              <a:buChar char="v"/>
            </a:pPr>
            <a:r>
              <a:rPr lang="tr-TR" sz="2000" dirty="0" smtClean="0">
                <a:solidFill>
                  <a:srgbClr val="FFFF00"/>
                </a:solidFill>
              </a:rPr>
              <a:t>Gıda güvenliği sorunu her gecen gün önemini artırarak devam etmektedir. </a:t>
            </a:r>
          </a:p>
          <a:p>
            <a:pPr marL="342900" lvl="0" indent="-342900" algn="l">
              <a:buFont typeface="Wingdings" pitchFamily="2" charset="2"/>
              <a:buChar char="v"/>
            </a:pPr>
            <a:r>
              <a:rPr lang="tr-TR" sz="2000" dirty="0" smtClean="0">
                <a:solidFill>
                  <a:srgbClr val="FFFF00"/>
                </a:solidFill>
              </a:rPr>
              <a:t>Doğa ve doğal kaynaklar ile ilgili endişelerin arttığı sonucu ortaya çıkmıştır.</a:t>
            </a:r>
          </a:p>
          <a:p>
            <a:pPr algn="l"/>
            <a:endParaRPr lang="en-US" sz="2000" dirty="0">
              <a:solidFill>
                <a:srgbClr val="FFFF00"/>
              </a:solidFill>
            </a:endParaRPr>
          </a:p>
          <a:p>
            <a:pPr algn="l"/>
            <a:endParaRPr lang="en-US" sz="2000" dirty="0">
              <a:solidFill>
                <a:srgbClr val="FFFF00"/>
              </a:solidFill>
            </a:endParaRPr>
          </a:p>
        </p:txBody>
      </p:sp>
      <p:sp>
        <p:nvSpPr>
          <p:cNvPr id="4" name="Title 1"/>
          <p:cNvSpPr txBox="1">
            <a:spLocks/>
          </p:cNvSpPr>
          <p:nvPr/>
        </p:nvSpPr>
        <p:spPr>
          <a:xfrm>
            <a:off x="533400" y="10683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VET2020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2400" y="1677987"/>
            <a:ext cx="8763000" cy="43434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Wingdings" pitchFamily="2" charset="2"/>
              <a:buChar char="v"/>
            </a:pPr>
            <a:r>
              <a:rPr lang="tr-TR" sz="2000" dirty="0" smtClean="0">
                <a:solidFill>
                  <a:srgbClr val="FFFF00"/>
                </a:solidFill>
              </a:rPr>
              <a:t>Direk bireysel eğitim imkanlarının artması, </a:t>
            </a:r>
          </a:p>
          <a:p>
            <a:pPr marL="342900" indent="-342900" algn="l">
              <a:buFont typeface="Wingdings" pitchFamily="2" charset="2"/>
              <a:buChar char="v"/>
            </a:pPr>
            <a:r>
              <a:rPr lang="tr-TR" sz="2000" dirty="0" smtClean="0">
                <a:solidFill>
                  <a:srgbClr val="FFFF00"/>
                </a:solidFill>
              </a:rPr>
              <a:t>Hekimlik sınırları içerisindeki bilim dallarında öğrencilerin özelleşmeye doğru gitmesi</a:t>
            </a:r>
          </a:p>
          <a:p>
            <a:pPr marL="342900" indent="-342900" algn="l">
              <a:buFont typeface="Wingdings" pitchFamily="2" charset="2"/>
              <a:buChar char="v"/>
            </a:pPr>
            <a:r>
              <a:rPr lang="tr-TR" sz="2000" dirty="0" smtClean="0">
                <a:solidFill>
                  <a:srgbClr val="FFFF00"/>
                </a:solidFill>
              </a:rPr>
              <a:t>Resmi, toplumsal eğitim sisteminden vazgeçme, pratiğe yönelik eğitim anlayışını benimseme</a:t>
            </a:r>
          </a:p>
          <a:p>
            <a:pPr marL="342900" indent="-342900" algn="l">
              <a:buFont typeface="Wingdings" pitchFamily="2" charset="2"/>
              <a:buChar char="v"/>
            </a:pPr>
            <a:r>
              <a:rPr lang="tr-TR" sz="2000" dirty="0" smtClean="0">
                <a:solidFill>
                  <a:srgbClr val="FFFF00"/>
                </a:solidFill>
              </a:rPr>
              <a:t>Ders kredilerini tamamlamanın yeterli görmeme ve hayat boyu eğitim (LLL) anlayışını benimseme </a:t>
            </a:r>
          </a:p>
          <a:p>
            <a:pPr marL="342900" lvl="0" indent="-342900" algn="l">
              <a:buFont typeface="Wingdings" pitchFamily="2" charset="2"/>
              <a:buChar char="v"/>
            </a:pPr>
            <a:r>
              <a:rPr lang="tr-TR" sz="2000" dirty="0" smtClean="0">
                <a:solidFill>
                  <a:srgbClr val="FFFF00"/>
                </a:solidFill>
              </a:rPr>
              <a:t>Tüketici sağlığı, gıda kontrolü, tarım ve hayvancılık ekonomisini göz önünde bulundurma</a:t>
            </a:r>
          </a:p>
          <a:p>
            <a:pPr marL="342900" lvl="0" indent="-342900" algn="l">
              <a:buFont typeface="Wingdings" pitchFamily="2" charset="2"/>
              <a:buChar char="v"/>
            </a:pPr>
            <a:r>
              <a:rPr lang="tr-TR" sz="2000" dirty="0" smtClean="0">
                <a:solidFill>
                  <a:srgbClr val="FFFF00"/>
                </a:solidFill>
              </a:rPr>
              <a:t>Mezunların ve akademik eğitimi sürdürmek isteyenlerin “Continuing Professional Development (CPD)” adi altında hekimlerin sürekli kendilerini yeniliklere adapte edecek şekilde hekimliklerini sürdürecek programlar organize edilmelidir sonuçları çıkmıştır.  </a:t>
            </a:r>
          </a:p>
          <a:p>
            <a:pPr algn="l"/>
            <a:endParaRPr lang="en-US" sz="2000" dirty="0" smtClean="0">
              <a:solidFill>
                <a:srgbClr val="FFFF00"/>
              </a:solidFill>
            </a:endParaRPr>
          </a:p>
          <a:p>
            <a:pPr algn="l"/>
            <a:endParaRPr lang="en-US" sz="2000" dirty="0" smtClean="0">
              <a:solidFill>
                <a:srgbClr val="FFFF00"/>
              </a:solidFill>
            </a:endParaRPr>
          </a:p>
          <a:p>
            <a:pPr algn="l"/>
            <a:endParaRPr lang="en-US" sz="2000" dirty="0">
              <a:solidFill>
                <a:srgbClr val="FFFF00"/>
              </a:solidFill>
            </a:endParaRPr>
          </a:p>
        </p:txBody>
      </p:sp>
      <p:sp>
        <p:nvSpPr>
          <p:cNvPr id="5" name="Title 1"/>
          <p:cNvSpPr txBox="1">
            <a:spLocks/>
          </p:cNvSpPr>
          <p:nvPr/>
        </p:nvSpPr>
        <p:spPr>
          <a:xfrm>
            <a:off x="533400" y="9921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VET2020 </a:t>
            </a:r>
            <a:endParaRPr lang="en-US" sz="2800" dirty="0"/>
          </a:p>
        </p:txBody>
      </p:sp>
    </p:spTree>
    <p:extLst>
      <p:ext uri="{BB962C8B-B14F-4D97-AF65-F5344CB8AC3E}">
        <p14:creationId xmlns:p14="http://schemas.microsoft.com/office/powerpoint/2010/main" val="2785503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754187"/>
            <a:ext cx="7904753" cy="3649876"/>
          </a:xfrm>
          <a:prstGeom prst="rect">
            <a:avLst/>
          </a:prstGeom>
        </p:spPr>
        <p:txBody>
          <a:bodyPr>
            <a:noAutofit/>
          </a:bodyPr>
          <a:lstStyle>
            <a:lvl1pPr algn="ctr" defTabSz="914400" rtl="0" eaLnBrk="1" latinLnBrk="0" hangingPunct="1">
              <a:spcBef>
                <a:spcPct val="0"/>
              </a:spcBef>
              <a:buNone/>
              <a:defRPr sz="2800" kern="1200">
                <a:solidFill>
                  <a:srgbClr val="FFFF00"/>
                </a:solidFill>
                <a:latin typeface="+mj-lt"/>
                <a:ea typeface="+mj-ea"/>
                <a:cs typeface="+mj-cs"/>
              </a:defRPr>
            </a:lvl1pPr>
          </a:lstStyle>
          <a:p>
            <a:r>
              <a:rPr lang="en-US" dirty="0" err="1" smtClean="0"/>
              <a:t>Avrupa</a:t>
            </a:r>
            <a:r>
              <a:rPr lang="en-US" dirty="0" smtClean="0"/>
              <a:t> </a:t>
            </a:r>
            <a:r>
              <a:rPr lang="en-US" dirty="0" err="1" smtClean="0"/>
              <a:t>Birliği</a:t>
            </a:r>
            <a:r>
              <a:rPr lang="en-US" dirty="0" smtClean="0"/>
              <a:t> </a:t>
            </a:r>
            <a:r>
              <a:rPr lang="en-US" dirty="0" err="1" smtClean="0"/>
              <a:t>başkanı</a:t>
            </a:r>
            <a:r>
              <a:rPr lang="en-US" dirty="0" smtClean="0"/>
              <a:t> VET2020’yi </a:t>
            </a:r>
            <a:r>
              <a:rPr lang="en-US" dirty="0" err="1" smtClean="0"/>
              <a:t>imzalarken</a:t>
            </a:r>
            <a:r>
              <a:rPr lang="en-US" dirty="0" smtClean="0"/>
              <a:t> “ 2020 </a:t>
            </a:r>
            <a:r>
              <a:rPr lang="en-US" dirty="0" err="1" smtClean="0"/>
              <a:t>yılına</a:t>
            </a:r>
            <a:r>
              <a:rPr lang="en-US" dirty="0" smtClean="0"/>
              <a:t> </a:t>
            </a:r>
            <a:r>
              <a:rPr lang="en-US" dirty="0" err="1" smtClean="0"/>
              <a:t>kadar</a:t>
            </a:r>
            <a:r>
              <a:rPr lang="en-US" dirty="0" smtClean="0"/>
              <a:t> </a:t>
            </a:r>
            <a:r>
              <a:rPr lang="en-US" dirty="0" err="1" smtClean="0"/>
              <a:t>Avrupada</a:t>
            </a:r>
            <a:r>
              <a:rPr lang="en-US" dirty="0" smtClean="0"/>
              <a:t> VET </a:t>
            </a:r>
            <a:r>
              <a:rPr lang="en-US" dirty="0" err="1" smtClean="0"/>
              <a:t>sistemleri</a:t>
            </a:r>
            <a:r>
              <a:rPr lang="en-US" dirty="0" smtClean="0"/>
              <a:t> </a:t>
            </a:r>
            <a:r>
              <a:rPr lang="en-US" dirty="0" err="1" smtClean="0"/>
              <a:t>daha</a:t>
            </a:r>
            <a:r>
              <a:rPr lang="en-US" dirty="0" smtClean="0"/>
              <a:t> </a:t>
            </a:r>
            <a:r>
              <a:rPr lang="en-US" dirty="0" err="1" smtClean="0"/>
              <a:t>cazip</a:t>
            </a:r>
            <a:r>
              <a:rPr lang="en-US" dirty="0" smtClean="0"/>
              <a:t>, </a:t>
            </a:r>
            <a:r>
              <a:rPr lang="en-US" dirty="0" err="1" smtClean="0"/>
              <a:t>toplumun</a:t>
            </a:r>
            <a:r>
              <a:rPr lang="en-US" dirty="0" smtClean="0"/>
              <a:t> </a:t>
            </a:r>
            <a:r>
              <a:rPr lang="en-US" dirty="0" err="1" smtClean="0"/>
              <a:t>ve</a:t>
            </a:r>
            <a:r>
              <a:rPr lang="en-US" dirty="0" smtClean="0"/>
              <a:t> </a:t>
            </a:r>
            <a:r>
              <a:rPr lang="en-US" dirty="0" err="1" smtClean="0"/>
              <a:t>talebin</a:t>
            </a:r>
            <a:r>
              <a:rPr lang="en-US" dirty="0" smtClean="0"/>
              <a:t> </a:t>
            </a:r>
            <a:r>
              <a:rPr lang="en-US" dirty="0" err="1" smtClean="0"/>
              <a:t>ihtiyaçlarına</a:t>
            </a:r>
            <a:r>
              <a:rPr lang="en-US" dirty="0" smtClean="0"/>
              <a:t> </a:t>
            </a:r>
            <a:r>
              <a:rPr lang="en-US" dirty="0" err="1" smtClean="0"/>
              <a:t>daha</a:t>
            </a:r>
            <a:r>
              <a:rPr lang="en-US" dirty="0" smtClean="0"/>
              <a:t> </a:t>
            </a:r>
            <a:r>
              <a:rPr lang="en-US" dirty="0" err="1" smtClean="0"/>
              <a:t>cok</a:t>
            </a:r>
            <a:r>
              <a:rPr lang="en-US" dirty="0" smtClean="0"/>
              <a:t> </a:t>
            </a:r>
            <a:r>
              <a:rPr lang="en-US" dirty="0" err="1" smtClean="0"/>
              <a:t>cevap</a:t>
            </a:r>
            <a:r>
              <a:rPr lang="en-US" dirty="0" smtClean="0"/>
              <a:t> </a:t>
            </a:r>
            <a:r>
              <a:rPr lang="en-US" dirty="0" err="1" smtClean="0"/>
              <a:t>veren</a:t>
            </a:r>
            <a:r>
              <a:rPr lang="en-US" dirty="0" smtClean="0"/>
              <a:t>, </a:t>
            </a:r>
            <a:r>
              <a:rPr lang="en-US" dirty="0" err="1" smtClean="0"/>
              <a:t>kariyer</a:t>
            </a:r>
            <a:r>
              <a:rPr lang="en-US" dirty="0" smtClean="0"/>
              <a:t> </a:t>
            </a:r>
            <a:r>
              <a:rPr lang="en-US" dirty="0" err="1" smtClean="0"/>
              <a:t>merkezli</a:t>
            </a:r>
            <a:r>
              <a:rPr lang="en-US" dirty="0" smtClean="0"/>
              <a:t>, </a:t>
            </a:r>
            <a:r>
              <a:rPr lang="en-US" dirty="0" err="1" smtClean="0"/>
              <a:t>yenilikçi</a:t>
            </a:r>
            <a:r>
              <a:rPr lang="en-US" dirty="0" smtClean="0"/>
              <a:t>, </a:t>
            </a:r>
            <a:r>
              <a:rPr lang="en-US" dirty="0" err="1" smtClean="0"/>
              <a:t>esnek</a:t>
            </a:r>
            <a:r>
              <a:rPr lang="en-US" dirty="0" smtClean="0"/>
              <a:t> </a:t>
            </a:r>
            <a:r>
              <a:rPr lang="en-US" dirty="0" err="1" smtClean="0"/>
              <a:t>ve</a:t>
            </a:r>
            <a:r>
              <a:rPr lang="en-US" dirty="0" smtClean="0"/>
              <a:t> </a:t>
            </a:r>
            <a:r>
              <a:rPr lang="en-US" dirty="0" err="1" smtClean="0"/>
              <a:t>bilgiye</a:t>
            </a:r>
            <a:r>
              <a:rPr lang="en-US" dirty="0" smtClean="0"/>
              <a:t> </a:t>
            </a:r>
            <a:r>
              <a:rPr lang="en-US" dirty="0" err="1" smtClean="0"/>
              <a:t>ulasilabilir</a:t>
            </a:r>
            <a:r>
              <a:rPr lang="en-US" dirty="0" smtClean="0"/>
              <a:t> </a:t>
            </a:r>
            <a:r>
              <a:rPr lang="en-US" dirty="0" err="1" smtClean="0"/>
              <a:t>bir</a:t>
            </a:r>
            <a:r>
              <a:rPr lang="en-US" dirty="0" smtClean="0"/>
              <a:t> hale </a:t>
            </a:r>
            <a:r>
              <a:rPr lang="en-US" dirty="0" err="1" smtClean="0"/>
              <a:t>gelerek</a:t>
            </a:r>
            <a:r>
              <a:rPr lang="en-US" dirty="0" smtClean="0"/>
              <a:t> 2010’dan </a:t>
            </a:r>
            <a:r>
              <a:rPr lang="en-US" dirty="0" err="1" smtClean="0"/>
              <a:t>daha</a:t>
            </a:r>
            <a:r>
              <a:rPr lang="en-US" dirty="0" smtClean="0"/>
              <a:t> </a:t>
            </a:r>
            <a:r>
              <a:rPr lang="en-US" dirty="0" err="1" smtClean="0"/>
              <a:t>ileri</a:t>
            </a:r>
            <a:r>
              <a:rPr lang="en-US" dirty="0" smtClean="0"/>
              <a:t> </a:t>
            </a:r>
            <a:r>
              <a:rPr lang="en-US" dirty="0" err="1" smtClean="0"/>
              <a:t>bir</a:t>
            </a:r>
            <a:r>
              <a:rPr lang="en-US" dirty="0" smtClean="0"/>
              <a:t> </a:t>
            </a:r>
            <a:r>
              <a:rPr lang="en-US" dirty="0" err="1" smtClean="0"/>
              <a:t>seviyede</a:t>
            </a:r>
            <a:r>
              <a:rPr lang="en-US" dirty="0" smtClean="0"/>
              <a:t> </a:t>
            </a:r>
            <a:r>
              <a:rPr lang="en-US" dirty="0" err="1" smtClean="0"/>
              <a:t>hayat</a:t>
            </a:r>
            <a:r>
              <a:rPr lang="en-US" dirty="0" smtClean="0"/>
              <a:t> </a:t>
            </a:r>
            <a:r>
              <a:rPr lang="en-US" dirty="0" err="1" smtClean="0"/>
              <a:t>boyu</a:t>
            </a:r>
            <a:r>
              <a:rPr lang="en-US" dirty="0" smtClean="0"/>
              <a:t> </a:t>
            </a:r>
            <a:r>
              <a:rPr lang="en-US" dirty="0" err="1" smtClean="0"/>
              <a:t>oğrenme</a:t>
            </a:r>
            <a:r>
              <a:rPr lang="en-US" dirty="0" smtClean="0"/>
              <a:t> </a:t>
            </a:r>
            <a:r>
              <a:rPr lang="en-US" dirty="0" err="1" smtClean="0"/>
              <a:t>mentalitesine</a:t>
            </a:r>
            <a:r>
              <a:rPr lang="en-US" dirty="0" smtClean="0"/>
              <a:t> </a:t>
            </a:r>
            <a:r>
              <a:rPr lang="en-US" dirty="0" err="1" smtClean="0"/>
              <a:t>ulaşması</a:t>
            </a:r>
            <a:r>
              <a:rPr lang="en-US" dirty="0" smtClean="0"/>
              <a:t> </a:t>
            </a:r>
            <a:r>
              <a:rPr lang="en-US" dirty="0" err="1" smtClean="0"/>
              <a:t>gerekmektedir</a:t>
            </a:r>
            <a:r>
              <a:rPr lang="en-US" dirty="0" smtClean="0"/>
              <a:t>.” </a:t>
            </a:r>
            <a:br>
              <a:rPr lang="en-US" dirty="0" smtClean="0"/>
            </a:br>
            <a:endParaRPr lang="en-US" dirty="0"/>
          </a:p>
        </p:txBody>
      </p:sp>
    </p:spTree>
    <p:extLst>
      <p:ext uri="{BB962C8B-B14F-4D97-AF65-F5344CB8AC3E}">
        <p14:creationId xmlns:p14="http://schemas.microsoft.com/office/powerpoint/2010/main" val="4063135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52400" y="1220787"/>
            <a:ext cx="8763000" cy="4648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000" dirty="0">
                <a:solidFill>
                  <a:srgbClr val="FFFF00"/>
                </a:solidFill>
              </a:rPr>
              <a:t> </a:t>
            </a:r>
          </a:p>
          <a:p>
            <a:pPr algn="l"/>
            <a:r>
              <a:rPr lang="tr-TR" sz="2000" dirty="0" smtClean="0">
                <a:solidFill>
                  <a:srgbClr val="FFFF00"/>
                </a:solidFill>
              </a:rPr>
              <a:t>Veteriner Hekimliği Eğitim Kurumları ve Programları Değerlendirme ve Akreditasyon Derneği, </a:t>
            </a:r>
          </a:p>
          <a:p>
            <a:pPr algn="l"/>
            <a:endParaRPr lang="tr-TR" sz="2000" dirty="0" smtClean="0">
              <a:solidFill>
                <a:srgbClr val="FFFF00"/>
              </a:solidFill>
            </a:endParaRPr>
          </a:p>
          <a:p>
            <a:pPr algn="l"/>
            <a:r>
              <a:rPr lang="tr-TR" sz="2000" b="1" dirty="0" smtClean="0">
                <a:solidFill>
                  <a:srgbClr val="FFFF00"/>
                </a:solidFill>
              </a:rPr>
              <a:t>VEDEK’in temel amacı: </a:t>
            </a:r>
            <a:endParaRPr lang="tr-TR" sz="2000" dirty="0" smtClean="0">
              <a:solidFill>
                <a:srgbClr val="FFFF00"/>
              </a:solidFill>
            </a:endParaRPr>
          </a:p>
          <a:p>
            <a:pPr marL="342900" indent="-342900" algn="l">
              <a:buFont typeface="Wingdings" pitchFamily="2" charset="2"/>
              <a:buChar char="v"/>
            </a:pPr>
            <a:r>
              <a:rPr lang="tr-TR" sz="2000" dirty="0" smtClean="0">
                <a:solidFill>
                  <a:srgbClr val="FFFF00"/>
                </a:solidFill>
              </a:rPr>
              <a:t> Veteriner hekimliği akademik eğitim kurumlarının eğitim-öğretim, araştırma faaliyetleri ile idari hizmetlerini değerlendirmek, </a:t>
            </a:r>
          </a:p>
          <a:p>
            <a:pPr marL="342900" indent="-342900" algn="l">
              <a:buFont typeface="Wingdings" pitchFamily="2" charset="2"/>
              <a:buChar char="v"/>
            </a:pPr>
            <a:r>
              <a:rPr lang="tr-TR" sz="2000" dirty="0" smtClean="0">
                <a:solidFill>
                  <a:srgbClr val="FFFF00"/>
                </a:solidFill>
              </a:rPr>
              <a:t> Akredite etme ve bilgilendirme çalışmaları yapmak, </a:t>
            </a:r>
          </a:p>
          <a:p>
            <a:pPr marL="342900" indent="-342900" algn="l">
              <a:buFont typeface="Wingdings" pitchFamily="2" charset="2"/>
              <a:buChar char="v"/>
            </a:pPr>
            <a:r>
              <a:rPr lang="tr-TR" sz="2000" dirty="0" smtClean="0">
                <a:solidFill>
                  <a:srgbClr val="FFFF00"/>
                </a:solidFill>
              </a:rPr>
              <a:t> Türkiye’de veteriner hekimliği eğitiminin uluslararası alanda rekabet edilebilir düzeyde kalitesinin geliştirilmesine katkıda bulunmak,  </a:t>
            </a:r>
          </a:p>
          <a:p>
            <a:pPr marL="342900" indent="-342900" algn="l">
              <a:buFont typeface="Wingdings" pitchFamily="2" charset="2"/>
              <a:buChar char="v"/>
            </a:pPr>
            <a:r>
              <a:rPr lang="tr-TR" sz="2000" dirty="0" smtClean="0">
                <a:solidFill>
                  <a:srgbClr val="FFFF00"/>
                </a:solidFill>
              </a:rPr>
              <a:t> Güncel ve gelişmekte olan teknolojileri kavrayan, araştırma temeline dayalı bilgi ve beceri ile donanmış, etik ilke ve tutuma sahip ve yaşam boyu öğrenmeyi ilke edinmiş nitelikli veteriner hekimler yetiştirilerek toplum refahının ileri götürülmesini destekleyen faaliyetlerde bulunmak</a:t>
            </a:r>
            <a:endParaRPr lang="tr-TR" sz="2000" dirty="0">
              <a:solidFill>
                <a:srgbClr val="FFFF00"/>
              </a:solidFill>
            </a:endParaRPr>
          </a:p>
        </p:txBody>
      </p:sp>
      <p:sp>
        <p:nvSpPr>
          <p:cNvPr id="3" name="Title 1"/>
          <p:cNvSpPr txBox="1">
            <a:spLocks/>
          </p:cNvSpPr>
          <p:nvPr/>
        </p:nvSpPr>
        <p:spPr>
          <a:xfrm>
            <a:off x="381000" y="8397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VEDEK </a:t>
            </a:r>
            <a:endParaRPr lang="en-US" sz="2800" dirty="0"/>
          </a:p>
        </p:txBody>
      </p:sp>
    </p:spTree>
    <p:extLst>
      <p:ext uri="{BB962C8B-B14F-4D97-AF65-F5344CB8AC3E}">
        <p14:creationId xmlns:p14="http://schemas.microsoft.com/office/powerpoint/2010/main" val="10101743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52400" y="2820987"/>
            <a:ext cx="8986652" cy="3124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000" dirty="0">
              <a:solidFill>
                <a:srgbClr val="FFFF00"/>
              </a:solidFill>
            </a:endParaRPr>
          </a:p>
        </p:txBody>
      </p:sp>
      <p:sp>
        <p:nvSpPr>
          <p:cNvPr id="3" name="Subtitle 2"/>
          <p:cNvSpPr txBox="1">
            <a:spLocks/>
          </p:cNvSpPr>
          <p:nvPr/>
        </p:nvSpPr>
        <p:spPr>
          <a:xfrm>
            <a:off x="152400" y="1525587"/>
            <a:ext cx="8686800" cy="45735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Wingdings" pitchFamily="2" charset="2"/>
              <a:buChar char="v"/>
            </a:pPr>
            <a:r>
              <a:rPr lang="tr-TR" sz="2000" dirty="0" smtClean="0">
                <a:solidFill>
                  <a:srgbClr val="FFFF00"/>
                </a:solidFill>
              </a:rPr>
              <a:t>Ülkemizde toplam 20 veteriner fakültesi vardır ve bu fakültelerden 3 tanesi Stage 1 aşamasını geçmiştir. (Ankara Üniversitesi, Uludağ Üniversitesi, Fırat Üniversitesi Veteriner Fakülteleri) </a:t>
            </a:r>
          </a:p>
          <a:p>
            <a:pPr marL="342900" indent="-342900" algn="l">
              <a:buFont typeface="Wingdings" pitchFamily="2" charset="2"/>
              <a:buChar char="v"/>
            </a:pPr>
            <a:r>
              <a:rPr lang="tr-TR" sz="2000" dirty="0" smtClean="0">
                <a:solidFill>
                  <a:srgbClr val="FFFF00"/>
                </a:solidFill>
              </a:rPr>
              <a:t>Avrupa Birliği ülkemizdeki fakülte sayısını toplam nüfus ve hayvan sayısına oranla çok fazla olduğunu vurgulamıştır. </a:t>
            </a:r>
          </a:p>
          <a:p>
            <a:pPr marL="342900" indent="-342900" algn="l">
              <a:buFont typeface="Wingdings" pitchFamily="2" charset="2"/>
              <a:buChar char="v"/>
            </a:pPr>
            <a:endParaRPr lang="tr-TR" sz="2000" dirty="0" smtClean="0">
              <a:solidFill>
                <a:srgbClr val="FFFF00"/>
              </a:solidFill>
            </a:endParaRPr>
          </a:p>
          <a:p>
            <a:r>
              <a:rPr lang="tr-TR" sz="2000" dirty="0" smtClean="0">
                <a:solidFill>
                  <a:srgbClr val="FFFF00"/>
                </a:solidFill>
              </a:rPr>
              <a:t>Fakültemiz EAEVE’ye üye fakülteler arasına girmiş, asgari şartları sağlar sağlamaz EAEVE’ye akreditasyon için girişim yapacaktır. </a:t>
            </a:r>
          </a:p>
          <a:p>
            <a:endParaRPr lang="tr-TR" sz="2000" dirty="0" smtClean="0">
              <a:solidFill>
                <a:srgbClr val="FFFF00"/>
              </a:solidFill>
            </a:endParaRPr>
          </a:p>
          <a:p>
            <a:r>
              <a:rPr lang="tr-TR" sz="2000" dirty="0" smtClean="0">
                <a:solidFill>
                  <a:srgbClr val="FFFF00"/>
                </a:solidFill>
              </a:rPr>
              <a:t>Fakültemiz yakalayacağı standartlar ve basarılar ile sadece ülkemiz adına değil işbirliği içinde olduğumuz ülkeler içinde bir örnek olacaktır. </a:t>
            </a:r>
            <a:endParaRPr lang="tr-TR" sz="2000" dirty="0">
              <a:solidFill>
                <a:srgbClr val="FFFF00"/>
              </a:solidFill>
            </a:endParaRPr>
          </a:p>
        </p:txBody>
      </p:sp>
      <p:sp>
        <p:nvSpPr>
          <p:cNvPr id="4" name="Title 1"/>
          <p:cNvSpPr txBox="1">
            <a:spLocks/>
          </p:cNvSpPr>
          <p:nvPr/>
        </p:nvSpPr>
        <p:spPr>
          <a:xfrm>
            <a:off x="381000" y="839787"/>
            <a:ext cx="8001000" cy="6096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VEDEK </a:t>
            </a:r>
            <a:endParaRPr lang="en-US" sz="2800" dirty="0"/>
          </a:p>
        </p:txBody>
      </p:sp>
    </p:spTree>
    <p:extLst>
      <p:ext uri="{BB962C8B-B14F-4D97-AF65-F5344CB8AC3E}">
        <p14:creationId xmlns:p14="http://schemas.microsoft.com/office/powerpoint/2010/main" val="3097745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47353" y="2058987"/>
            <a:ext cx="8763000" cy="18288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r>
              <a:rPr lang="en-US" sz="4000" dirty="0" smtClean="0">
                <a:solidFill>
                  <a:srgbClr val="FFFF00"/>
                </a:solidFill>
              </a:rPr>
              <a:t>Te</a:t>
            </a:r>
            <a:r>
              <a:rPr lang="tr-TR" sz="4000" dirty="0" smtClean="0">
                <a:solidFill>
                  <a:srgbClr val="FFFF00"/>
                </a:solidFill>
              </a:rPr>
              <a:t>ş</a:t>
            </a:r>
            <a:r>
              <a:rPr lang="en-US" sz="4000" dirty="0" err="1" smtClean="0">
                <a:solidFill>
                  <a:srgbClr val="FFFF00"/>
                </a:solidFill>
              </a:rPr>
              <a:t>ekk</a:t>
            </a:r>
            <a:r>
              <a:rPr lang="tr-TR" sz="4000" dirty="0" smtClean="0">
                <a:solidFill>
                  <a:srgbClr val="FFFF00"/>
                </a:solidFill>
              </a:rPr>
              <a:t>ü</a:t>
            </a:r>
            <a:r>
              <a:rPr lang="en-US" sz="4000" dirty="0" err="1" smtClean="0">
                <a:solidFill>
                  <a:srgbClr val="FFFF00"/>
                </a:solidFill>
              </a:rPr>
              <a:t>rler</a:t>
            </a:r>
            <a:r>
              <a:rPr lang="tr-TR" sz="4000" dirty="0" smtClean="0">
                <a:solidFill>
                  <a:srgbClr val="FFFF00"/>
                </a:solidFill>
              </a:rPr>
              <a:t>…</a:t>
            </a:r>
            <a:endParaRPr lang="en-US" sz="4000" dirty="0">
              <a:solidFill>
                <a:srgbClr val="FFFF00"/>
              </a:solidFill>
            </a:endParaRPr>
          </a:p>
        </p:txBody>
      </p:sp>
    </p:spTree>
    <p:extLst>
      <p:ext uri="{BB962C8B-B14F-4D97-AF65-F5344CB8AC3E}">
        <p14:creationId xmlns:p14="http://schemas.microsoft.com/office/powerpoint/2010/main" val="73000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915987"/>
            <a:ext cx="8001000" cy="5334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en-US" sz="2800" dirty="0"/>
              <a:t>Akreditasyon </a:t>
            </a:r>
            <a:r>
              <a:rPr lang="en-US" sz="2800" dirty="0" err="1" smtClean="0"/>
              <a:t>Kurumlar</a:t>
            </a:r>
            <a:r>
              <a:rPr lang="tr-TR" sz="2800" dirty="0" smtClean="0"/>
              <a:t>ı</a:t>
            </a:r>
            <a:r>
              <a:rPr lang="en-US" sz="2800" dirty="0" smtClean="0"/>
              <a:t> </a:t>
            </a:r>
            <a:r>
              <a:rPr lang="en-US" sz="2800" dirty="0"/>
              <a:t>Ne </a:t>
            </a:r>
            <a:r>
              <a:rPr lang="en-US" sz="2800" dirty="0" err="1" smtClean="0"/>
              <a:t>Yapar</a:t>
            </a:r>
            <a:r>
              <a:rPr lang="tr-TR" sz="2800" dirty="0" smtClean="0"/>
              <a:t>?</a:t>
            </a:r>
            <a:endParaRPr lang="en-US" sz="2800" dirty="0"/>
          </a:p>
        </p:txBody>
      </p:sp>
      <p:sp>
        <p:nvSpPr>
          <p:cNvPr id="3" name="Subtitle 2"/>
          <p:cNvSpPr txBox="1">
            <a:spLocks/>
          </p:cNvSpPr>
          <p:nvPr/>
        </p:nvSpPr>
        <p:spPr>
          <a:xfrm>
            <a:off x="152400" y="1449387"/>
            <a:ext cx="8763000" cy="45720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Wingdings" pitchFamily="2" charset="2"/>
              <a:buChar char="v"/>
            </a:pPr>
            <a:r>
              <a:rPr lang="tr-TR" sz="2000" dirty="0" smtClean="0">
                <a:solidFill>
                  <a:srgbClr val="FFFF00"/>
                </a:solidFill>
              </a:rPr>
              <a:t>Mevcut öğrencilerin hekimlik yapabilecek standartlarda bilgi ve birikime sahip olacak şekilde eğitim aldığından emin olunmasını,</a:t>
            </a:r>
          </a:p>
          <a:p>
            <a:pPr marL="342900" lvl="0" indent="-342900" algn="l">
              <a:buFont typeface="Wingdings" pitchFamily="2" charset="2"/>
              <a:buChar char="v"/>
            </a:pPr>
            <a:r>
              <a:rPr lang="tr-TR" sz="2000" dirty="0" smtClean="0">
                <a:solidFill>
                  <a:srgbClr val="FFFF00"/>
                </a:solidFill>
              </a:rPr>
              <a:t>Hekimlik alanında tüm ülke hatta kıtalararası standardın sağlanmasına, </a:t>
            </a:r>
          </a:p>
          <a:p>
            <a:pPr marL="342900" lvl="0" indent="-342900" algn="l">
              <a:buFont typeface="Wingdings" pitchFamily="2" charset="2"/>
              <a:buChar char="v"/>
            </a:pPr>
            <a:r>
              <a:rPr lang="tr-TR" sz="2000" dirty="0" smtClean="0">
                <a:solidFill>
                  <a:srgbClr val="FFFF00"/>
                </a:solidFill>
              </a:rPr>
              <a:t>Fakülte akademik ve  diğer personelinin yeterli seviyede olduğundan emin olunmasına,</a:t>
            </a:r>
          </a:p>
          <a:p>
            <a:pPr marL="342900" lvl="0" indent="-342900" algn="l">
              <a:buFont typeface="Wingdings" pitchFamily="2" charset="2"/>
              <a:buChar char="v"/>
            </a:pPr>
            <a:r>
              <a:rPr lang="tr-TR" sz="2000" dirty="0" smtClean="0">
                <a:solidFill>
                  <a:srgbClr val="FFFF00"/>
                </a:solidFill>
              </a:rPr>
              <a:t>Halk sağlığı ve güvenliği vb. toplumu ilgilendiren mevzuların takibini,</a:t>
            </a:r>
          </a:p>
          <a:p>
            <a:pPr marL="342900" lvl="0" indent="-342900" algn="l">
              <a:buFont typeface="Wingdings" pitchFamily="2" charset="2"/>
              <a:buChar char="v"/>
            </a:pPr>
            <a:r>
              <a:rPr lang="tr-TR" sz="2000" dirty="0" smtClean="0">
                <a:solidFill>
                  <a:srgbClr val="FFFF00"/>
                </a:solidFill>
              </a:rPr>
              <a:t>Dinamik bir bilim alanı olan hekimliğin mevcut şartlara ve ihtiyaca göre kendisini yenilemesini sağlamasını,</a:t>
            </a:r>
          </a:p>
          <a:p>
            <a:pPr marL="342900" lvl="0" indent="-342900" algn="l">
              <a:buFont typeface="Wingdings" pitchFamily="2" charset="2"/>
              <a:buChar char="v"/>
            </a:pPr>
            <a:r>
              <a:rPr lang="tr-TR" sz="2000" dirty="0" smtClean="0">
                <a:solidFill>
                  <a:srgbClr val="FFFF00"/>
                </a:solidFill>
              </a:rPr>
              <a:t>Halkın hekimlerden beklediği hizmet ve bilgiye ulaşabileceklerinden emin olunmasını,</a:t>
            </a:r>
          </a:p>
          <a:p>
            <a:pPr marL="342900" lvl="0" indent="-342900" algn="l">
              <a:buFont typeface="Wingdings" pitchFamily="2" charset="2"/>
              <a:buChar char="v"/>
            </a:pPr>
            <a:r>
              <a:rPr lang="tr-TR" sz="2000" dirty="0" smtClean="0">
                <a:solidFill>
                  <a:srgbClr val="FFFF00"/>
                </a:solidFill>
              </a:rPr>
              <a:t>Hayvan hakları, akademik özgürlük ve imkanlarının sağlandığından emin olunması gibi </a:t>
            </a:r>
          </a:p>
          <a:p>
            <a:pPr lvl="0" algn="l"/>
            <a:r>
              <a:rPr lang="tr-TR" sz="2000" dirty="0" smtClean="0">
                <a:solidFill>
                  <a:srgbClr val="FFFF00"/>
                </a:solidFill>
              </a:rPr>
              <a:t>konuları belli standartlar içerisinde emin olunmasını sağlar.   </a:t>
            </a:r>
          </a:p>
          <a:p>
            <a:pPr marL="342900" lvl="0" indent="-342900" algn="l">
              <a:buFont typeface="Wingdings" pitchFamily="2" charset="2"/>
              <a:buChar char="v"/>
            </a:pPr>
            <a:endParaRPr lang="en-US" sz="2000" dirty="0">
              <a:solidFill>
                <a:srgbClr val="FFFF00"/>
              </a:solidFill>
            </a:endParaRPr>
          </a:p>
          <a:p>
            <a:pPr marL="342900" lvl="0" indent="-342900" algn="l">
              <a:buFont typeface="Wingdings" pitchFamily="2" charset="2"/>
              <a:buChar char="v"/>
            </a:pPr>
            <a:endParaRPr lang="en-US"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9144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en-US" sz="2800" dirty="0" err="1"/>
              <a:t>Akredite</a:t>
            </a:r>
            <a:r>
              <a:rPr lang="en-US" sz="2800" dirty="0"/>
              <a:t> </a:t>
            </a:r>
            <a:r>
              <a:rPr lang="en-US" sz="2800" dirty="0" err="1"/>
              <a:t>Olmus</a:t>
            </a:r>
            <a:r>
              <a:rPr lang="en-US" sz="2800" dirty="0"/>
              <a:t> </a:t>
            </a:r>
            <a:r>
              <a:rPr lang="en-US" sz="2800" dirty="0" err="1"/>
              <a:t>Bir</a:t>
            </a:r>
            <a:r>
              <a:rPr lang="en-US" sz="2800" dirty="0"/>
              <a:t> </a:t>
            </a:r>
            <a:r>
              <a:rPr lang="en-US" sz="2800" dirty="0" err="1"/>
              <a:t>Kurumdan</a:t>
            </a:r>
            <a:r>
              <a:rPr lang="en-US" sz="2800" dirty="0"/>
              <a:t> </a:t>
            </a:r>
            <a:r>
              <a:rPr lang="en-US" sz="2800" dirty="0" err="1"/>
              <a:t>Mezun</a:t>
            </a:r>
            <a:r>
              <a:rPr lang="en-US" sz="2800" dirty="0"/>
              <a:t> </a:t>
            </a:r>
            <a:r>
              <a:rPr lang="en-US" sz="2800" dirty="0" err="1" smtClean="0"/>
              <a:t>Olman</a:t>
            </a:r>
            <a:r>
              <a:rPr lang="tr-TR" sz="2800" dirty="0" smtClean="0"/>
              <a:t>ı</a:t>
            </a:r>
            <a:r>
              <a:rPr lang="en-US" sz="2800" dirty="0" smtClean="0"/>
              <a:t>n </a:t>
            </a:r>
            <a:r>
              <a:rPr lang="en-US" sz="2800" dirty="0" err="1" smtClean="0"/>
              <a:t>Avantajlar</a:t>
            </a:r>
            <a:r>
              <a:rPr lang="tr-TR" sz="2800" dirty="0" smtClean="0"/>
              <a:t>ı</a:t>
            </a:r>
            <a:endParaRPr lang="en-US" sz="2800" dirty="0"/>
          </a:p>
        </p:txBody>
      </p:sp>
      <p:sp>
        <p:nvSpPr>
          <p:cNvPr id="3" name="Subtitle 2"/>
          <p:cNvSpPr txBox="1">
            <a:spLocks/>
          </p:cNvSpPr>
          <p:nvPr/>
        </p:nvSpPr>
        <p:spPr>
          <a:xfrm>
            <a:off x="533400" y="2135187"/>
            <a:ext cx="8382000" cy="3886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Akredite olmuş bir fakülteden mezun olmak iş garantisi vermese de imkanların artmasını sağlamaktır.  </a:t>
            </a:r>
          </a:p>
          <a:p>
            <a:pPr algn="l"/>
            <a:r>
              <a:rPr lang="tr-TR" sz="2000" dirty="0" smtClean="0">
                <a:solidFill>
                  <a:srgbClr val="FF0000"/>
                </a:solidFill>
              </a:rPr>
              <a:t>Bir Öğrenci Olarak: </a:t>
            </a:r>
            <a:r>
              <a:rPr lang="tr-TR" sz="2000" dirty="0" smtClean="0">
                <a:solidFill>
                  <a:srgbClr val="FFFF00"/>
                </a:solidFill>
              </a:rPr>
              <a:t>Eğitim gördüğünüz veya mezun olduğunuz kurum sizi dünya standartlarında hedeflediğiniz ve almayı hayal ettiğiniz eğitim seviyesini size sağlamayı, </a:t>
            </a:r>
          </a:p>
          <a:p>
            <a:pPr algn="l"/>
            <a:r>
              <a:rPr lang="tr-TR" sz="2000" dirty="0" smtClean="0">
                <a:solidFill>
                  <a:srgbClr val="FF0000"/>
                </a:solidFill>
              </a:rPr>
              <a:t>Bir Akademisyen Olarak: </a:t>
            </a:r>
            <a:r>
              <a:rPr lang="tr-TR" sz="2000" dirty="0" smtClean="0">
                <a:solidFill>
                  <a:srgbClr val="FFFF00"/>
                </a:solidFill>
              </a:rPr>
              <a:t>Yaptığınız akademik çalışmaların kabul edilebilirliği ve kullandığınız metotların standartlarının belli bir seviyede olmasını,</a:t>
            </a:r>
          </a:p>
          <a:p>
            <a:pPr algn="l"/>
            <a:r>
              <a:rPr lang="tr-TR" sz="2000" dirty="0" smtClean="0">
                <a:solidFill>
                  <a:srgbClr val="FF0000"/>
                </a:solidFill>
              </a:rPr>
              <a:t>Bir Vatandaş Olarak: </a:t>
            </a:r>
            <a:r>
              <a:rPr lang="tr-TR" sz="2000" dirty="0" smtClean="0">
                <a:solidFill>
                  <a:srgbClr val="FFFF00"/>
                </a:solidFill>
              </a:rPr>
              <a:t>Hekimin görev aldığı veya size servis sağladığı hizmetlerde istenilen hizmetin en iyi şekilde alındığından emin olunma avantajlarını sağlar. </a:t>
            </a:r>
            <a:endParaRPr lang="tr-TR"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381000" y="2131227"/>
            <a:ext cx="8610600" cy="3128159"/>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Wingdings" pitchFamily="2" charset="2"/>
              <a:buChar char="v"/>
            </a:pPr>
            <a:r>
              <a:rPr lang="tr-TR" sz="2000" dirty="0" smtClean="0">
                <a:solidFill>
                  <a:srgbClr val="FFFF00"/>
                </a:solidFill>
              </a:rPr>
              <a:t>Amerika ve Kanada’da bulunan 3200 hayvan hastanesi 900 farklı kategoriler altında denetlemeden geçerek hizmet kalitelerini tescillemişlerdir. </a:t>
            </a:r>
          </a:p>
          <a:p>
            <a:pPr marL="342900" indent="-342900" algn="l">
              <a:buFont typeface="Wingdings" pitchFamily="2" charset="2"/>
              <a:buChar char="v"/>
            </a:pPr>
            <a:r>
              <a:rPr lang="tr-TR" sz="2000" dirty="0" smtClean="0">
                <a:solidFill>
                  <a:srgbClr val="FFFF00"/>
                </a:solidFill>
              </a:rPr>
              <a:t>Akredite olmuş bir kurumdan mezun olmuş bir hekim veya akademisyen daha geniş dairede çalışma imkanı bulur.</a:t>
            </a:r>
          </a:p>
          <a:p>
            <a:pPr marL="342900" indent="-342900" algn="l">
              <a:buFont typeface="Wingdings" pitchFamily="2" charset="2"/>
              <a:buChar char="v"/>
            </a:pPr>
            <a:r>
              <a:rPr lang="tr-TR" sz="2000" dirty="0" smtClean="0">
                <a:solidFill>
                  <a:srgbClr val="FFFF00"/>
                </a:solidFill>
              </a:rPr>
              <a:t>Ülkeler arası anlaşmaya bağlı olarak farklı ülkelerde çalışma imkanı,</a:t>
            </a:r>
          </a:p>
          <a:p>
            <a:pPr marL="342900" indent="-342900" algn="l">
              <a:buFont typeface="Wingdings" pitchFamily="2" charset="2"/>
              <a:buChar char="v"/>
            </a:pPr>
            <a:r>
              <a:rPr lang="tr-TR" sz="2000" dirty="0" smtClean="0">
                <a:solidFill>
                  <a:srgbClr val="FFFF00"/>
                </a:solidFill>
              </a:rPr>
              <a:t>Özellikle çeşitli kurumlar (Üniversite, Gıda Tarım ve Hayvancılık Bakanlığı), her zaman akredite olmuş hekimlerin istihdamını tercih edebilirler</a:t>
            </a:r>
            <a:r>
              <a:rPr lang="en-US" sz="2000" dirty="0" smtClean="0">
                <a:solidFill>
                  <a:srgbClr val="FFFF00"/>
                </a:solidFill>
              </a:rPr>
              <a:t>. </a:t>
            </a:r>
            <a:endParaRPr lang="en-US" sz="2000" dirty="0">
              <a:solidFill>
                <a:srgbClr val="FFFF00"/>
              </a:solidFill>
            </a:endParaRPr>
          </a:p>
          <a:p>
            <a:pPr marL="342900" indent="-342900" algn="l">
              <a:buFont typeface="Wingdings" pitchFamily="2" charset="2"/>
              <a:buChar char="v"/>
            </a:pPr>
            <a:endParaRPr lang="en-US" sz="2000" dirty="0">
              <a:solidFill>
                <a:srgbClr val="FFFF00"/>
              </a:solidFill>
            </a:endParaRPr>
          </a:p>
          <a:p>
            <a:pPr marL="342900" indent="-342900" algn="l">
              <a:buFont typeface="Wingdings" pitchFamily="2" charset="2"/>
              <a:buChar char="v"/>
            </a:pPr>
            <a:endParaRPr lang="en-US" sz="2000" dirty="0">
              <a:solidFill>
                <a:srgbClr val="FFFF00"/>
              </a:solidFill>
            </a:endParaRPr>
          </a:p>
        </p:txBody>
      </p:sp>
      <p:sp>
        <p:nvSpPr>
          <p:cNvPr id="5" name="Title 1"/>
          <p:cNvSpPr txBox="1">
            <a:spLocks/>
          </p:cNvSpPr>
          <p:nvPr/>
        </p:nvSpPr>
        <p:spPr>
          <a:xfrm>
            <a:off x="533400" y="1068387"/>
            <a:ext cx="8001000" cy="9144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r>
              <a:rPr lang="tr-TR" sz="2800" dirty="0" smtClean="0"/>
              <a:t>Akredite Olmuş Bir Kurumdan Mezun Olmanın Avantajları </a:t>
            </a:r>
            <a:endParaRPr lang="tr-TR" sz="2800" dirty="0"/>
          </a:p>
        </p:txBody>
      </p:sp>
      <p:sp>
        <p:nvSpPr>
          <p:cNvPr id="6" name="Rectangle 5"/>
          <p:cNvSpPr/>
          <p:nvPr/>
        </p:nvSpPr>
        <p:spPr>
          <a:xfrm>
            <a:off x="304800" y="4914880"/>
            <a:ext cx="8610600" cy="954107"/>
          </a:xfrm>
          <a:prstGeom prst="rect">
            <a:avLst/>
          </a:prstGeom>
        </p:spPr>
        <p:txBody>
          <a:bodyPr wrap="square">
            <a:spAutoFit/>
          </a:bodyPr>
          <a:lstStyle/>
          <a:p>
            <a:r>
              <a:rPr lang="tr-TR" sz="1400" b="1" dirty="0" err="1" smtClean="0">
                <a:solidFill>
                  <a:srgbClr val="FFFF00"/>
                </a:solidFill>
              </a:rPr>
              <a:t>Ö</a:t>
            </a:r>
            <a:r>
              <a:rPr lang="en-US" sz="1400" b="1" dirty="0" err="1" smtClean="0">
                <a:solidFill>
                  <a:srgbClr val="FFFF00"/>
                </a:solidFill>
              </a:rPr>
              <a:t>rnek</a:t>
            </a:r>
            <a:r>
              <a:rPr lang="en-US" sz="1400" b="1" dirty="0" smtClean="0">
                <a:solidFill>
                  <a:srgbClr val="FFFF00"/>
                </a:solidFill>
              </a:rPr>
              <a:t> </a:t>
            </a:r>
            <a:r>
              <a:rPr lang="en-US" sz="1400" b="1" dirty="0" err="1">
                <a:solidFill>
                  <a:srgbClr val="FFFF00"/>
                </a:solidFill>
              </a:rPr>
              <a:t>bir</a:t>
            </a:r>
            <a:r>
              <a:rPr lang="en-US" sz="1400" b="1" dirty="0">
                <a:solidFill>
                  <a:srgbClr val="FFFF00"/>
                </a:solidFill>
              </a:rPr>
              <a:t> Is </a:t>
            </a:r>
            <a:r>
              <a:rPr lang="en-US" sz="1400" b="1" dirty="0" err="1">
                <a:solidFill>
                  <a:srgbClr val="FFFF00"/>
                </a:solidFill>
              </a:rPr>
              <a:t>Ilani</a:t>
            </a:r>
            <a:endParaRPr lang="en-US" sz="1400" b="1" dirty="0">
              <a:solidFill>
                <a:srgbClr val="FFFF00"/>
              </a:solidFill>
            </a:endParaRPr>
          </a:p>
          <a:p>
            <a:r>
              <a:rPr lang="en-US" sz="1400" b="1" dirty="0">
                <a:solidFill>
                  <a:srgbClr val="FFFF00"/>
                </a:solidFill>
              </a:rPr>
              <a:t>The University of Sydney Policy on Externships at The University Veterinary Teaching Hospital Sydney</a:t>
            </a:r>
          </a:p>
          <a:p>
            <a:r>
              <a:rPr lang="en-US" sz="1400" dirty="0">
                <a:solidFill>
                  <a:srgbClr val="FFFF00"/>
                </a:solidFill>
              </a:rPr>
              <a:t>“ Students must be enrolled in the final clinical year of a veterinary program at an institution accredited by VSAAC, RCVS, AVMA </a:t>
            </a:r>
            <a:r>
              <a:rPr lang="en-US" sz="1400" dirty="0">
                <a:solidFill>
                  <a:srgbClr val="FF0000"/>
                </a:solidFill>
              </a:rPr>
              <a:t>or EAEVE</a:t>
            </a:r>
            <a:r>
              <a:rPr lang="en-US" sz="1400" dirty="0">
                <a:solidFill>
                  <a:srgbClr val="FFFF00"/>
                </a:solidFill>
              </a:rPr>
              <a:t>.”</a:t>
            </a: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16764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tr-TR" sz="2400" dirty="0" smtClean="0"/>
              <a:t>Bir ülkenin gelişmişliğinin en belirgin göstergelerinden biri de ülkedeki veteriner hekimlerinin ve hekimlik sınırları içerisindeki her türlü konunun gelişmişliğidir. </a:t>
            </a:r>
          </a:p>
          <a:p>
            <a:pPr algn="r"/>
            <a:r>
              <a:rPr lang="tr-TR" sz="2400" dirty="0" smtClean="0">
                <a:solidFill>
                  <a:srgbClr val="FF0000"/>
                </a:solidFill>
              </a:rPr>
              <a:t>Avrupa Birliği Komisyon Başkanı</a:t>
            </a:r>
            <a:endParaRPr lang="tr-TR" sz="2400" dirty="0">
              <a:solidFill>
                <a:srgbClr val="FF0000"/>
              </a:solidFill>
            </a:endParaRPr>
          </a:p>
        </p:txBody>
      </p:sp>
      <p:sp>
        <p:nvSpPr>
          <p:cNvPr id="3" name="Subtitle 2"/>
          <p:cNvSpPr txBox="1">
            <a:spLocks/>
          </p:cNvSpPr>
          <p:nvPr/>
        </p:nvSpPr>
        <p:spPr>
          <a:xfrm>
            <a:off x="533400" y="2744787"/>
            <a:ext cx="8305800" cy="31257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Dünyadaki tüm Veteriner Eğitim Kurumları akredite değildir. </a:t>
            </a:r>
          </a:p>
          <a:p>
            <a:pPr algn="l"/>
            <a:r>
              <a:rPr lang="tr-TR" sz="2000" dirty="0" smtClean="0">
                <a:solidFill>
                  <a:srgbClr val="FFFF00"/>
                </a:solidFill>
              </a:rPr>
              <a:t>Akreditasyon sadece hekim mezun eden kurumları değil, ilgili alt birimleri ve kurumları da içine alır.  </a:t>
            </a:r>
          </a:p>
          <a:p>
            <a:pPr algn="l"/>
            <a:endParaRPr lang="tr-TR" sz="2000" dirty="0" smtClean="0">
              <a:solidFill>
                <a:srgbClr val="FFFF00"/>
              </a:solidFill>
            </a:endParaRPr>
          </a:p>
          <a:p>
            <a:pPr algn="l"/>
            <a:r>
              <a:rPr lang="tr-TR" sz="2000" dirty="0" smtClean="0">
                <a:solidFill>
                  <a:srgbClr val="FFFF00"/>
                </a:solidFill>
              </a:rPr>
              <a:t>Örneğin: </a:t>
            </a:r>
          </a:p>
          <a:p>
            <a:pPr algn="l"/>
            <a:r>
              <a:rPr lang="en-US" sz="2000" dirty="0" smtClean="0">
                <a:solidFill>
                  <a:srgbClr val="FFFF00"/>
                </a:solidFill>
              </a:rPr>
              <a:t> </a:t>
            </a:r>
            <a:r>
              <a:rPr lang="en-US" sz="2000" dirty="0">
                <a:solidFill>
                  <a:srgbClr val="FFFF00"/>
                </a:solidFill>
              </a:rPr>
              <a:t>AAALAC:  Association for Assessment and Accreditation of Laboratory </a:t>
            </a:r>
            <a:r>
              <a:rPr lang="en-US" sz="2000" dirty="0" err="1">
                <a:solidFill>
                  <a:srgbClr val="FFFF00"/>
                </a:solidFill>
              </a:rPr>
              <a:t>AnimalCare</a:t>
            </a:r>
            <a:r>
              <a:rPr lang="en-US" sz="2000" dirty="0">
                <a:solidFill>
                  <a:srgbClr val="FFFF00"/>
                </a:solidFill>
              </a:rPr>
              <a:t> International</a:t>
            </a:r>
          </a:p>
          <a:p>
            <a:pPr algn="l"/>
            <a:r>
              <a:rPr lang="en-US" sz="2000" dirty="0">
                <a:solidFill>
                  <a:srgbClr val="FFFF00"/>
                </a:solidFill>
              </a:rPr>
              <a:t>Accreditation for Agriculture and Biomedical Research </a:t>
            </a:r>
            <a:r>
              <a:rPr lang="en-US" sz="2000" dirty="0" smtClean="0">
                <a:solidFill>
                  <a:srgbClr val="FFFF00"/>
                </a:solidFill>
              </a:rPr>
              <a:t>Programs</a:t>
            </a:r>
            <a:endParaRPr lang="en-US" sz="2000" dirty="0">
              <a:solidFill>
                <a:srgbClr val="FFFF00"/>
              </a:solidFill>
            </a:endParaRPr>
          </a:p>
          <a:p>
            <a:pPr algn="l"/>
            <a:endParaRPr lang="en-US" sz="2000" dirty="0">
              <a:solidFill>
                <a:srgbClr val="FFFF00"/>
              </a:solidFill>
            </a:endParaRPr>
          </a:p>
          <a:p>
            <a:pPr algn="l"/>
            <a:endParaRPr lang="en-US"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068387"/>
            <a:ext cx="8686800" cy="812078"/>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Akreditasyon </a:t>
            </a:r>
            <a:r>
              <a:rPr lang="en-US" sz="2800" dirty="0" err="1" smtClean="0"/>
              <a:t>bir</a:t>
            </a:r>
            <a:r>
              <a:rPr lang="en-US" sz="2800" dirty="0" smtClean="0"/>
              <a:t> </a:t>
            </a:r>
            <a:r>
              <a:rPr lang="tr-TR" sz="2800" dirty="0" smtClean="0"/>
              <a:t>ü</a:t>
            </a:r>
            <a:r>
              <a:rPr lang="en-US" sz="2800" dirty="0" err="1" smtClean="0"/>
              <a:t>lke</a:t>
            </a:r>
            <a:r>
              <a:rPr lang="en-US" sz="2800" dirty="0" smtClean="0"/>
              <a:t> </a:t>
            </a:r>
            <a:r>
              <a:rPr lang="en-US" sz="2800" dirty="0" err="1" smtClean="0"/>
              <a:t>hatta</a:t>
            </a:r>
            <a:r>
              <a:rPr lang="en-US" sz="2800" dirty="0" smtClean="0"/>
              <a:t> k</a:t>
            </a:r>
            <a:r>
              <a:rPr lang="tr-TR" sz="2800" dirty="0" smtClean="0"/>
              <a:t>ı</a:t>
            </a:r>
            <a:r>
              <a:rPr lang="en-US" sz="2800" dirty="0" err="1" smtClean="0"/>
              <a:t>talar</a:t>
            </a:r>
            <a:r>
              <a:rPr lang="tr-TR" sz="2800" dirty="0" smtClean="0"/>
              <a:t>ı</a:t>
            </a:r>
            <a:r>
              <a:rPr lang="en-US" sz="2800" dirty="0" smtClean="0"/>
              <a:t>n </a:t>
            </a:r>
            <a:r>
              <a:rPr lang="en-US" sz="2800" dirty="0" err="1" smtClean="0"/>
              <a:t>politikas</a:t>
            </a:r>
            <a:r>
              <a:rPr lang="tr-TR" sz="2800" dirty="0" smtClean="0"/>
              <a:t>ı</a:t>
            </a:r>
            <a:r>
              <a:rPr lang="en-US" sz="2800" dirty="0" smtClean="0"/>
              <a:t>d</a:t>
            </a:r>
            <a:r>
              <a:rPr lang="tr-TR" sz="2800" dirty="0" smtClean="0"/>
              <a:t>ı</a:t>
            </a:r>
            <a:r>
              <a:rPr lang="en-US" sz="2800" dirty="0" smtClean="0"/>
              <a:t>r. </a:t>
            </a:r>
            <a:endParaRPr lang="en-US" sz="2800" dirty="0"/>
          </a:p>
        </p:txBody>
      </p:sp>
      <p:sp>
        <p:nvSpPr>
          <p:cNvPr id="3" name="Subtitle 2"/>
          <p:cNvSpPr txBox="1">
            <a:spLocks/>
          </p:cNvSpPr>
          <p:nvPr/>
        </p:nvSpPr>
        <p:spPr>
          <a:xfrm>
            <a:off x="537853" y="1880465"/>
            <a:ext cx="8377548" cy="40386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Her ülke ekonomik veya coğrafi olarak dahil olduğu ve yakın işbirliği yaptığı ülkeler ile akreditasyon sağlamaktadır.  </a:t>
            </a:r>
          </a:p>
          <a:p>
            <a:pPr algn="l"/>
            <a:endParaRPr lang="tr-TR" sz="2000" dirty="0" smtClean="0">
              <a:solidFill>
                <a:srgbClr val="FFFF00"/>
              </a:solidFill>
            </a:endParaRPr>
          </a:p>
          <a:p>
            <a:pPr algn="l"/>
            <a:r>
              <a:rPr lang="tr-TR" sz="2000" dirty="0" smtClean="0">
                <a:solidFill>
                  <a:srgbClr val="FFFF00"/>
                </a:solidFill>
              </a:rPr>
              <a:t>    Akreditasyon Sistemi: </a:t>
            </a:r>
          </a:p>
          <a:p>
            <a:pPr marL="800100" lvl="1" indent="-342900" algn="l">
              <a:buFont typeface="Wingdings" pitchFamily="2" charset="2"/>
              <a:buChar char="v"/>
            </a:pPr>
            <a:r>
              <a:rPr lang="tr-TR" sz="2000" dirty="0" smtClean="0">
                <a:solidFill>
                  <a:srgbClr val="FFFF00"/>
                </a:solidFill>
              </a:rPr>
              <a:t>Kıyaslanabilirlik</a:t>
            </a:r>
          </a:p>
          <a:p>
            <a:pPr marL="800100" lvl="1" indent="-342900" algn="l">
              <a:buFont typeface="Wingdings" pitchFamily="2" charset="2"/>
              <a:buChar char="v"/>
            </a:pPr>
            <a:r>
              <a:rPr lang="tr-TR" sz="2000" dirty="0" smtClean="0">
                <a:solidFill>
                  <a:srgbClr val="FFFF00"/>
                </a:solidFill>
              </a:rPr>
              <a:t>Tekrarlanabilirlik</a:t>
            </a:r>
          </a:p>
          <a:p>
            <a:pPr marL="800100" lvl="1" indent="-342900" algn="l">
              <a:buFont typeface="Wingdings" pitchFamily="2" charset="2"/>
              <a:buChar char="v"/>
            </a:pPr>
            <a:r>
              <a:rPr lang="tr-TR" sz="2000" dirty="0" smtClean="0">
                <a:solidFill>
                  <a:srgbClr val="FFFF00"/>
                </a:solidFill>
              </a:rPr>
              <a:t>Transfer edilebilirlik </a:t>
            </a:r>
          </a:p>
          <a:p>
            <a:pPr marL="800100" lvl="1" indent="-342900" algn="l">
              <a:buFont typeface="Wingdings" pitchFamily="2" charset="2"/>
              <a:buChar char="v"/>
            </a:pPr>
            <a:r>
              <a:rPr lang="tr-TR" sz="2000" dirty="0" smtClean="0">
                <a:solidFill>
                  <a:srgbClr val="FFFF00"/>
                </a:solidFill>
              </a:rPr>
              <a:t>Uygulanabilirlik</a:t>
            </a:r>
          </a:p>
          <a:p>
            <a:pPr marL="800100" lvl="1" indent="-342900" algn="l">
              <a:buFont typeface="Wingdings" pitchFamily="2" charset="2"/>
              <a:buChar char="v"/>
            </a:pPr>
            <a:r>
              <a:rPr lang="tr-TR" sz="2000" dirty="0" smtClean="0">
                <a:solidFill>
                  <a:srgbClr val="FFFF00"/>
                </a:solidFill>
              </a:rPr>
              <a:t>Güvenilirlik</a:t>
            </a:r>
          </a:p>
          <a:p>
            <a:pPr marL="800100" lvl="1" indent="-342900" algn="l">
              <a:buFont typeface="Wingdings" pitchFamily="2" charset="2"/>
              <a:buChar char="v"/>
            </a:pPr>
            <a:r>
              <a:rPr lang="tr-TR" sz="2000" dirty="0" smtClean="0">
                <a:solidFill>
                  <a:srgbClr val="FFFF00"/>
                </a:solidFill>
              </a:rPr>
              <a:t>Geçerlilik</a:t>
            </a:r>
          </a:p>
          <a:p>
            <a:pPr marL="800100" lvl="1" indent="-342900" algn="l">
              <a:buFont typeface="Wingdings" pitchFamily="2" charset="2"/>
              <a:buChar char="v"/>
            </a:pPr>
            <a:r>
              <a:rPr lang="tr-TR" sz="2000" dirty="0" smtClean="0">
                <a:solidFill>
                  <a:srgbClr val="FFFF00"/>
                </a:solidFill>
              </a:rPr>
              <a:t>Modernlik </a:t>
            </a:r>
          </a:p>
          <a:p>
            <a:pPr marL="800100" lvl="1" indent="-342900" algn="l">
              <a:buFont typeface="Wingdings" pitchFamily="2" charset="2"/>
              <a:buChar char="v"/>
            </a:pPr>
            <a:endParaRPr lang="en-US" sz="2000" dirty="0" smtClean="0">
              <a:solidFill>
                <a:srgbClr val="FFFF00"/>
              </a:solidFill>
            </a:endParaRPr>
          </a:p>
          <a:p>
            <a:pPr marL="800100" lvl="1" indent="-342900" algn="l">
              <a:buFont typeface="Wingdings" pitchFamily="2" charset="2"/>
              <a:buChar char="v"/>
            </a:pPr>
            <a:endParaRPr lang="en-US" sz="2000" dirty="0" smtClean="0">
              <a:solidFill>
                <a:srgbClr val="FFFF00"/>
              </a:solidFill>
            </a:endParaRPr>
          </a:p>
          <a:p>
            <a:pPr marL="800100" lvl="1" indent="-342900" algn="l">
              <a:buFont typeface="Wingdings" pitchFamily="2" charset="2"/>
              <a:buChar char="v"/>
            </a:pPr>
            <a:endParaRPr lang="en-US" sz="2000" dirty="0" smtClean="0">
              <a:solidFill>
                <a:srgbClr val="FFFF00"/>
              </a:solidFill>
            </a:endParaRPr>
          </a:p>
          <a:p>
            <a:pPr algn="l"/>
            <a:endParaRPr lang="en-US"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8382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en-US" sz="2800" dirty="0" smtClean="0"/>
              <a:t>Akreditasyon </a:t>
            </a:r>
            <a:r>
              <a:rPr lang="tr-TR" sz="2800" dirty="0" smtClean="0"/>
              <a:t>Ş</a:t>
            </a:r>
            <a:r>
              <a:rPr lang="en-US" sz="2800" dirty="0" err="1" smtClean="0"/>
              <a:t>artlar</a:t>
            </a:r>
            <a:r>
              <a:rPr lang="tr-TR" sz="2800" dirty="0" smtClean="0"/>
              <a:t>ı</a:t>
            </a:r>
            <a:endParaRPr lang="en-US" sz="2800" dirty="0"/>
          </a:p>
        </p:txBody>
      </p:sp>
      <p:sp>
        <p:nvSpPr>
          <p:cNvPr id="3" name="Subtitle 2"/>
          <p:cNvSpPr txBox="1">
            <a:spLocks/>
          </p:cNvSpPr>
          <p:nvPr/>
        </p:nvSpPr>
        <p:spPr>
          <a:xfrm>
            <a:off x="472538" y="1906587"/>
            <a:ext cx="8442861" cy="2973388"/>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sz="2000" dirty="0" smtClean="0">
                <a:solidFill>
                  <a:srgbClr val="FFFF00"/>
                </a:solidFill>
              </a:rPr>
              <a:t>Her ülke asgari şartları sağladıktan sonra kendi ihtiyaçlarına yönelik şartlara ağırlık vermektedir. </a:t>
            </a:r>
          </a:p>
          <a:p>
            <a:pPr algn="l"/>
            <a:r>
              <a:rPr lang="tr-TR" sz="2000" dirty="0" smtClean="0">
                <a:solidFill>
                  <a:srgbClr val="FFFF00"/>
                </a:solidFill>
              </a:rPr>
              <a:t>	Fransa ve Almanya daha çok müfredat ağırlıklı eğitimi 	benimsemişken İngiltere’de pratik ve klinik ağırlıklıdır. </a:t>
            </a:r>
          </a:p>
          <a:p>
            <a:pPr algn="l"/>
            <a:r>
              <a:rPr lang="tr-TR" sz="2000" dirty="0" smtClean="0">
                <a:solidFill>
                  <a:srgbClr val="FFFF00"/>
                </a:solidFill>
              </a:rPr>
              <a:t>Avrupa Birliği (AB) içerisinde olan ülkelerde veteriner hekim mezun eden kurum </a:t>
            </a:r>
            <a:r>
              <a:rPr lang="tr-TR" sz="2000" dirty="0" smtClean="0">
                <a:solidFill>
                  <a:srgbClr val="FF0000"/>
                </a:solidFill>
              </a:rPr>
              <a:t>öğrenci başına 5 bin Euro ile 50 bin Euro</a:t>
            </a:r>
            <a:r>
              <a:rPr lang="tr-TR" sz="2000" dirty="0" smtClean="0">
                <a:solidFill>
                  <a:srgbClr val="FFFF00"/>
                </a:solidFill>
              </a:rPr>
              <a:t> arasında bir yatırım yapılmaktadır. </a:t>
            </a:r>
            <a:endParaRPr lang="tr-TR" sz="2000"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068387"/>
            <a:ext cx="8001000" cy="685800"/>
          </a:xfrm>
          <a:prstGeom prst="rect">
            <a:avLst/>
          </a:prstGeom>
        </p:spPr>
        <p:txBody>
          <a:bodyPr/>
          <a:lstStyle>
            <a:lvl1pPr algn="ctr" defTabSz="914400" rtl="0" eaLnBrk="1" latinLnBrk="0" hangingPunct="1">
              <a:spcBef>
                <a:spcPct val="0"/>
              </a:spcBef>
              <a:buNone/>
              <a:defRPr sz="3200" kern="1200">
                <a:solidFill>
                  <a:srgbClr val="FFFF00"/>
                </a:solidFill>
                <a:latin typeface="+mj-lt"/>
                <a:ea typeface="+mj-ea"/>
                <a:cs typeface="+mj-cs"/>
              </a:defRPr>
            </a:lvl1pPr>
          </a:lstStyle>
          <a:p>
            <a:pPr algn="l"/>
            <a:r>
              <a:rPr lang="tr-TR" sz="2800" dirty="0" smtClean="0"/>
              <a:t>VH Akreditasyon Sağlayan Kurumlar </a:t>
            </a:r>
            <a:endParaRPr lang="tr-TR" sz="2800" dirty="0"/>
          </a:p>
        </p:txBody>
      </p:sp>
      <p:sp>
        <p:nvSpPr>
          <p:cNvPr id="4" name="Subtitle 2"/>
          <p:cNvSpPr txBox="1">
            <a:spLocks/>
          </p:cNvSpPr>
          <p:nvPr/>
        </p:nvSpPr>
        <p:spPr>
          <a:xfrm>
            <a:off x="457200" y="1754187"/>
            <a:ext cx="8458200" cy="4267200"/>
          </a:xfrm>
          <a:prstGeom prst="rect">
            <a:avLst/>
          </a:prstGeom>
        </p:spPr>
        <p:txBody>
          <a:bodyPr/>
          <a:lstStyle>
            <a:lvl1pPr marL="0" indent="0" algn="ctr" defTabSz="914400" rtl="0" eaLnBrk="1" latinLnBrk="0" hangingPunct="1">
              <a:spcBef>
                <a:spcPct val="20000"/>
              </a:spcBef>
              <a:buClr>
                <a:srgbClr val="FFC000"/>
              </a:buClr>
              <a:buFont typeface="Wingdings" pitchFamily="2" charset="2"/>
              <a:buNone/>
              <a:defRPr sz="28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FFFF00"/>
              </a:buClr>
              <a:buFont typeface="Wingdings" pitchFamily="2" charset="2"/>
              <a:buNone/>
              <a:defRPr sz="2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Wingdings" pitchFamily="2" charset="2"/>
              <a:buChar char="v"/>
            </a:pPr>
            <a:r>
              <a:rPr lang="en-US" sz="2000" dirty="0" smtClean="0">
                <a:solidFill>
                  <a:srgbClr val="FF0000"/>
                </a:solidFill>
              </a:rPr>
              <a:t>RCVS </a:t>
            </a:r>
            <a:r>
              <a:rPr lang="en-US" sz="2000" dirty="0">
                <a:solidFill>
                  <a:srgbClr val="FFFF00"/>
                </a:solidFill>
              </a:rPr>
              <a:t>(Royal College of Veterinary Surgeons)</a:t>
            </a:r>
          </a:p>
          <a:p>
            <a:pPr marL="342900" lvl="0" indent="-342900" algn="l">
              <a:buFont typeface="Wingdings" pitchFamily="2" charset="2"/>
              <a:buChar char="v"/>
            </a:pPr>
            <a:r>
              <a:rPr lang="en-US" sz="2000" dirty="0">
                <a:solidFill>
                  <a:srgbClr val="FF0000"/>
                </a:solidFill>
              </a:rPr>
              <a:t>EAEVE/FVE</a:t>
            </a:r>
            <a:r>
              <a:rPr lang="en-US" sz="2000" dirty="0">
                <a:solidFill>
                  <a:srgbClr val="FFFF00"/>
                </a:solidFill>
              </a:rPr>
              <a:t> (European Association of Establishments for Veterinary Education)/ Federation of Veterinarians of Europe</a:t>
            </a:r>
          </a:p>
          <a:p>
            <a:pPr marL="342900" lvl="0" indent="-342900" algn="l">
              <a:buFont typeface="Wingdings" pitchFamily="2" charset="2"/>
              <a:buChar char="v"/>
            </a:pPr>
            <a:r>
              <a:rPr lang="en-US" sz="2000" dirty="0">
                <a:solidFill>
                  <a:srgbClr val="FF0000"/>
                </a:solidFill>
              </a:rPr>
              <a:t>AVMA</a:t>
            </a:r>
            <a:r>
              <a:rPr lang="en-US" sz="2000" dirty="0">
                <a:solidFill>
                  <a:srgbClr val="FFFF00"/>
                </a:solidFill>
              </a:rPr>
              <a:t> (American Veterinary Medical Association)</a:t>
            </a:r>
          </a:p>
          <a:p>
            <a:pPr marL="342900" lvl="0" indent="-342900" algn="l">
              <a:buFont typeface="Wingdings" pitchFamily="2" charset="2"/>
              <a:buChar char="v"/>
            </a:pPr>
            <a:r>
              <a:rPr lang="en-US" sz="2000" dirty="0">
                <a:solidFill>
                  <a:srgbClr val="FF0000"/>
                </a:solidFill>
              </a:rPr>
              <a:t>ABVC</a:t>
            </a:r>
            <a:r>
              <a:rPr lang="en-US" sz="2000" dirty="0">
                <a:solidFill>
                  <a:srgbClr val="FFFF00"/>
                </a:solidFill>
              </a:rPr>
              <a:t> (Australasian Veterinary Boards Council</a:t>
            </a:r>
            <a:r>
              <a:rPr lang="en-US" sz="2000" dirty="0" smtClean="0">
                <a:solidFill>
                  <a:srgbClr val="FFFF00"/>
                </a:solidFill>
              </a:rPr>
              <a:t>)</a:t>
            </a:r>
          </a:p>
          <a:p>
            <a:pPr lvl="0" algn="l"/>
            <a:endParaRPr lang="en-US" sz="2000" dirty="0">
              <a:solidFill>
                <a:srgbClr val="FFFF00"/>
              </a:solidFill>
            </a:endParaRPr>
          </a:p>
          <a:p>
            <a:pPr marL="342900" lvl="0" indent="-342900" algn="l">
              <a:buFont typeface="Wingdings" pitchFamily="2" charset="2"/>
              <a:buChar char="v"/>
            </a:pPr>
            <a:r>
              <a:rPr lang="en-US" sz="2000" dirty="0">
                <a:solidFill>
                  <a:srgbClr val="FF0000"/>
                </a:solidFill>
              </a:rPr>
              <a:t>VEDEK</a:t>
            </a:r>
            <a:r>
              <a:rPr lang="en-US" sz="2000" dirty="0">
                <a:solidFill>
                  <a:srgbClr val="FFFF00"/>
                </a:solidFill>
              </a:rPr>
              <a:t> (</a:t>
            </a:r>
            <a:r>
              <a:rPr lang="en-US" sz="2000" dirty="0" err="1">
                <a:solidFill>
                  <a:srgbClr val="FFFF00"/>
                </a:solidFill>
              </a:rPr>
              <a:t>Veteriner</a:t>
            </a:r>
            <a:r>
              <a:rPr lang="en-US" sz="2000" dirty="0">
                <a:solidFill>
                  <a:srgbClr val="FFFF00"/>
                </a:solidFill>
              </a:rPr>
              <a:t> </a:t>
            </a:r>
            <a:r>
              <a:rPr lang="en-US" sz="2000" dirty="0" err="1">
                <a:solidFill>
                  <a:srgbClr val="FFFF00"/>
                </a:solidFill>
              </a:rPr>
              <a:t>Hekimliği</a:t>
            </a:r>
            <a:r>
              <a:rPr lang="en-US" sz="2000" dirty="0">
                <a:solidFill>
                  <a:srgbClr val="FFFF00"/>
                </a:solidFill>
              </a:rPr>
              <a:t> </a:t>
            </a:r>
            <a:r>
              <a:rPr lang="en-US" sz="2000" dirty="0" err="1">
                <a:solidFill>
                  <a:srgbClr val="FFFF00"/>
                </a:solidFill>
              </a:rPr>
              <a:t>Eğitim</a:t>
            </a:r>
            <a:r>
              <a:rPr lang="en-US" sz="2000" dirty="0">
                <a:solidFill>
                  <a:srgbClr val="FFFF00"/>
                </a:solidFill>
              </a:rPr>
              <a:t> </a:t>
            </a:r>
            <a:r>
              <a:rPr lang="en-US" sz="2000" dirty="0" err="1">
                <a:solidFill>
                  <a:srgbClr val="FFFF00"/>
                </a:solidFill>
              </a:rPr>
              <a:t>Kurumları</a:t>
            </a:r>
            <a:r>
              <a:rPr lang="en-US" sz="2000" dirty="0">
                <a:solidFill>
                  <a:srgbClr val="FFFF00"/>
                </a:solidFill>
              </a:rPr>
              <a:t> </a:t>
            </a:r>
            <a:r>
              <a:rPr lang="en-US" sz="2000" dirty="0" err="1">
                <a:solidFill>
                  <a:srgbClr val="FFFF00"/>
                </a:solidFill>
              </a:rPr>
              <a:t>ve</a:t>
            </a:r>
            <a:r>
              <a:rPr lang="en-US" sz="2000" dirty="0">
                <a:solidFill>
                  <a:srgbClr val="FFFF00"/>
                </a:solidFill>
              </a:rPr>
              <a:t> </a:t>
            </a:r>
            <a:r>
              <a:rPr lang="en-US" sz="2000" dirty="0" err="1">
                <a:solidFill>
                  <a:srgbClr val="FFFF00"/>
                </a:solidFill>
              </a:rPr>
              <a:t>Programları</a:t>
            </a:r>
            <a:r>
              <a:rPr lang="en-US" sz="2000" dirty="0">
                <a:solidFill>
                  <a:srgbClr val="FFFF00"/>
                </a:solidFill>
              </a:rPr>
              <a:t> </a:t>
            </a:r>
            <a:r>
              <a:rPr lang="en-US" sz="2000" dirty="0" err="1">
                <a:solidFill>
                  <a:srgbClr val="FFFF00"/>
                </a:solidFill>
              </a:rPr>
              <a:t>Değerlendirme</a:t>
            </a:r>
            <a:r>
              <a:rPr lang="en-US" sz="2000" dirty="0">
                <a:solidFill>
                  <a:srgbClr val="FFFF00"/>
                </a:solidFill>
              </a:rPr>
              <a:t> </a:t>
            </a:r>
            <a:r>
              <a:rPr lang="en-US" sz="2000" dirty="0" err="1">
                <a:solidFill>
                  <a:srgbClr val="FFFF00"/>
                </a:solidFill>
              </a:rPr>
              <a:t>ve</a:t>
            </a:r>
            <a:r>
              <a:rPr lang="en-US" sz="2000" dirty="0">
                <a:solidFill>
                  <a:srgbClr val="FFFF00"/>
                </a:solidFill>
              </a:rPr>
              <a:t> Akreditasyon </a:t>
            </a:r>
            <a:r>
              <a:rPr lang="en-US" sz="2000" dirty="0" err="1">
                <a:solidFill>
                  <a:srgbClr val="FFFF00"/>
                </a:solidFill>
              </a:rPr>
              <a:t>Derneği</a:t>
            </a:r>
            <a:r>
              <a:rPr lang="en-US" sz="2000" dirty="0">
                <a:solidFill>
                  <a:srgbClr val="FFFF00"/>
                </a:solidFill>
              </a:rPr>
              <a:t>, </a:t>
            </a:r>
            <a:r>
              <a:rPr lang="en-US" sz="2000" dirty="0" err="1">
                <a:solidFill>
                  <a:srgbClr val="FFFF00"/>
                </a:solidFill>
              </a:rPr>
              <a:t>Turkiye</a:t>
            </a:r>
            <a:endParaRPr lang="en-US" sz="2000" dirty="0">
              <a:solidFill>
                <a:srgbClr val="FFFF00"/>
              </a:solidFill>
            </a:endParaRPr>
          </a:p>
          <a:p>
            <a:pPr marL="342900" lvl="0" indent="-342900" algn="l">
              <a:buFont typeface="Wingdings" pitchFamily="2" charset="2"/>
              <a:buChar char="v"/>
            </a:pPr>
            <a:r>
              <a:rPr lang="en-US" sz="2000" dirty="0">
                <a:solidFill>
                  <a:srgbClr val="FF0000"/>
                </a:solidFill>
              </a:rPr>
              <a:t>SAVC</a:t>
            </a:r>
            <a:r>
              <a:rPr lang="en-US" sz="2000" dirty="0">
                <a:solidFill>
                  <a:srgbClr val="FFFF00"/>
                </a:solidFill>
              </a:rPr>
              <a:t> (South African Veterinary Council)</a:t>
            </a:r>
          </a:p>
          <a:p>
            <a:pPr marL="342900" lvl="0" indent="-342900" algn="l">
              <a:buFont typeface="Wingdings" pitchFamily="2" charset="2"/>
              <a:buChar char="v"/>
            </a:pPr>
            <a:r>
              <a:rPr lang="en-US" sz="2000" dirty="0">
                <a:solidFill>
                  <a:srgbClr val="FF0000"/>
                </a:solidFill>
              </a:rPr>
              <a:t>AAVS</a:t>
            </a:r>
            <a:r>
              <a:rPr lang="en-US" sz="2000" dirty="0">
                <a:solidFill>
                  <a:srgbClr val="FFFF00"/>
                </a:solidFill>
              </a:rPr>
              <a:t>  (Asian Association of Veterinary Schools) </a:t>
            </a:r>
          </a:p>
          <a:p>
            <a:pPr marL="342900" lvl="0" indent="-342900" algn="l">
              <a:buFont typeface="Wingdings" pitchFamily="2" charset="2"/>
              <a:buChar char="v"/>
            </a:pPr>
            <a:r>
              <a:rPr lang="en-US" sz="2000" dirty="0">
                <a:solidFill>
                  <a:srgbClr val="FF0000"/>
                </a:solidFill>
              </a:rPr>
              <a:t>CONEVET</a:t>
            </a:r>
            <a:r>
              <a:rPr lang="en-US" sz="2000" dirty="0">
                <a:solidFill>
                  <a:srgbClr val="FFFF00"/>
                </a:solidFill>
              </a:rPr>
              <a:t> (El </a:t>
            </a:r>
            <a:r>
              <a:rPr lang="en-US" sz="2000" dirty="0" err="1">
                <a:solidFill>
                  <a:srgbClr val="FFFF00"/>
                </a:solidFill>
              </a:rPr>
              <a:t>Consejo</a:t>
            </a:r>
            <a:r>
              <a:rPr lang="en-US" sz="2000" dirty="0">
                <a:solidFill>
                  <a:srgbClr val="FFFF00"/>
                </a:solidFill>
              </a:rPr>
              <a:t> </a:t>
            </a:r>
            <a:r>
              <a:rPr lang="en-US" sz="2000" dirty="0" err="1">
                <a:solidFill>
                  <a:srgbClr val="FFFF00"/>
                </a:solidFill>
              </a:rPr>
              <a:t>Nacional</a:t>
            </a:r>
            <a:r>
              <a:rPr lang="en-US" sz="2000" dirty="0">
                <a:solidFill>
                  <a:srgbClr val="FFFF00"/>
                </a:solidFill>
              </a:rPr>
              <a:t> de </a:t>
            </a:r>
            <a:r>
              <a:rPr lang="en-US" sz="2000" dirty="0" err="1">
                <a:solidFill>
                  <a:srgbClr val="FFFF00"/>
                </a:solidFill>
              </a:rPr>
              <a:t>Educación</a:t>
            </a:r>
            <a:r>
              <a:rPr lang="en-US" sz="2000" dirty="0">
                <a:solidFill>
                  <a:srgbClr val="FFFF00"/>
                </a:solidFill>
              </a:rPr>
              <a:t> de la </a:t>
            </a:r>
            <a:r>
              <a:rPr lang="en-US" sz="2000" dirty="0" err="1">
                <a:solidFill>
                  <a:srgbClr val="FFFF00"/>
                </a:solidFill>
              </a:rPr>
              <a:t>Medicina</a:t>
            </a:r>
            <a:r>
              <a:rPr lang="en-US" sz="2000" dirty="0">
                <a:solidFill>
                  <a:srgbClr val="FFFF00"/>
                </a:solidFill>
              </a:rPr>
              <a:t> </a:t>
            </a:r>
            <a:r>
              <a:rPr lang="en-US" sz="2000" dirty="0" err="1">
                <a:solidFill>
                  <a:srgbClr val="FFFF00"/>
                </a:solidFill>
              </a:rPr>
              <a:t>Veterinaria</a:t>
            </a:r>
            <a:r>
              <a:rPr lang="en-US" sz="2000" dirty="0">
                <a:solidFill>
                  <a:srgbClr val="FFFF00"/>
                </a:solidFill>
              </a:rPr>
              <a:t> y </a:t>
            </a:r>
            <a:r>
              <a:rPr lang="en-US" sz="2000" dirty="0" err="1">
                <a:solidFill>
                  <a:srgbClr val="FFFF00"/>
                </a:solidFill>
              </a:rPr>
              <a:t>Zootecnia</a:t>
            </a:r>
            <a:r>
              <a:rPr lang="en-US" sz="2000" dirty="0">
                <a:solidFill>
                  <a:srgbClr val="FFFF00"/>
                </a:solidFill>
              </a:rPr>
              <a:t> )</a:t>
            </a:r>
          </a:p>
        </p:txBody>
      </p:sp>
      <p:cxnSp>
        <p:nvCxnSpPr>
          <p:cNvPr id="6" name="Straight Connector 5"/>
          <p:cNvCxnSpPr/>
          <p:nvPr/>
        </p:nvCxnSpPr>
        <p:spPr>
          <a:xfrm flipV="1">
            <a:off x="762000" y="3659187"/>
            <a:ext cx="7620000" cy="76200"/>
          </a:xfrm>
          <a:prstGeom prst="line">
            <a:avLst/>
          </a:prstGeom>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7620000" y="3354387"/>
            <a:ext cx="1981200" cy="369332"/>
          </a:xfrm>
          <a:prstGeom prst="rect">
            <a:avLst/>
          </a:prstGeom>
          <a:noFill/>
        </p:spPr>
        <p:txBody>
          <a:bodyPr wrap="square" rtlCol="0">
            <a:spAutoFit/>
          </a:bodyPr>
          <a:lstStyle/>
          <a:p>
            <a:r>
              <a:rPr lang="en-US" dirty="0" err="1" smtClean="0">
                <a:solidFill>
                  <a:srgbClr val="FFFF00"/>
                </a:solidFill>
              </a:rPr>
              <a:t>Cizginin</a:t>
            </a:r>
            <a:r>
              <a:rPr lang="en-US" dirty="0" smtClean="0">
                <a:solidFill>
                  <a:srgbClr val="FFFF00"/>
                </a:solidFill>
              </a:rPr>
              <a:t> </a:t>
            </a:r>
            <a:r>
              <a:rPr lang="en-US" dirty="0" err="1" smtClean="0">
                <a:solidFill>
                  <a:srgbClr val="FFFF00"/>
                </a:solidFill>
              </a:rPr>
              <a:t>Ustu</a:t>
            </a:r>
            <a:endParaRPr lang="en-US" dirty="0">
              <a:solidFill>
                <a:srgbClr val="FFFF00"/>
              </a:solidFill>
            </a:endParaRPr>
          </a:p>
        </p:txBody>
      </p:sp>
      <p:sp>
        <p:nvSpPr>
          <p:cNvPr id="9" name="TextBox 8"/>
          <p:cNvSpPr txBox="1"/>
          <p:nvPr/>
        </p:nvSpPr>
        <p:spPr>
          <a:xfrm>
            <a:off x="7620000" y="3659187"/>
            <a:ext cx="1981200" cy="369332"/>
          </a:xfrm>
          <a:prstGeom prst="rect">
            <a:avLst/>
          </a:prstGeom>
          <a:noFill/>
        </p:spPr>
        <p:txBody>
          <a:bodyPr wrap="square" rtlCol="0">
            <a:spAutoFit/>
          </a:bodyPr>
          <a:lstStyle/>
          <a:p>
            <a:r>
              <a:rPr lang="en-US" dirty="0" err="1" smtClean="0">
                <a:solidFill>
                  <a:srgbClr val="FFFF00"/>
                </a:solidFill>
              </a:rPr>
              <a:t>Cizginin</a:t>
            </a:r>
            <a:r>
              <a:rPr lang="en-US" dirty="0" smtClean="0">
                <a:solidFill>
                  <a:srgbClr val="FFFF00"/>
                </a:solidFill>
              </a:rPr>
              <a:t> </a:t>
            </a:r>
            <a:r>
              <a:rPr lang="en-US" dirty="0" err="1" smtClean="0">
                <a:solidFill>
                  <a:srgbClr val="FFFF00"/>
                </a:solidFill>
              </a:rPr>
              <a:t>Alti</a:t>
            </a:r>
            <a:endParaRPr lang="en-US" dirty="0">
              <a:solidFill>
                <a:srgbClr val="FFFF00"/>
              </a:solidFill>
            </a:endParaRPr>
          </a:p>
        </p:txBody>
      </p:sp>
    </p:spTree>
    <p:extLst>
      <p:ext uri="{BB962C8B-B14F-4D97-AF65-F5344CB8AC3E}">
        <p14:creationId xmlns:p14="http://schemas.microsoft.com/office/powerpoint/2010/main" val="3739690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atauni vet fak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atauni vet fak2vvvvv</Template>
  <TotalTime>722</TotalTime>
  <Words>2015</Words>
  <Application>Microsoft Office PowerPoint</Application>
  <PresentationFormat>Özel</PresentationFormat>
  <Paragraphs>208</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atauni vet fak slide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Fikrullah</dc:creator>
  <cp:lastModifiedBy>Hamit</cp:lastModifiedBy>
  <cp:revision>113</cp:revision>
  <dcterms:created xsi:type="dcterms:W3CDTF">2012-03-06T01:31:00Z</dcterms:created>
  <dcterms:modified xsi:type="dcterms:W3CDTF">2012-03-11T11:11:56Z</dcterms:modified>
</cp:coreProperties>
</file>