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7"/>
  </p:notesMasterIdLst>
  <p:sldIdLst>
    <p:sldId id="257" r:id="rId2"/>
    <p:sldId id="349" r:id="rId3"/>
    <p:sldId id="350" r:id="rId4"/>
    <p:sldId id="258" r:id="rId5"/>
    <p:sldId id="259" r:id="rId6"/>
    <p:sldId id="260" r:id="rId7"/>
    <p:sldId id="261" r:id="rId8"/>
    <p:sldId id="324" r:id="rId9"/>
    <p:sldId id="325" r:id="rId10"/>
    <p:sldId id="326" r:id="rId11"/>
    <p:sldId id="327" r:id="rId12"/>
    <p:sldId id="345" r:id="rId13"/>
    <p:sldId id="328" r:id="rId14"/>
    <p:sldId id="346" r:id="rId15"/>
    <p:sldId id="329" r:id="rId16"/>
    <p:sldId id="330" r:id="rId17"/>
    <p:sldId id="331" r:id="rId18"/>
    <p:sldId id="347" r:id="rId19"/>
    <p:sldId id="332" r:id="rId20"/>
    <p:sldId id="348" r:id="rId21"/>
    <p:sldId id="333" r:id="rId22"/>
    <p:sldId id="334" r:id="rId23"/>
    <p:sldId id="335" r:id="rId24"/>
    <p:sldId id="351" r:id="rId25"/>
    <p:sldId id="336" r:id="rId26"/>
    <p:sldId id="352" r:id="rId27"/>
    <p:sldId id="353" r:id="rId28"/>
    <p:sldId id="337" r:id="rId29"/>
    <p:sldId id="338" r:id="rId30"/>
    <p:sldId id="278" r:id="rId31"/>
    <p:sldId id="280" r:id="rId32"/>
    <p:sldId id="354" r:id="rId33"/>
    <p:sldId id="281" r:id="rId34"/>
    <p:sldId id="355" r:id="rId35"/>
    <p:sldId id="283" r:id="rId36"/>
    <p:sldId id="356" r:id="rId37"/>
    <p:sldId id="284" r:id="rId38"/>
    <p:sldId id="357" r:id="rId39"/>
    <p:sldId id="288" r:id="rId40"/>
    <p:sldId id="289" r:id="rId41"/>
    <p:sldId id="358" r:id="rId42"/>
    <p:sldId id="290" r:id="rId43"/>
    <p:sldId id="359" r:id="rId44"/>
    <p:sldId id="291" r:id="rId45"/>
    <p:sldId id="360" r:id="rId46"/>
    <p:sldId id="292" r:id="rId47"/>
    <p:sldId id="293" r:id="rId48"/>
    <p:sldId id="361" r:id="rId49"/>
    <p:sldId id="294" r:id="rId50"/>
    <p:sldId id="295" r:id="rId51"/>
    <p:sldId id="362" r:id="rId52"/>
    <p:sldId id="296" r:id="rId53"/>
    <p:sldId id="298" r:id="rId54"/>
    <p:sldId id="339" r:id="rId55"/>
    <p:sldId id="363" r:id="rId56"/>
    <p:sldId id="299" r:id="rId57"/>
    <p:sldId id="340" r:id="rId58"/>
    <p:sldId id="300" r:id="rId59"/>
    <p:sldId id="301" r:id="rId60"/>
    <p:sldId id="364" r:id="rId61"/>
    <p:sldId id="302" r:id="rId62"/>
    <p:sldId id="365" r:id="rId63"/>
    <p:sldId id="303" r:id="rId64"/>
    <p:sldId id="304" r:id="rId65"/>
    <p:sldId id="366" r:id="rId66"/>
    <p:sldId id="305" r:id="rId67"/>
    <p:sldId id="367" r:id="rId68"/>
    <p:sldId id="368" r:id="rId69"/>
    <p:sldId id="369" r:id="rId70"/>
    <p:sldId id="370" r:id="rId71"/>
    <p:sldId id="371" r:id="rId72"/>
    <p:sldId id="372" r:id="rId73"/>
    <p:sldId id="373" r:id="rId74"/>
    <p:sldId id="374" r:id="rId75"/>
    <p:sldId id="311" r:id="rId76"/>
    <p:sldId id="375" r:id="rId77"/>
    <p:sldId id="376" r:id="rId78"/>
    <p:sldId id="317" r:id="rId79"/>
    <p:sldId id="341" r:id="rId80"/>
    <p:sldId id="319" r:id="rId81"/>
    <p:sldId id="320" r:id="rId82"/>
    <p:sldId id="344" r:id="rId83"/>
    <p:sldId id="343" r:id="rId84"/>
    <p:sldId id="322" r:id="rId85"/>
    <p:sldId id="342" r:id="rId8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19" autoAdjust="0"/>
    <p:restoredTop sz="94709" autoAdjust="0"/>
  </p:normalViewPr>
  <p:slideViewPr>
    <p:cSldViewPr>
      <p:cViewPr>
        <p:scale>
          <a:sx n="60" d="100"/>
          <a:sy n="60" d="100"/>
        </p:scale>
        <p:origin x="-786" y="-30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CB6F32-023A-4CB5-BA75-82D132195239}" type="datetimeFigureOut">
              <a:rPr lang="tr-TR" smtClean="0"/>
              <a:pPr/>
              <a:t>10.03.2012</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17DFAB-E365-4EF9-B411-785EFBDB20FB}" type="slidenum">
              <a:rPr lang="tr-TR" smtClean="0"/>
              <a:pPr/>
              <a:t>‹#›</a:t>
            </a:fld>
            <a:endParaRPr lang="tr-TR"/>
          </a:p>
        </p:txBody>
      </p:sp>
    </p:spTree>
    <p:extLst>
      <p:ext uri="{BB962C8B-B14F-4D97-AF65-F5344CB8AC3E}">
        <p14:creationId xmlns:p14="http://schemas.microsoft.com/office/powerpoint/2010/main" xmlns="" val="2338710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9D17DFAB-E365-4EF9-B411-785EFBDB20FB}" type="slidenum">
              <a:rPr lang="tr-TR" smtClean="0"/>
              <a:pPr/>
              <a:t>85</a:t>
            </a:fld>
            <a:endParaRPr lang="tr-TR"/>
          </a:p>
        </p:txBody>
      </p:sp>
    </p:spTree>
    <p:extLst>
      <p:ext uri="{BB962C8B-B14F-4D97-AF65-F5344CB8AC3E}">
        <p14:creationId xmlns:p14="http://schemas.microsoft.com/office/powerpoint/2010/main" xmlns="" val="4049469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en-US"/>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B1B3F46F-32AA-4AE4-AD07-C49B1E778116}" type="datetime1">
              <a:rPr lang="en-US" smtClean="0"/>
              <a:pPr/>
              <a:t>3/10/2012</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86B450FF-6EC2-4529-A63C-8D567BBE06E9}" type="slidenum">
              <a:rPr lang="en-US" smtClean="0"/>
              <a:pPr/>
              <a:t>‹#›</a:t>
            </a:fld>
            <a:endParaRPr lang="en-US"/>
          </a:p>
        </p:txBody>
      </p:sp>
    </p:spTree>
    <p:extLst>
      <p:ext uri="{BB962C8B-B14F-4D97-AF65-F5344CB8AC3E}">
        <p14:creationId xmlns:p14="http://schemas.microsoft.com/office/powerpoint/2010/main" xmlns="" val="42436442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AB6B01E1-75E2-41F2-AD93-F7BA693F0BC5}" type="datetime1">
              <a:rPr lang="en-US" smtClean="0"/>
              <a:pPr/>
              <a:t>3/10/2012</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86B450FF-6EC2-4529-A63C-8D567BBE06E9}" type="slidenum">
              <a:rPr lang="en-US" smtClean="0"/>
              <a:pPr/>
              <a:t>‹#›</a:t>
            </a:fld>
            <a:endParaRPr lang="en-US"/>
          </a:p>
        </p:txBody>
      </p:sp>
    </p:spTree>
    <p:extLst>
      <p:ext uri="{BB962C8B-B14F-4D97-AF65-F5344CB8AC3E}">
        <p14:creationId xmlns:p14="http://schemas.microsoft.com/office/powerpoint/2010/main" xmlns="" val="351585162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3A2F96FE-C68F-4540-A8CD-AE158DDCED5A}" type="datetime1">
              <a:rPr lang="en-US" smtClean="0"/>
              <a:pPr/>
              <a:t>3/10/2012</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86B450FF-6EC2-4529-A63C-8D567BBE06E9}" type="slidenum">
              <a:rPr lang="en-US" smtClean="0"/>
              <a:pPr/>
              <a:t>‹#›</a:t>
            </a:fld>
            <a:endParaRPr lang="en-US"/>
          </a:p>
        </p:txBody>
      </p:sp>
    </p:spTree>
    <p:extLst>
      <p:ext uri="{BB962C8B-B14F-4D97-AF65-F5344CB8AC3E}">
        <p14:creationId xmlns:p14="http://schemas.microsoft.com/office/powerpoint/2010/main" xmlns="" val="128634421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lvl1pPr>
              <a:defRPr sz="3600"/>
            </a:lvl1pPr>
          </a:lstStyle>
          <a:p>
            <a:r>
              <a:rPr lang="tr-TR" dirty="0" smtClean="0"/>
              <a:t>Asıl başlık stili için tıklatın</a:t>
            </a:r>
            <a:endParaRPr lang="en-US" dirty="0"/>
          </a:p>
        </p:txBody>
      </p:sp>
      <p:sp>
        <p:nvSpPr>
          <p:cNvPr id="3" name="İçerik Yer Tutucusu 2"/>
          <p:cNvSpPr>
            <a:spLocks noGrp="1"/>
          </p:cNvSpPr>
          <p:nvPr>
            <p:ph idx="1"/>
          </p:nvPr>
        </p:nvSpPr>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Veri Yer Tutucusu 3"/>
          <p:cNvSpPr>
            <a:spLocks noGrp="1"/>
          </p:cNvSpPr>
          <p:nvPr>
            <p:ph type="dt" sz="half" idx="10"/>
          </p:nvPr>
        </p:nvSpPr>
        <p:spPr/>
        <p:txBody>
          <a:bodyPr/>
          <a:lstStyle/>
          <a:p>
            <a:fld id="{BDDAABA1-97D5-4C66-89E7-755153B4571E}" type="datetime1">
              <a:rPr lang="en-US" smtClean="0"/>
              <a:pPr/>
              <a:t>3/10/2012</a:t>
            </a:fld>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86B450FF-6EC2-4529-A63C-8D567BBE06E9}" type="slidenum">
              <a:rPr lang="en-US" smtClean="0"/>
              <a:pPr/>
              <a:t>‹#›</a:t>
            </a:fld>
            <a:endParaRPr lang="en-US" dirty="0"/>
          </a:p>
        </p:txBody>
      </p:sp>
    </p:spTree>
    <p:extLst>
      <p:ext uri="{BB962C8B-B14F-4D97-AF65-F5344CB8AC3E}">
        <p14:creationId xmlns:p14="http://schemas.microsoft.com/office/powerpoint/2010/main" xmlns="" val="336405970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US"/>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32D8429-786D-4991-A8A0-6A423CA44A2E}" type="datetime1">
              <a:rPr lang="en-US" smtClean="0"/>
              <a:pPr/>
              <a:t>3/10/2012</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86B450FF-6EC2-4529-A63C-8D567BBE06E9}" type="slidenum">
              <a:rPr lang="en-US" smtClean="0"/>
              <a:pPr/>
              <a:t>‹#›</a:t>
            </a:fld>
            <a:endParaRPr lang="en-US"/>
          </a:p>
        </p:txBody>
      </p:sp>
    </p:spTree>
    <p:extLst>
      <p:ext uri="{BB962C8B-B14F-4D97-AF65-F5344CB8AC3E}">
        <p14:creationId xmlns:p14="http://schemas.microsoft.com/office/powerpoint/2010/main" xmlns="" val="98168585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ED6BACCF-E6CB-4E73-8DBC-0BCC1703C95D}" type="datetime1">
              <a:rPr lang="en-US" smtClean="0"/>
              <a:pPr/>
              <a:t>3/10/2012</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86B450FF-6EC2-4529-A63C-8D567BBE06E9}" type="slidenum">
              <a:rPr lang="en-US" smtClean="0"/>
              <a:pPr/>
              <a:t>‹#›</a:t>
            </a:fld>
            <a:endParaRPr lang="en-US"/>
          </a:p>
        </p:txBody>
      </p:sp>
    </p:spTree>
    <p:extLst>
      <p:ext uri="{BB962C8B-B14F-4D97-AF65-F5344CB8AC3E}">
        <p14:creationId xmlns:p14="http://schemas.microsoft.com/office/powerpoint/2010/main" xmlns="" val="25379454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en-US"/>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85230CB3-BB1B-4CE6-AD66-3F66D57ED6FB}" type="datetime1">
              <a:rPr lang="en-US" smtClean="0"/>
              <a:pPr/>
              <a:t>3/10/2012</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86B450FF-6EC2-4529-A63C-8D567BBE06E9}" type="slidenum">
              <a:rPr lang="en-US" smtClean="0"/>
              <a:pPr/>
              <a:t>‹#›</a:t>
            </a:fld>
            <a:endParaRPr lang="en-US"/>
          </a:p>
        </p:txBody>
      </p:sp>
    </p:spTree>
    <p:extLst>
      <p:ext uri="{BB962C8B-B14F-4D97-AF65-F5344CB8AC3E}">
        <p14:creationId xmlns:p14="http://schemas.microsoft.com/office/powerpoint/2010/main" xmlns="" val="399436647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9058096A-2715-4B2D-B27F-C7E6383086AF}" type="datetime1">
              <a:rPr lang="en-US" smtClean="0"/>
              <a:pPr/>
              <a:t>3/10/2012</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86B450FF-6EC2-4529-A63C-8D567BBE06E9}" type="slidenum">
              <a:rPr lang="en-US" smtClean="0"/>
              <a:pPr/>
              <a:t>‹#›</a:t>
            </a:fld>
            <a:endParaRPr lang="en-US"/>
          </a:p>
        </p:txBody>
      </p:sp>
    </p:spTree>
    <p:extLst>
      <p:ext uri="{BB962C8B-B14F-4D97-AF65-F5344CB8AC3E}">
        <p14:creationId xmlns:p14="http://schemas.microsoft.com/office/powerpoint/2010/main" xmlns="" val="32136941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EA6C4AF-27AD-447E-9B80-8EB366CA8264}" type="datetime1">
              <a:rPr lang="en-US" smtClean="0"/>
              <a:pPr/>
              <a:t>3/10/2012</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86B450FF-6EC2-4529-A63C-8D567BBE06E9}" type="slidenum">
              <a:rPr lang="en-US" smtClean="0"/>
              <a:pPr/>
              <a:t>‹#›</a:t>
            </a:fld>
            <a:endParaRPr lang="en-US"/>
          </a:p>
        </p:txBody>
      </p:sp>
    </p:spTree>
    <p:extLst>
      <p:ext uri="{BB962C8B-B14F-4D97-AF65-F5344CB8AC3E}">
        <p14:creationId xmlns:p14="http://schemas.microsoft.com/office/powerpoint/2010/main" xmlns="" val="308375421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en-US"/>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AA1B605-EC3E-4861-8761-233B5415CFDC}" type="datetime1">
              <a:rPr lang="en-US" smtClean="0"/>
              <a:pPr/>
              <a:t>3/10/2012</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86B450FF-6EC2-4529-A63C-8D567BBE06E9}" type="slidenum">
              <a:rPr lang="en-US" smtClean="0"/>
              <a:pPr/>
              <a:t>‹#›</a:t>
            </a:fld>
            <a:endParaRPr lang="en-US"/>
          </a:p>
        </p:txBody>
      </p:sp>
    </p:spTree>
    <p:extLst>
      <p:ext uri="{BB962C8B-B14F-4D97-AF65-F5344CB8AC3E}">
        <p14:creationId xmlns:p14="http://schemas.microsoft.com/office/powerpoint/2010/main" xmlns="" val="1549022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en-US"/>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2195CF2-7014-49B7-8470-2E180DDE7BAC}" type="datetime1">
              <a:rPr lang="en-US" smtClean="0"/>
              <a:pPr/>
              <a:t>3/10/2012</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86B450FF-6EC2-4529-A63C-8D567BBE06E9}" type="slidenum">
              <a:rPr lang="en-US" smtClean="0"/>
              <a:pPr/>
              <a:t>‹#›</a:t>
            </a:fld>
            <a:endParaRPr lang="en-US"/>
          </a:p>
        </p:txBody>
      </p:sp>
    </p:spTree>
    <p:extLst>
      <p:ext uri="{BB962C8B-B14F-4D97-AF65-F5344CB8AC3E}">
        <p14:creationId xmlns:p14="http://schemas.microsoft.com/office/powerpoint/2010/main" xmlns="" val="2943095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4B7E37-2FAE-4B82-9C74-C2940A75D4B1}" type="datetime1">
              <a:rPr lang="en-US" smtClean="0"/>
              <a:pPr/>
              <a:t>3/10/2012</a:t>
            </a:fld>
            <a:endParaRPr lang="en-US"/>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B450FF-6EC2-4529-A63C-8D567BBE06E9}" type="slidenum">
              <a:rPr lang="en-US" smtClean="0"/>
              <a:pPr/>
              <a:t>‹#›</a:t>
            </a:fld>
            <a:endParaRPr lang="en-US"/>
          </a:p>
        </p:txBody>
      </p:sp>
    </p:spTree>
    <p:extLst>
      <p:ext uri="{BB962C8B-B14F-4D97-AF65-F5344CB8AC3E}">
        <p14:creationId xmlns:p14="http://schemas.microsoft.com/office/powerpoint/2010/main" xmlns="" val="3905162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hyperlink" Target="http://www.adee.org/" TargetMode="External"/><Relationship Id="rId2" Type="http://schemas.openxmlformats.org/officeDocument/2006/relationships/hyperlink" Target="http://www.abstd.or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28596" y="285728"/>
            <a:ext cx="8715404" cy="6000792"/>
          </a:xfrm>
        </p:spPr>
        <p:txBody>
          <a:bodyPr>
            <a:noAutofit/>
          </a:bodyPr>
          <a:lstStyle/>
          <a:p>
            <a:pPr marL="0" indent="0" algn="just">
              <a:buNone/>
            </a:pPr>
            <a:r>
              <a:rPr lang="tr-TR" sz="8000" b="1" dirty="0" smtClean="0">
                <a:solidFill>
                  <a:srgbClr val="FF0000"/>
                </a:solidFill>
                <a:latin typeface="Times New Roman" pitchFamily="18" charset="0"/>
                <a:cs typeface="Times New Roman" pitchFamily="18" charset="0"/>
              </a:rPr>
              <a:t> </a:t>
            </a:r>
            <a:r>
              <a:rPr lang="tr-TR" sz="8000" b="1" dirty="0" smtClean="0">
                <a:solidFill>
                  <a:srgbClr val="FF0000"/>
                </a:solidFill>
                <a:latin typeface="Times New Roman" pitchFamily="18" charset="0"/>
                <a:cs typeface="Times New Roman" pitchFamily="18" charset="0"/>
              </a:rPr>
              <a:t>DİŞ </a:t>
            </a:r>
            <a:r>
              <a:rPr lang="tr-TR" sz="8000" b="1" dirty="0" smtClean="0">
                <a:solidFill>
                  <a:srgbClr val="FF0000"/>
                </a:solidFill>
                <a:latin typeface="Times New Roman" pitchFamily="18" charset="0"/>
                <a:cs typeface="Times New Roman" pitchFamily="18" charset="0"/>
              </a:rPr>
              <a:t>HEKİMLİĞİ </a:t>
            </a:r>
            <a:r>
              <a:rPr lang="tr-TR" sz="8000" b="1" dirty="0" smtClean="0">
                <a:solidFill>
                  <a:srgbClr val="FF0000"/>
                </a:solidFill>
                <a:latin typeface="Times New Roman" pitchFamily="18" charset="0"/>
                <a:cs typeface="Times New Roman" pitchFamily="18" charset="0"/>
              </a:rPr>
              <a:t> </a:t>
            </a:r>
          </a:p>
          <a:p>
            <a:pPr marL="0" indent="0" algn="just">
              <a:buNone/>
            </a:pPr>
            <a:r>
              <a:rPr lang="tr-TR" sz="8000" b="1" dirty="0" smtClean="0">
                <a:solidFill>
                  <a:srgbClr val="FF0000"/>
                </a:solidFill>
                <a:latin typeface="Times New Roman" pitchFamily="18" charset="0"/>
                <a:cs typeface="Times New Roman" pitchFamily="18" charset="0"/>
              </a:rPr>
              <a:t> </a:t>
            </a:r>
            <a:r>
              <a:rPr lang="tr-TR" sz="8000" b="1" dirty="0" smtClean="0">
                <a:solidFill>
                  <a:srgbClr val="FF0000"/>
                </a:solidFill>
                <a:latin typeface="Times New Roman" pitchFamily="18" charset="0"/>
                <a:cs typeface="Times New Roman" pitchFamily="18" charset="0"/>
              </a:rPr>
              <a:t>  </a:t>
            </a:r>
            <a:r>
              <a:rPr lang="tr-TR" sz="8000" b="1" dirty="0" smtClean="0">
                <a:solidFill>
                  <a:srgbClr val="FF0000"/>
                </a:solidFill>
                <a:latin typeface="Times New Roman" pitchFamily="18" charset="0"/>
                <a:cs typeface="Times New Roman" pitchFamily="18" charset="0"/>
              </a:rPr>
              <a:t>EĞİTİMİNDE  </a:t>
            </a:r>
          </a:p>
          <a:p>
            <a:pPr marL="0" indent="0" algn="just">
              <a:buNone/>
            </a:pPr>
            <a:r>
              <a:rPr lang="tr-TR" sz="8000" b="1" dirty="0" smtClean="0">
                <a:solidFill>
                  <a:srgbClr val="FF0000"/>
                </a:solidFill>
                <a:latin typeface="Times New Roman" pitchFamily="18" charset="0"/>
                <a:cs typeface="Times New Roman" pitchFamily="18" charset="0"/>
              </a:rPr>
              <a:t> </a:t>
            </a:r>
            <a:r>
              <a:rPr lang="tr-TR" sz="8000" b="1" dirty="0" smtClean="0">
                <a:solidFill>
                  <a:srgbClr val="FF0000"/>
                </a:solidFill>
                <a:latin typeface="Times New Roman" pitchFamily="18" charset="0"/>
                <a:cs typeface="Times New Roman" pitchFamily="18" charset="0"/>
              </a:rPr>
              <a:t>  </a:t>
            </a:r>
            <a:r>
              <a:rPr lang="tr-TR" sz="8000" b="1" dirty="0" smtClean="0">
                <a:solidFill>
                  <a:srgbClr val="FF0000"/>
                </a:solidFill>
                <a:latin typeface="Times New Roman" pitchFamily="18" charset="0"/>
                <a:cs typeface="Times New Roman" pitchFamily="18" charset="0"/>
              </a:rPr>
              <a:t>KALİTE VE </a:t>
            </a:r>
          </a:p>
          <a:p>
            <a:pPr marL="0" indent="0" algn="just">
              <a:buNone/>
            </a:pPr>
            <a:r>
              <a:rPr lang="tr-TR" sz="8000" b="1" dirty="0" smtClean="0">
                <a:solidFill>
                  <a:srgbClr val="FF0000"/>
                </a:solidFill>
                <a:latin typeface="Times New Roman" pitchFamily="18" charset="0"/>
                <a:cs typeface="Times New Roman" pitchFamily="18" charset="0"/>
              </a:rPr>
              <a:t> </a:t>
            </a:r>
            <a:r>
              <a:rPr lang="tr-TR" sz="8000" b="1" dirty="0" smtClean="0">
                <a:solidFill>
                  <a:srgbClr val="FF0000"/>
                </a:solidFill>
                <a:latin typeface="Times New Roman" pitchFamily="18" charset="0"/>
                <a:cs typeface="Times New Roman" pitchFamily="18" charset="0"/>
              </a:rPr>
              <a:t>AKREDİTASYON</a:t>
            </a:r>
            <a:endParaRPr lang="tr-TR" sz="8000" b="1" dirty="0">
              <a:solidFill>
                <a:srgbClr val="FF0000"/>
              </a:solidFill>
              <a:latin typeface="Times New Roman" pitchFamily="18" charset="0"/>
              <a:cs typeface="Times New Roman" pitchFamily="18" charset="0"/>
            </a:endParaRP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schemeClr val="bg1"/>
                </a:solidFill>
              </a:rPr>
              <a:t>Diş Hekimliği Eğitiminde Akreditasyon</a:t>
            </a:r>
            <a:endParaRPr lang="tr-TR" b="1" dirty="0">
              <a:solidFill>
                <a:schemeClr val="bg1"/>
              </a:solidFill>
            </a:endParaRPr>
          </a:p>
        </p:txBody>
      </p:sp>
      <p:sp>
        <p:nvSpPr>
          <p:cNvPr id="2" name="Slayt Numarası Yer Tutucusu 1"/>
          <p:cNvSpPr>
            <a:spLocks noGrp="1"/>
          </p:cNvSpPr>
          <p:nvPr>
            <p:ph type="sldNum" sz="quarter" idx="12"/>
          </p:nvPr>
        </p:nvSpPr>
        <p:spPr/>
        <p:txBody>
          <a:bodyPr/>
          <a:lstStyle/>
          <a:p>
            <a:fld id="{86B450FF-6EC2-4529-A63C-8D567BBE06E9}" type="slidenum">
              <a:rPr lang="en-US" smtClean="0"/>
              <a:pPr/>
              <a:t>1</a:t>
            </a:fld>
            <a:endParaRPr lang="en-US" dirty="0"/>
          </a:p>
        </p:txBody>
      </p:sp>
    </p:spTree>
    <p:extLst>
      <p:ext uri="{BB962C8B-B14F-4D97-AF65-F5344CB8AC3E}">
        <p14:creationId xmlns:p14="http://schemas.microsoft.com/office/powerpoint/2010/main" xmlns="" val="28757693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schemeClr val="bg1"/>
                </a:solidFill>
              </a:rPr>
              <a:t>Diş Hekimliği Eğitiminde Akreditasyon</a:t>
            </a:r>
            <a:endParaRPr lang="tr-TR" b="1" dirty="0">
              <a:solidFill>
                <a:schemeClr val="bg1"/>
              </a:solidFill>
            </a:endParaRPr>
          </a:p>
        </p:txBody>
      </p:sp>
      <p:sp>
        <p:nvSpPr>
          <p:cNvPr id="2" name="Dikdörtgen 1"/>
          <p:cNvSpPr/>
          <p:nvPr/>
        </p:nvSpPr>
        <p:spPr>
          <a:xfrm>
            <a:off x="2571736" y="188640"/>
            <a:ext cx="4354727" cy="461665"/>
          </a:xfrm>
          <a:prstGeom prst="rect">
            <a:avLst/>
          </a:prstGeom>
        </p:spPr>
        <p:txBody>
          <a:bodyPr wrap="square">
            <a:spAutoFit/>
          </a:bodyPr>
          <a:lstStyle/>
          <a:p>
            <a:r>
              <a:rPr lang="tr-TR" sz="2400" b="1" dirty="0">
                <a:solidFill>
                  <a:srgbClr val="FF0000"/>
                </a:solidFill>
                <a:latin typeface="Times New Roman" pitchFamily="18" charset="0"/>
                <a:cs typeface="Times New Roman" pitchFamily="18" charset="0"/>
              </a:rPr>
              <a:t>Eğitimde Yapısal Değişiklikler</a:t>
            </a:r>
          </a:p>
        </p:txBody>
      </p:sp>
      <p:sp>
        <p:nvSpPr>
          <p:cNvPr id="5" name="Dikdörtgen 4"/>
          <p:cNvSpPr/>
          <p:nvPr/>
        </p:nvSpPr>
        <p:spPr>
          <a:xfrm>
            <a:off x="2627293" y="595330"/>
            <a:ext cx="4230723" cy="461665"/>
          </a:xfrm>
          <a:prstGeom prst="rect">
            <a:avLst/>
          </a:prstGeom>
        </p:spPr>
        <p:txBody>
          <a:bodyPr wrap="square">
            <a:spAutoFit/>
          </a:bodyPr>
          <a:lstStyle/>
          <a:p>
            <a:pPr lvl="0">
              <a:spcBef>
                <a:spcPct val="20000"/>
              </a:spcBef>
            </a:pPr>
            <a:r>
              <a:rPr lang="tr-TR" sz="2400" b="1" dirty="0">
                <a:solidFill>
                  <a:srgbClr val="FF0000"/>
                </a:solidFill>
                <a:latin typeface="Times New Roman" pitchFamily="18" charset="0"/>
                <a:cs typeface="Times New Roman" pitchFamily="18" charset="0"/>
              </a:rPr>
              <a:t>Öğrenme–Öğretme </a:t>
            </a:r>
            <a:r>
              <a:rPr lang="tr-TR" sz="2400" b="1" dirty="0" smtClean="0">
                <a:solidFill>
                  <a:srgbClr val="FF0000"/>
                </a:solidFill>
                <a:latin typeface="Times New Roman" pitchFamily="18" charset="0"/>
                <a:cs typeface="Times New Roman" pitchFamily="18" charset="0"/>
              </a:rPr>
              <a:t>Yöntemleri</a:t>
            </a:r>
            <a:endParaRPr lang="tr-TR" sz="2400" b="1" dirty="0">
              <a:solidFill>
                <a:srgbClr val="FF0000"/>
              </a:solidFill>
              <a:latin typeface="Times New Roman" pitchFamily="18" charset="0"/>
              <a:cs typeface="Times New Roman" pitchFamily="18" charset="0"/>
            </a:endParaRPr>
          </a:p>
        </p:txBody>
      </p:sp>
      <p:sp>
        <p:nvSpPr>
          <p:cNvPr id="7" name="Dikdörtgen 6"/>
          <p:cNvSpPr/>
          <p:nvPr/>
        </p:nvSpPr>
        <p:spPr>
          <a:xfrm>
            <a:off x="827584" y="1412776"/>
            <a:ext cx="7488832" cy="3724096"/>
          </a:xfrm>
          <a:prstGeom prst="rect">
            <a:avLst/>
          </a:prstGeom>
        </p:spPr>
        <p:txBody>
          <a:bodyPr wrap="square">
            <a:spAutoFit/>
          </a:bodyPr>
          <a:lstStyle/>
          <a:p>
            <a:pPr algn="just"/>
            <a:r>
              <a:rPr lang="tr-TR" sz="2400" b="1" dirty="0" smtClean="0">
                <a:solidFill>
                  <a:srgbClr val="FF0000"/>
                </a:solidFill>
                <a:latin typeface="Times New Roman" pitchFamily="18" charset="0"/>
                <a:cs typeface="Times New Roman" pitchFamily="18" charset="0"/>
              </a:rPr>
              <a:t>Öğrencinin öğrenme işlemine aktif katılımını sağlamak için öğreticilerin;</a:t>
            </a:r>
          </a:p>
          <a:p>
            <a:pPr algn="just"/>
            <a:endParaRPr lang="tr-TR" sz="2400" b="1" dirty="0" smtClean="0">
              <a:solidFill>
                <a:srgbClr val="FF0000"/>
              </a:solidFill>
              <a:latin typeface="Times New Roman" pitchFamily="18" charset="0"/>
              <a:cs typeface="Times New Roman" pitchFamily="18" charset="0"/>
            </a:endParaRPr>
          </a:p>
          <a:p>
            <a:pPr marL="342900" indent="-342900" algn="just">
              <a:buFont typeface="Arial" pitchFamily="34" charset="0"/>
              <a:buChar char="•"/>
            </a:pPr>
            <a:r>
              <a:rPr lang="tr-TR" sz="2400" b="1" dirty="0" smtClean="0">
                <a:latin typeface="Times New Roman" pitchFamily="18" charset="0"/>
                <a:cs typeface="Times New Roman" pitchFamily="18" charset="0"/>
              </a:rPr>
              <a:t>Kapsamlı çalışmalar yaparak öğrettikleri konularla ilgili bir bilgi alt yapısı oluşturmaları,</a:t>
            </a:r>
            <a:endParaRPr lang="tr-TR" sz="2400" b="1" dirty="0">
              <a:latin typeface="Times New Roman" pitchFamily="18" charset="0"/>
              <a:cs typeface="Times New Roman" pitchFamily="18" charset="0"/>
            </a:endParaRPr>
          </a:p>
          <a:p>
            <a:pPr marL="342900" indent="-342900" algn="just">
              <a:buFont typeface="Arial" pitchFamily="34" charset="0"/>
              <a:buChar char="•"/>
            </a:pPr>
            <a:r>
              <a:rPr lang="tr-TR" sz="2400" b="1" dirty="0" smtClean="0">
                <a:latin typeface="Times New Roman" pitchFamily="18" charset="0"/>
                <a:cs typeface="Times New Roman" pitchFamily="18" charset="0"/>
              </a:rPr>
              <a:t>Bu bilginin organizasyonunu sağlamaları,</a:t>
            </a:r>
          </a:p>
          <a:p>
            <a:pPr marL="342900" indent="-342900" algn="just">
              <a:buFont typeface="Arial" pitchFamily="34" charset="0"/>
              <a:buChar char="•"/>
            </a:pPr>
            <a:r>
              <a:rPr lang="tr-TR" sz="2400" b="1" dirty="0" smtClean="0">
                <a:latin typeface="Times New Roman" pitchFamily="18" charset="0"/>
                <a:cs typeface="Times New Roman" pitchFamily="18" charset="0"/>
              </a:rPr>
              <a:t>Bu bilginin diğer disiplinlerle bağlantısını kurmaları,</a:t>
            </a:r>
          </a:p>
          <a:p>
            <a:pPr marL="342900" indent="-342900" algn="just">
              <a:buFont typeface="Arial" pitchFamily="34" charset="0"/>
              <a:buChar char="•"/>
            </a:pPr>
            <a:r>
              <a:rPr lang="tr-TR" sz="2400" b="1" dirty="0" smtClean="0">
                <a:latin typeface="Times New Roman" pitchFamily="18" charset="0"/>
                <a:cs typeface="Times New Roman" pitchFamily="18" charset="0"/>
              </a:rPr>
              <a:t>Bu bilginin gerçek hayatta kullanımını sağlamaları,</a:t>
            </a:r>
          </a:p>
          <a:p>
            <a:pPr marL="342900" indent="-342900" algn="just">
              <a:buFont typeface="Arial" pitchFamily="34" charset="0"/>
              <a:buChar char="•"/>
            </a:pPr>
            <a:r>
              <a:rPr lang="tr-TR" sz="2400" b="1" dirty="0" smtClean="0">
                <a:latin typeface="Times New Roman" pitchFamily="18" charset="0"/>
                <a:cs typeface="Times New Roman" pitchFamily="18" charset="0"/>
              </a:rPr>
              <a:t>Bu bilgileri sürekli güncellemeleri gerekmektedir.</a:t>
            </a:r>
            <a:endParaRPr lang="tr-TR" sz="2400" dirty="0" smtClean="0">
              <a:latin typeface="Times New Roman" pitchFamily="18" charset="0"/>
              <a:cs typeface="Times New Roman" pitchFamily="18" charset="0"/>
            </a:endParaRPr>
          </a:p>
          <a:p>
            <a:pPr algn="just"/>
            <a:endParaRPr lang="tr-TR" sz="2000" b="1" dirty="0">
              <a:solidFill>
                <a:srgbClr val="FF0000"/>
              </a:solidFill>
            </a:endParaRPr>
          </a:p>
        </p:txBody>
      </p:sp>
      <p:sp>
        <p:nvSpPr>
          <p:cNvPr id="3" name="Slayt Numarası Yer Tutucusu 2"/>
          <p:cNvSpPr>
            <a:spLocks noGrp="1"/>
          </p:cNvSpPr>
          <p:nvPr>
            <p:ph type="sldNum" sz="quarter" idx="12"/>
          </p:nvPr>
        </p:nvSpPr>
        <p:spPr/>
        <p:txBody>
          <a:bodyPr/>
          <a:lstStyle/>
          <a:p>
            <a:fld id="{86B450FF-6EC2-4529-A63C-8D567BBE06E9}" type="slidenum">
              <a:rPr lang="en-US" smtClean="0"/>
              <a:pPr/>
              <a:t>10</a:t>
            </a:fld>
            <a:endParaRPr lang="en-US" dirty="0"/>
          </a:p>
        </p:txBody>
      </p:sp>
    </p:spTree>
    <p:extLst>
      <p:ext uri="{BB962C8B-B14F-4D97-AF65-F5344CB8AC3E}">
        <p14:creationId xmlns:p14="http://schemas.microsoft.com/office/powerpoint/2010/main" xmlns="" val="23420272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schemeClr val="bg1"/>
                </a:solidFill>
              </a:rPr>
              <a:t>Diş Hekimliği Eğitiminde Akreditasyon</a:t>
            </a:r>
            <a:endParaRPr lang="tr-TR" b="1" dirty="0">
              <a:solidFill>
                <a:schemeClr val="bg1"/>
              </a:solidFill>
            </a:endParaRPr>
          </a:p>
        </p:txBody>
      </p:sp>
      <p:sp>
        <p:nvSpPr>
          <p:cNvPr id="2" name="Dikdörtgen 1"/>
          <p:cNvSpPr/>
          <p:nvPr/>
        </p:nvSpPr>
        <p:spPr>
          <a:xfrm>
            <a:off x="2428860" y="188640"/>
            <a:ext cx="4497603" cy="461665"/>
          </a:xfrm>
          <a:prstGeom prst="rect">
            <a:avLst/>
          </a:prstGeom>
        </p:spPr>
        <p:txBody>
          <a:bodyPr wrap="square">
            <a:spAutoFit/>
          </a:bodyPr>
          <a:lstStyle/>
          <a:p>
            <a:r>
              <a:rPr lang="tr-TR" sz="2400" b="1" dirty="0">
                <a:solidFill>
                  <a:srgbClr val="FF0000"/>
                </a:solidFill>
                <a:latin typeface="Times New Roman" pitchFamily="18" charset="0"/>
                <a:cs typeface="Times New Roman" pitchFamily="18" charset="0"/>
              </a:rPr>
              <a:t>Eğitimde Yapısal Değişiklikler</a:t>
            </a:r>
          </a:p>
        </p:txBody>
      </p:sp>
      <p:sp>
        <p:nvSpPr>
          <p:cNvPr id="5" name="Dikdörtgen 4"/>
          <p:cNvSpPr/>
          <p:nvPr/>
        </p:nvSpPr>
        <p:spPr>
          <a:xfrm>
            <a:off x="2500297" y="595330"/>
            <a:ext cx="4500595" cy="461665"/>
          </a:xfrm>
          <a:prstGeom prst="rect">
            <a:avLst/>
          </a:prstGeom>
        </p:spPr>
        <p:txBody>
          <a:bodyPr wrap="square">
            <a:spAutoFit/>
          </a:bodyPr>
          <a:lstStyle/>
          <a:p>
            <a:pPr lvl="0">
              <a:spcBef>
                <a:spcPct val="20000"/>
              </a:spcBef>
            </a:pPr>
            <a:r>
              <a:rPr lang="tr-TR" sz="2400" b="1" dirty="0">
                <a:solidFill>
                  <a:srgbClr val="FF0000"/>
                </a:solidFill>
                <a:latin typeface="Times New Roman" pitchFamily="18" charset="0"/>
                <a:cs typeface="Times New Roman" pitchFamily="18" charset="0"/>
              </a:rPr>
              <a:t>Öğrenme–Öğretme </a:t>
            </a:r>
            <a:r>
              <a:rPr lang="tr-TR" sz="2400" b="1" dirty="0" smtClean="0">
                <a:solidFill>
                  <a:srgbClr val="FF0000"/>
                </a:solidFill>
                <a:latin typeface="Times New Roman" pitchFamily="18" charset="0"/>
                <a:cs typeface="Times New Roman" pitchFamily="18" charset="0"/>
              </a:rPr>
              <a:t>Yöntemleri</a:t>
            </a:r>
            <a:endParaRPr lang="tr-TR" sz="2400" b="1" dirty="0">
              <a:solidFill>
                <a:srgbClr val="FF0000"/>
              </a:solidFill>
              <a:latin typeface="Times New Roman" pitchFamily="18" charset="0"/>
              <a:cs typeface="Times New Roman" pitchFamily="18" charset="0"/>
            </a:endParaRPr>
          </a:p>
        </p:txBody>
      </p:sp>
      <p:sp>
        <p:nvSpPr>
          <p:cNvPr id="6" name="İçerik Yer Tutucusu 2"/>
          <p:cNvSpPr>
            <a:spLocks noGrp="1"/>
          </p:cNvSpPr>
          <p:nvPr>
            <p:ph idx="1"/>
          </p:nvPr>
        </p:nvSpPr>
        <p:spPr>
          <a:xfrm>
            <a:off x="755576" y="1166017"/>
            <a:ext cx="7920880" cy="5691983"/>
          </a:xfrm>
        </p:spPr>
        <p:txBody>
          <a:bodyPr>
            <a:normAutofit/>
          </a:bodyPr>
          <a:lstStyle/>
          <a:p>
            <a:pPr algn="just"/>
            <a:r>
              <a:rPr lang="tr-TR" sz="2900" b="1" dirty="0" smtClean="0">
                <a:latin typeface="Times New Roman" pitchFamily="18" charset="0"/>
                <a:cs typeface="Times New Roman" pitchFamily="18" charset="0"/>
              </a:rPr>
              <a:t>Bu öğreticiler aynı zamanda öğrencilerin eleştirel ve çözümleyici kapasitelerinin gelişmesine katkıda bulunan ve özelleşmiş bilgilerin öğrencilere geçmesi sağlayan kişiler olmalıdır.</a:t>
            </a:r>
          </a:p>
          <a:p>
            <a:pPr algn="just"/>
            <a:r>
              <a:rPr lang="tr-TR" sz="2900" b="1" dirty="0" smtClean="0">
                <a:latin typeface="Times New Roman" pitchFamily="18" charset="0"/>
                <a:cs typeface="Times New Roman" pitchFamily="18" charset="0"/>
              </a:rPr>
              <a:t>Çağdaş eğitim modellerinde bu özelliklere sahip olan öğreticiler, öğrencinin derse aktif olarak katılımını sağlayan öğrenme yöntemlerini kullanarak eğitim vermektedirler.</a:t>
            </a:r>
          </a:p>
          <a:p>
            <a:pPr algn="just"/>
            <a:endParaRPr lang="tr-TR" sz="2000" dirty="0"/>
          </a:p>
        </p:txBody>
      </p:sp>
      <p:sp>
        <p:nvSpPr>
          <p:cNvPr id="3" name="Slayt Numarası Yer Tutucusu 2"/>
          <p:cNvSpPr>
            <a:spLocks noGrp="1"/>
          </p:cNvSpPr>
          <p:nvPr>
            <p:ph type="sldNum" sz="quarter" idx="12"/>
          </p:nvPr>
        </p:nvSpPr>
        <p:spPr/>
        <p:txBody>
          <a:bodyPr/>
          <a:lstStyle/>
          <a:p>
            <a:fld id="{86B450FF-6EC2-4529-A63C-8D567BBE06E9}" type="slidenum">
              <a:rPr lang="en-US" smtClean="0"/>
              <a:pPr/>
              <a:t>11</a:t>
            </a:fld>
            <a:endParaRPr lang="en-US" dirty="0"/>
          </a:p>
        </p:txBody>
      </p:sp>
    </p:spTree>
    <p:extLst>
      <p:ext uri="{BB962C8B-B14F-4D97-AF65-F5344CB8AC3E}">
        <p14:creationId xmlns:p14="http://schemas.microsoft.com/office/powerpoint/2010/main" xmlns="" val="14497120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schemeClr val="bg1"/>
                </a:solidFill>
              </a:rPr>
              <a:t>Diş Hekimliği Eğitiminde Akreditasyon</a:t>
            </a:r>
            <a:endParaRPr lang="tr-TR" b="1" dirty="0">
              <a:solidFill>
                <a:schemeClr val="bg1"/>
              </a:solidFill>
            </a:endParaRPr>
          </a:p>
        </p:txBody>
      </p:sp>
      <p:sp>
        <p:nvSpPr>
          <p:cNvPr id="2" name="Dikdörtgen 1"/>
          <p:cNvSpPr/>
          <p:nvPr/>
        </p:nvSpPr>
        <p:spPr>
          <a:xfrm>
            <a:off x="2428860" y="188640"/>
            <a:ext cx="4497603" cy="461665"/>
          </a:xfrm>
          <a:prstGeom prst="rect">
            <a:avLst/>
          </a:prstGeom>
        </p:spPr>
        <p:txBody>
          <a:bodyPr wrap="square">
            <a:spAutoFit/>
          </a:bodyPr>
          <a:lstStyle/>
          <a:p>
            <a:r>
              <a:rPr lang="tr-TR" sz="2400" b="1" dirty="0">
                <a:solidFill>
                  <a:srgbClr val="FF0000"/>
                </a:solidFill>
                <a:latin typeface="Times New Roman" pitchFamily="18" charset="0"/>
                <a:cs typeface="Times New Roman" pitchFamily="18" charset="0"/>
              </a:rPr>
              <a:t>Eğitimde Yapısal Değişiklikler</a:t>
            </a:r>
          </a:p>
        </p:txBody>
      </p:sp>
      <p:sp>
        <p:nvSpPr>
          <p:cNvPr id="5" name="Dikdörtgen 4"/>
          <p:cNvSpPr/>
          <p:nvPr/>
        </p:nvSpPr>
        <p:spPr>
          <a:xfrm>
            <a:off x="2500297" y="595330"/>
            <a:ext cx="4500595" cy="461665"/>
          </a:xfrm>
          <a:prstGeom prst="rect">
            <a:avLst/>
          </a:prstGeom>
        </p:spPr>
        <p:txBody>
          <a:bodyPr wrap="square">
            <a:spAutoFit/>
          </a:bodyPr>
          <a:lstStyle/>
          <a:p>
            <a:pPr lvl="0">
              <a:spcBef>
                <a:spcPct val="20000"/>
              </a:spcBef>
            </a:pPr>
            <a:r>
              <a:rPr lang="tr-TR" sz="2400" b="1" dirty="0">
                <a:solidFill>
                  <a:srgbClr val="FF0000"/>
                </a:solidFill>
                <a:latin typeface="Times New Roman" pitchFamily="18" charset="0"/>
                <a:cs typeface="Times New Roman" pitchFamily="18" charset="0"/>
              </a:rPr>
              <a:t>Öğrenme–Öğretme </a:t>
            </a:r>
            <a:r>
              <a:rPr lang="tr-TR" sz="2400" b="1" dirty="0" smtClean="0">
                <a:solidFill>
                  <a:srgbClr val="FF0000"/>
                </a:solidFill>
                <a:latin typeface="Times New Roman" pitchFamily="18" charset="0"/>
                <a:cs typeface="Times New Roman" pitchFamily="18" charset="0"/>
              </a:rPr>
              <a:t>Yöntemleri</a:t>
            </a:r>
            <a:endParaRPr lang="tr-TR" sz="2400" b="1" dirty="0">
              <a:solidFill>
                <a:srgbClr val="FF0000"/>
              </a:solidFill>
              <a:latin typeface="Times New Roman" pitchFamily="18" charset="0"/>
              <a:cs typeface="Times New Roman" pitchFamily="18" charset="0"/>
            </a:endParaRPr>
          </a:p>
        </p:txBody>
      </p:sp>
      <p:sp>
        <p:nvSpPr>
          <p:cNvPr id="6" name="İçerik Yer Tutucusu 2"/>
          <p:cNvSpPr>
            <a:spLocks noGrp="1"/>
          </p:cNvSpPr>
          <p:nvPr>
            <p:ph idx="1"/>
          </p:nvPr>
        </p:nvSpPr>
        <p:spPr>
          <a:xfrm>
            <a:off x="755576" y="1166017"/>
            <a:ext cx="7920880" cy="5691983"/>
          </a:xfrm>
        </p:spPr>
        <p:txBody>
          <a:bodyPr>
            <a:normAutofit lnSpcReduction="10000"/>
          </a:bodyPr>
          <a:lstStyle/>
          <a:p>
            <a:pPr algn="just"/>
            <a:r>
              <a:rPr lang="tr-TR" sz="2900" b="1" dirty="0" smtClean="0">
                <a:latin typeface="Times New Roman" pitchFamily="18" charset="0"/>
                <a:cs typeface="Times New Roman" pitchFamily="18" charset="0"/>
              </a:rPr>
              <a:t>Bu yöntemler;</a:t>
            </a:r>
          </a:p>
          <a:p>
            <a:pPr lvl="1" algn="just"/>
            <a:r>
              <a:rPr lang="tr-TR" sz="2900" b="1" dirty="0" smtClean="0">
                <a:solidFill>
                  <a:srgbClr val="FF0000"/>
                </a:solidFill>
                <a:latin typeface="Times New Roman" pitchFamily="18" charset="0"/>
                <a:cs typeface="Times New Roman" pitchFamily="18" charset="0"/>
              </a:rPr>
              <a:t>Probleme dayalı öğrenme,</a:t>
            </a:r>
          </a:p>
          <a:p>
            <a:pPr lvl="1" algn="just"/>
            <a:r>
              <a:rPr lang="tr-TR" sz="2900" b="1" dirty="0" smtClean="0">
                <a:solidFill>
                  <a:srgbClr val="FF0000"/>
                </a:solidFill>
                <a:latin typeface="Times New Roman" pitchFamily="18" charset="0"/>
                <a:cs typeface="Times New Roman" pitchFamily="18" charset="0"/>
              </a:rPr>
              <a:t>Vakaya dayalı eğitim,</a:t>
            </a:r>
          </a:p>
          <a:p>
            <a:pPr lvl="1" algn="just"/>
            <a:r>
              <a:rPr lang="tr-TR" sz="2900" b="1" dirty="0" smtClean="0">
                <a:solidFill>
                  <a:srgbClr val="FF0000"/>
                </a:solidFill>
                <a:latin typeface="Times New Roman" pitchFamily="18" charset="0"/>
                <a:cs typeface="Times New Roman" pitchFamily="18" charset="0"/>
              </a:rPr>
              <a:t>Rol-model simülasyonu tekniği,</a:t>
            </a:r>
          </a:p>
          <a:p>
            <a:pPr lvl="1" algn="just"/>
            <a:r>
              <a:rPr lang="tr-TR" sz="2900" b="1" dirty="0" smtClean="0">
                <a:solidFill>
                  <a:srgbClr val="FF0000"/>
                </a:solidFill>
                <a:latin typeface="Times New Roman" pitchFamily="18" charset="0"/>
                <a:cs typeface="Times New Roman" pitchFamily="18" charset="0"/>
              </a:rPr>
              <a:t>Yeni tekniklerin katkısıyla eğitim (örneğin bilgisayarda modelleme),</a:t>
            </a:r>
          </a:p>
          <a:p>
            <a:pPr lvl="1" algn="just"/>
            <a:r>
              <a:rPr lang="tr-TR" sz="2900" b="1" dirty="0" smtClean="0">
                <a:solidFill>
                  <a:srgbClr val="FF0000"/>
                </a:solidFill>
                <a:latin typeface="Times New Roman" pitchFamily="18" charset="0"/>
                <a:cs typeface="Times New Roman" pitchFamily="18" charset="0"/>
              </a:rPr>
              <a:t>Kütüphane ve web bazlı eğitim,</a:t>
            </a:r>
          </a:p>
          <a:p>
            <a:pPr lvl="1" algn="just"/>
            <a:r>
              <a:rPr lang="tr-TR" sz="2900" b="1" dirty="0" smtClean="0">
                <a:solidFill>
                  <a:srgbClr val="FF0000"/>
                </a:solidFill>
                <a:latin typeface="Times New Roman" pitchFamily="18" charset="0"/>
                <a:cs typeface="Times New Roman" pitchFamily="18" charset="0"/>
              </a:rPr>
              <a:t>Öğretici ile birebir çalışılan küçük grup eğitimleri ve</a:t>
            </a:r>
          </a:p>
          <a:p>
            <a:pPr lvl="1" algn="just"/>
            <a:r>
              <a:rPr lang="tr-TR" sz="2900" b="1" dirty="0" smtClean="0">
                <a:solidFill>
                  <a:srgbClr val="FF0000"/>
                </a:solidFill>
                <a:latin typeface="Times New Roman" pitchFamily="18" charset="0"/>
                <a:cs typeface="Times New Roman" pitchFamily="18" charset="0"/>
              </a:rPr>
              <a:t>Öğrencilerin, eğitim sürecinde bağımsız araştırma yapmaya teşvik edilmesi şeklindedir.</a:t>
            </a:r>
          </a:p>
          <a:p>
            <a:pPr algn="just"/>
            <a:endParaRPr lang="tr-TR" sz="2000" dirty="0"/>
          </a:p>
        </p:txBody>
      </p:sp>
      <p:sp>
        <p:nvSpPr>
          <p:cNvPr id="3" name="Slayt Numarası Yer Tutucusu 2"/>
          <p:cNvSpPr>
            <a:spLocks noGrp="1"/>
          </p:cNvSpPr>
          <p:nvPr>
            <p:ph type="sldNum" sz="quarter" idx="12"/>
          </p:nvPr>
        </p:nvSpPr>
        <p:spPr/>
        <p:txBody>
          <a:bodyPr/>
          <a:lstStyle/>
          <a:p>
            <a:fld id="{86B450FF-6EC2-4529-A63C-8D567BBE06E9}" type="slidenum">
              <a:rPr lang="en-US" smtClean="0"/>
              <a:pPr/>
              <a:t>12</a:t>
            </a:fld>
            <a:endParaRPr lang="en-US" dirty="0"/>
          </a:p>
        </p:txBody>
      </p:sp>
    </p:spTree>
    <p:extLst>
      <p:ext uri="{BB962C8B-B14F-4D97-AF65-F5344CB8AC3E}">
        <p14:creationId xmlns:p14="http://schemas.microsoft.com/office/powerpoint/2010/main" xmlns="" val="14497120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schemeClr val="bg1"/>
                </a:solidFill>
              </a:rPr>
              <a:t>Diş Hekimliği Eğitiminde Akreditasyon</a:t>
            </a:r>
            <a:endParaRPr lang="tr-TR" b="1" dirty="0">
              <a:solidFill>
                <a:schemeClr val="bg1"/>
              </a:solidFill>
            </a:endParaRPr>
          </a:p>
        </p:txBody>
      </p:sp>
      <p:sp>
        <p:nvSpPr>
          <p:cNvPr id="2" name="Dikdörtgen 1"/>
          <p:cNvSpPr/>
          <p:nvPr/>
        </p:nvSpPr>
        <p:spPr>
          <a:xfrm>
            <a:off x="2500298" y="188640"/>
            <a:ext cx="4426165" cy="461665"/>
          </a:xfrm>
          <a:prstGeom prst="rect">
            <a:avLst/>
          </a:prstGeom>
        </p:spPr>
        <p:txBody>
          <a:bodyPr wrap="square">
            <a:spAutoFit/>
          </a:bodyPr>
          <a:lstStyle/>
          <a:p>
            <a:r>
              <a:rPr lang="tr-TR" sz="2400" b="1" dirty="0">
                <a:solidFill>
                  <a:srgbClr val="FF0000"/>
                </a:solidFill>
                <a:latin typeface="Times New Roman" pitchFamily="18" charset="0"/>
                <a:cs typeface="Times New Roman" pitchFamily="18" charset="0"/>
              </a:rPr>
              <a:t>Eğitimde Yapısal Değişiklikler</a:t>
            </a:r>
          </a:p>
        </p:txBody>
      </p:sp>
      <p:sp>
        <p:nvSpPr>
          <p:cNvPr id="5" name="Dikdörtgen 4"/>
          <p:cNvSpPr/>
          <p:nvPr/>
        </p:nvSpPr>
        <p:spPr>
          <a:xfrm>
            <a:off x="2500299" y="595330"/>
            <a:ext cx="4786346" cy="461665"/>
          </a:xfrm>
          <a:prstGeom prst="rect">
            <a:avLst/>
          </a:prstGeom>
        </p:spPr>
        <p:txBody>
          <a:bodyPr wrap="square">
            <a:spAutoFit/>
          </a:bodyPr>
          <a:lstStyle/>
          <a:p>
            <a:pPr lvl="0">
              <a:spcBef>
                <a:spcPct val="20000"/>
              </a:spcBef>
            </a:pPr>
            <a:r>
              <a:rPr lang="tr-TR" sz="2400" b="1" dirty="0">
                <a:solidFill>
                  <a:srgbClr val="FF0000"/>
                </a:solidFill>
                <a:latin typeface="Times New Roman" pitchFamily="18" charset="0"/>
                <a:cs typeface="Times New Roman" pitchFamily="18" charset="0"/>
              </a:rPr>
              <a:t>Öğrenme–Öğretme </a:t>
            </a:r>
            <a:r>
              <a:rPr lang="tr-TR" sz="2400" b="1" dirty="0" smtClean="0">
                <a:solidFill>
                  <a:srgbClr val="FF0000"/>
                </a:solidFill>
                <a:latin typeface="Times New Roman" pitchFamily="18" charset="0"/>
                <a:cs typeface="Times New Roman" pitchFamily="18" charset="0"/>
              </a:rPr>
              <a:t>Yöntemleri</a:t>
            </a:r>
            <a:endParaRPr lang="tr-TR" sz="2400" b="1" dirty="0">
              <a:solidFill>
                <a:srgbClr val="FF0000"/>
              </a:solidFill>
              <a:latin typeface="Times New Roman" pitchFamily="18" charset="0"/>
              <a:cs typeface="Times New Roman" pitchFamily="18" charset="0"/>
            </a:endParaRPr>
          </a:p>
        </p:txBody>
      </p:sp>
      <p:sp>
        <p:nvSpPr>
          <p:cNvPr id="7" name="İçerik Yer Tutucusu 2"/>
          <p:cNvSpPr>
            <a:spLocks noGrp="1"/>
          </p:cNvSpPr>
          <p:nvPr>
            <p:ph idx="1"/>
          </p:nvPr>
        </p:nvSpPr>
        <p:spPr>
          <a:xfrm>
            <a:off x="755576" y="1196752"/>
            <a:ext cx="7715200" cy="5040560"/>
          </a:xfrm>
        </p:spPr>
        <p:txBody>
          <a:bodyPr>
            <a:normAutofit/>
          </a:bodyPr>
          <a:lstStyle/>
          <a:p>
            <a:pPr algn="just"/>
            <a:r>
              <a:rPr lang="tr-TR" sz="2400" b="1" dirty="0" smtClean="0">
                <a:latin typeface="Times New Roman" pitchFamily="18" charset="0"/>
                <a:cs typeface="Times New Roman" pitchFamily="18" charset="0"/>
              </a:rPr>
              <a:t>Yapılan çalışmalarda uygulanan bu yöntemlerin, öğrencinin okul başarısını arttırdığı ve onlara çözümleyici düşünme ve problemi çözme yeteneği kazandırdığı gösterilmiştir </a:t>
            </a:r>
          </a:p>
          <a:p>
            <a:pPr algn="just">
              <a:buNone/>
            </a:pPr>
            <a:r>
              <a:rPr lang="tr-TR" sz="2400" b="1" dirty="0" smtClean="0">
                <a:latin typeface="Times New Roman" pitchFamily="18" charset="0"/>
                <a:cs typeface="Times New Roman" pitchFamily="18" charset="0"/>
              </a:rPr>
              <a:t>    </a:t>
            </a:r>
            <a:r>
              <a:rPr lang="tr-TR" sz="2400" b="1" dirty="0" smtClean="0">
                <a:solidFill>
                  <a:srgbClr val="FF0000"/>
                </a:solidFill>
                <a:latin typeface="Times New Roman" pitchFamily="18" charset="0"/>
                <a:cs typeface="Times New Roman" pitchFamily="18" charset="0"/>
              </a:rPr>
              <a:t>(</a:t>
            </a:r>
            <a:r>
              <a:rPr lang="en-US" sz="2400" b="1" dirty="0" smtClean="0">
                <a:solidFill>
                  <a:srgbClr val="FF0000"/>
                </a:solidFill>
                <a:latin typeface="Times New Roman" pitchFamily="18" charset="0"/>
                <a:cs typeface="Times New Roman" pitchFamily="18" charset="0"/>
              </a:rPr>
              <a:t>Edmunds RK</a:t>
            </a:r>
            <a:r>
              <a:rPr lang="en-US" sz="2400" b="1" dirty="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Strategies </a:t>
            </a:r>
            <a:r>
              <a:rPr lang="en-US" sz="2400" b="1" dirty="0">
                <a:solidFill>
                  <a:srgbClr val="FF0000"/>
                </a:solidFill>
                <a:latin typeface="Times New Roman" pitchFamily="18" charset="0"/>
                <a:cs typeface="Times New Roman" pitchFamily="18" charset="0"/>
              </a:rPr>
              <a:t>for making research more accessible </a:t>
            </a:r>
            <a:r>
              <a:rPr lang="en-US" sz="2400" b="1" dirty="0" smtClean="0">
                <a:solidFill>
                  <a:srgbClr val="FF0000"/>
                </a:solidFill>
                <a:latin typeface="Times New Roman" pitchFamily="18" charset="0"/>
                <a:cs typeface="Times New Roman" pitchFamily="18" charset="0"/>
              </a:rPr>
              <a:t>to</a:t>
            </a:r>
            <a:r>
              <a:rPr lang="tr-TR" sz="2400" b="1" dirty="0" smtClean="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dental students. </a:t>
            </a:r>
            <a:r>
              <a:rPr lang="en-US" sz="2400" b="1" i="1" dirty="0" smtClean="0">
                <a:solidFill>
                  <a:srgbClr val="FF0000"/>
                </a:solidFill>
                <a:latin typeface="Times New Roman" pitchFamily="18" charset="0"/>
                <a:cs typeface="Times New Roman" pitchFamily="18" charset="0"/>
              </a:rPr>
              <a:t>J</a:t>
            </a:r>
            <a:r>
              <a:rPr lang="tr-TR" sz="2400" b="1" i="1" dirty="0" smtClean="0">
                <a:solidFill>
                  <a:srgbClr val="FF0000"/>
                </a:solidFill>
                <a:latin typeface="Times New Roman" pitchFamily="18" charset="0"/>
                <a:cs typeface="Times New Roman" pitchFamily="18" charset="0"/>
              </a:rPr>
              <a:t> </a:t>
            </a:r>
            <a:r>
              <a:rPr lang="en-US" sz="2400" b="1" i="1" dirty="0" smtClean="0">
                <a:solidFill>
                  <a:srgbClr val="FF0000"/>
                </a:solidFill>
                <a:latin typeface="Times New Roman" pitchFamily="18" charset="0"/>
                <a:cs typeface="Times New Roman" pitchFamily="18" charset="0"/>
              </a:rPr>
              <a:t>Den</a:t>
            </a:r>
            <a:r>
              <a:rPr lang="tr-TR" sz="2400" b="1" i="1" dirty="0" smtClean="0">
                <a:solidFill>
                  <a:srgbClr val="FF0000"/>
                </a:solidFill>
                <a:latin typeface="Times New Roman" pitchFamily="18" charset="0"/>
                <a:cs typeface="Times New Roman" pitchFamily="18" charset="0"/>
              </a:rPr>
              <a:t>t</a:t>
            </a:r>
            <a:r>
              <a:rPr lang="en-US" sz="2400" b="1" i="1" dirty="0" smtClean="0">
                <a:solidFill>
                  <a:srgbClr val="FF0000"/>
                </a:solidFill>
                <a:latin typeface="Times New Roman" pitchFamily="18" charset="0"/>
                <a:cs typeface="Times New Roman" pitchFamily="18" charset="0"/>
              </a:rPr>
              <a:t> </a:t>
            </a:r>
            <a:r>
              <a:rPr lang="en-US" sz="2400" b="1" i="1" dirty="0" err="1" smtClean="0">
                <a:solidFill>
                  <a:srgbClr val="FF0000"/>
                </a:solidFill>
                <a:latin typeface="Times New Roman" pitchFamily="18" charset="0"/>
                <a:cs typeface="Times New Roman" pitchFamily="18" charset="0"/>
              </a:rPr>
              <a:t>Educ</a:t>
            </a:r>
            <a:r>
              <a:rPr lang="tr-TR" sz="2400" b="1" i="1" dirty="0" smtClean="0">
                <a:solidFill>
                  <a:srgbClr val="FF0000"/>
                </a:solidFill>
                <a:latin typeface="Times New Roman" pitchFamily="18" charset="0"/>
                <a:cs typeface="Times New Roman" pitchFamily="18" charset="0"/>
              </a:rPr>
              <a:t> 2005;</a:t>
            </a:r>
            <a:r>
              <a:rPr lang="en-US" sz="2400" b="1" dirty="0" smtClean="0">
                <a:solidFill>
                  <a:srgbClr val="FF0000"/>
                </a:solidFill>
                <a:latin typeface="Times New Roman" pitchFamily="18" charset="0"/>
                <a:cs typeface="Times New Roman" pitchFamily="18" charset="0"/>
              </a:rPr>
              <a:t> </a:t>
            </a:r>
            <a:r>
              <a:rPr lang="en-US" sz="2400" b="1" dirty="0">
                <a:solidFill>
                  <a:srgbClr val="FF0000"/>
                </a:solidFill>
                <a:latin typeface="Times New Roman" pitchFamily="18" charset="0"/>
                <a:cs typeface="Times New Roman" pitchFamily="18" charset="0"/>
              </a:rPr>
              <a:t>69, </a:t>
            </a:r>
            <a:r>
              <a:rPr lang="en-US" sz="2400" b="1" dirty="0" smtClean="0">
                <a:solidFill>
                  <a:srgbClr val="FF0000"/>
                </a:solidFill>
                <a:latin typeface="Times New Roman" pitchFamily="18" charset="0"/>
                <a:cs typeface="Times New Roman" pitchFamily="18" charset="0"/>
              </a:rPr>
              <a:t>861-863</a:t>
            </a:r>
            <a:r>
              <a:rPr lang="tr-TR" sz="2400" b="1" dirty="0" smtClean="0">
                <a:solidFill>
                  <a:srgbClr val="FF0000"/>
                </a:solidFill>
                <a:latin typeface="Times New Roman" pitchFamily="18" charset="0"/>
                <a:cs typeface="Times New Roman" pitchFamily="18" charset="0"/>
              </a:rPr>
              <a:t>)</a:t>
            </a:r>
            <a:r>
              <a:rPr lang="en-US" sz="2400" b="1" dirty="0" smtClean="0">
                <a:solidFill>
                  <a:srgbClr val="FF0000"/>
                </a:solidFill>
                <a:latin typeface="Times New Roman" pitchFamily="18" charset="0"/>
                <a:cs typeface="Times New Roman" pitchFamily="18" charset="0"/>
              </a:rPr>
              <a:t>.</a:t>
            </a:r>
            <a:endParaRPr lang="tr-TR" sz="2400" b="1" dirty="0">
              <a:solidFill>
                <a:srgbClr val="FF0000"/>
              </a:solidFill>
              <a:latin typeface="Times New Roman" pitchFamily="18" charset="0"/>
              <a:cs typeface="Times New Roman" pitchFamily="18" charset="0"/>
            </a:endParaRPr>
          </a:p>
          <a:p>
            <a:pPr algn="just"/>
            <a:r>
              <a:rPr lang="tr-TR" sz="2400" b="1" dirty="0" smtClean="0">
                <a:latin typeface="Times New Roman" pitchFamily="18" charset="0"/>
                <a:cs typeface="Times New Roman" pitchFamily="18" charset="0"/>
              </a:rPr>
              <a:t>Yukarıda sayılan yöntemlerle verilen eğitim ayrıca </a:t>
            </a:r>
            <a:r>
              <a:rPr lang="tr-TR" sz="2400" b="1" dirty="0" smtClean="0">
                <a:solidFill>
                  <a:srgbClr val="FF0000"/>
                </a:solidFill>
                <a:latin typeface="Times New Roman" pitchFamily="18" charset="0"/>
                <a:cs typeface="Times New Roman" pitchFamily="18" charset="0"/>
              </a:rPr>
              <a:t>“kanıta dayalı bir eğitim” </a:t>
            </a:r>
            <a:r>
              <a:rPr lang="tr-TR" sz="2400" b="1" dirty="0" smtClean="0">
                <a:latin typeface="Times New Roman" pitchFamily="18" charset="0"/>
                <a:cs typeface="Times New Roman" pitchFamily="18" charset="0"/>
              </a:rPr>
              <a:t>olmalıdır. Bu aynı zamanda probleme dayalı bir eğitim modelidir. </a:t>
            </a:r>
          </a:p>
        </p:txBody>
      </p:sp>
      <p:sp>
        <p:nvSpPr>
          <p:cNvPr id="3" name="Slayt Numarası Yer Tutucusu 2"/>
          <p:cNvSpPr>
            <a:spLocks noGrp="1"/>
          </p:cNvSpPr>
          <p:nvPr>
            <p:ph type="sldNum" sz="quarter" idx="12"/>
          </p:nvPr>
        </p:nvSpPr>
        <p:spPr/>
        <p:txBody>
          <a:bodyPr/>
          <a:lstStyle/>
          <a:p>
            <a:fld id="{86B450FF-6EC2-4529-A63C-8D567BBE06E9}" type="slidenum">
              <a:rPr lang="en-US" smtClean="0"/>
              <a:pPr/>
              <a:t>13</a:t>
            </a:fld>
            <a:endParaRPr lang="en-US" dirty="0"/>
          </a:p>
        </p:txBody>
      </p:sp>
    </p:spTree>
    <p:extLst>
      <p:ext uri="{BB962C8B-B14F-4D97-AF65-F5344CB8AC3E}">
        <p14:creationId xmlns:p14="http://schemas.microsoft.com/office/powerpoint/2010/main" xmlns="" val="1771491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schemeClr val="bg1"/>
                </a:solidFill>
              </a:rPr>
              <a:t>Diş Hekimliği Eğitiminde Akreditasyon</a:t>
            </a:r>
            <a:endParaRPr lang="tr-TR" b="1" dirty="0">
              <a:solidFill>
                <a:schemeClr val="bg1"/>
              </a:solidFill>
            </a:endParaRPr>
          </a:p>
        </p:txBody>
      </p:sp>
      <p:sp>
        <p:nvSpPr>
          <p:cNvPr id="2" name="Dikdörtgen 1"/>
          <p:cNvSpPr/>
          <p:nvPr/>
        </p:nvSpPr>
        <p:spPr>
          <a:xfrm>
            <a:off x="2500298" y="188640"/>
            <a:ext cx="4426165" cy="461665"/>
          </a:xfrm>
          <a:prstGeom prst="rect">
            <a:avLst/>
          </a:prstGeom>
        </p:spPr>
        <p:txBody>
          <a:bodyPr wrap="square">
            <a:spAutoFit/>
          </a:bodyPr>
          <a:lstStyle/>
          <a:p>
            <a:r>
              <a:rPr lang="tr-TR" sz="2400" b="1" dirty="0">
                <a:solidFill>
                  <a:srgbClr val="FF0000"/>
                </a:solidFill>
                <a:latin typeface="Times New Roman" pitchFamily="18" charset="0"/>
                <a:cs typeface="Times New Roman" pitchFamily="18" charset="0"/>
              </a:rPr>
              <a:t>Eğitimde Yapısal Değişiklikler</a:t>
            </a:r>
          </a:p>
        </p:txBody>
      </p:sp>
      <p:sp>
        <p:nvSpPr>
          <p:cNvPr id="5" name="Dikdörtgen 4"/>
          <p:cNvSpPr/>
          <p:nvPr/>
        </p:nvSpPr>
        <p:spPr>
          <a:xfrm>
            <a:off x="2500299" y="595330"/>
            <a:ext cx="4786346" cy="461665"/>
          </a:xfrm>
          <a:prstGeom prst="rect">
            <a:avLst/>
          </a:prstGeom>
        </p:spPr>
        <p:txBody>
          <a:bodyPr wrap="square">
            <a:spAutoFit/>
          </a:bodyPr>
          <a:lstStyle/>
          <a:p>
            <a:pPr lvl="0">
              <a:spcBef>
                <a:spcPct val="20000"/>
              </a:spcBef>
            </a:pPr>
            <a:r>
              <a:rPr lang="tr-TR" sz="2400" b="1" dirty="0">
                <a:solidFill>
                  <a:srgbClr val="FF0000"/>
                </a:solidFill>
                <a:latin typeface="Times New Roman" pitchFamily="18" charset="0"/>
                <a:cs typeface="Times New Roman" pitchFamily="18" charset="0"/>
              </a:rPr>
              <a:t>Öğrenme–Öğretme </a:t>
            </a:r>
            <a:r>
              <a:rPr lang="tr-TR" sz="2400" b="1" dirty="0" smtClean="0">
                <a:solidFill>
                  <a:srgbClr val="FF0000"/>
                </a:solidFill>
                <a:latin typeface="Times New Roman" pitchFamily="18" charset="0"/>
                <a:cs typeface="Times New Roman" pitchFamily="18" charset="0"/>
              </a:rPr>
              <a:t>Yöntemleri</a:t>
            </a:r>
            <a:endParaRPr lang="tr-TR" sz="2400" b="1" dirty="0">
              <a:solidFill>
                <a:srgbClr val="FF0000"/>
              </a:solidFill>
              <a:latin typeface="Times New Roman" pitchFamily="18" charset="0"/>
              <a:cs typeface="Times New Roman" pitchFamily="18" charset="0"/>
            </a:endParaRPr>
          </a:p>
        </p:txBody>
      </p:sp>
      <p:sp>
        <p:nvSpPr>
          <p:cNvPr id="7" name="İçerik Yer Tutucusu 2"/>
          <p:cNvSpPr>
            <a:spLocks noGrp="1"/>
          </p:cNvSpPr>
          <p:nvPr>
            <p:ph idx="1"/>
          </p:nvPr>
        </p:nvSpPr>
        <p:spPr>
          <a:xfrm>
            <a:off x="755576" y="1196752"/>
            <a:ext cx="7715200" cy="5040560"/>
          </a:xfrm>
        </p:spPr>
        <p:txBody>
          <a:bodyPr>
            <a:normAutofit/>
          </a:bodyPr>
          <a:lstStyle/>
          <a:p>
            <a:pPr algn="just"/>
            <a:r>
              <a:rPr lang="tr-TR" sz="2800" b="1" dirty="0" smtClean="0">
                <a:latin typeface="Times New Roman" pitchFamily="18" charset="0"/>
                <a:cs typeface="Times New Roman" pitchFamily="18" charset="0"/>
              </a:rPr>
              <a:t>Genellikle 5-6 kişilik gruplar halinde uygulanan bu öğrenme modelinde konu, öğrencilere bir problem olarak sunulmakta, ilgili tüm kaynaklar öğrencilere önerilmekte ve konu ile ilgili hazırlamaları istenmektedir. </a:t>
            </a:r>
          </a:p>
          <a:p>
            <a:pPr algn="just"/>
            <a:r>
              <a:rPr lang="tr-TR" sz="2800" b="1" dirty="0" smtClean="0">
                <a:latin typeface="Times New Roman" pitchFamily="18" charset="0"/>
                <a:cs typeface="Times New Roman" pitchFamily="18" charset="0"/>
              </a:rPr>
              <a:t>Kütüphane ve internetin doğru kullanımını da öğrenen öğrenciler, birkaç oturumda bir araya gelerek konuyu tartışmakta ve bir sonuca varmaktadır. </a:t>
            </a:r>
          </a:p>
        </p:txBody>
      </p:sp>
      <p:sp>
        <p:nvSpPr>
          <p:cNvPr id="3" name="Slayt Numarası Yer Tutucusu 2"/>
          <p:cNvSpPr>
            <a:spLocks noGrp="1"/>
          </p:cNvSpPr>
          <p:nvPr>
            <p:ph type="sldNum" sz="quarter" idx="12"/>
          </p:nvPr>
        </p:nvSpPr>
        <p:spPr/>
        <p:txBody>
          <a:bodyPr/>
          <a:lstStyle/>
          <a:p>
            <a:fld id="{86B450FF-6EC2-4529-A63C-8D567BBE06E9}" type="slidenum">
              <a:rPr lang="en-US" smtClean="0"/>
              <a:pPr/>
              <a:t>14</a:t>
            </a:fld>
            <a:endParaRPr lang="en-US" dirty="0"/>
          </a:p>
        </p:txBody>
      </p:sp>
    </p:spTree>
    <p:extLst>
      <p:ext uri="{BB962C8B-B14F-4D97-AF65-F5344CB8AC3E}">
        <p14:creationId xmlns:p14="http://schemas.microsoft.com/office/powerpoint/2010/main" xmlns="" val="1771491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smtClean="0">
                <a:solidFill>
                  <a:prstClr val="white"/>
                </a:solidFill>
              </a:rPr>
              <a:t>Diş Hekimliği Eğitiminde Akreditasyon</a:t>
            </a:r>
            <a:endParaRPr lang="tr-TR" b="1">
              <a:solidFill>
                <a:prstClr val="white"/>
              </a:solidFill>
            </a:endParaRPr>
          </a:p>
        </p:txBody>
      </p:sp>
      <p:sp>
        <p:nvSpPr>
          <p:cNvPr id="2" name="Dikdörtgen 1"/>
          <p:cNvSpPr/>
          <p:nvPr/>
        </p:nvSpPr>
        <p:spPr>
          <a:xfrm>
            <a:off x="2643174" y="188640"/>
            <a:ext cx="4283289" cy="461665"/>
          </a:xfrm>
          <a:prstGeom prst="rect">
            <a:avLst/>
          </a:prstGeom>
        </p:spPr>
        <p:txBody>
          <a:bodyPr wrap="square">
            <a:spAutoFit/>
          </a:bodyPr>
          <a:lstStyle/>
          <a:p>
            <a:r>
              <a:rPr lang="tr-TR" sz="2400" b="1" dirty="0">
                <a:solidFill>
                  <a:srgbClr val="FF0000"/>
                </a:solidFill>
                <a:latin typeface="Times New Roman" pitchFamily="18" charset="0"/>
                <a:cs typeface="Times New Roman" pitchFamily="18" charset="0"/>
              </a:rPr>
              <a:t>Eğitimde Yapısal Değişiklikler</a:t>
            </a:r>
          </a:p>
        </p:txBody>
      </p:sp>
      <p:sp>
        <p:nvSpPr>
          <p:cNvPr id="5" name="Dikdörtgen 4"/>
          <p:cNvSpPr/>
          <p:nvPr/>
        </p:nvSpPr>
        <p:spPr>
          <a:xfrm>
            <a:off x="2627293" y="595330"/>
            <a:ext cx="4373599" cy="461665"/>
          </a:xfrm>
          <a:prstGeom prst="rect">
            <a:avLst/>
          </a:prstGeom>
        </p:spPr>
        <p:txBody>
          <a:bodyPr wrap="square">
            <a:spAutoFit/>
          </a:bodyPr>
          <a:lstStyle/>
          <a:p>
            <a:pPr>
              <a:spcBef>
                <a:spcPct val="20000"/>
              </a:spcBef>
            </a:pPr>
            <a:r>
              <a:rPr lang="tr-TR" sz="2400" b="1" dirty="0">
                <a:solidFill>
                  <a:srgbClr val="FF0000"/>
                </a:solidFill>
                <a:latin typeface="Times New Roman" pitchFamily="18" charset="0"/>
                <a:cs typeface="Times New Roman" pitchFamily="18" charset="0"/>
              </a:rPr>
              <a:t>Öğrenme–Öğretme </a:t>
            </a:r>
            <a:r>
              <a:rPr lang="tr-TR" sz="2400" b="1" dirty="0" smtClean="0">
                <a:solidFill>
                  <a:srgbClr val="FF0000"/>
                </a:solidFill>
                <a:latin typeface="Times New Roman" pitchFamily="18" charset="0"/>
                <a:cs typeface="Times New Roman" pitchFamily="18" charset="0"/>
              </a:rPr>
              <a:t>Yöntemleri</a:t>
            </a:r>
            <a:endParaRPr lang="tr-TR" sz="2400" b="1" dirty="0">
              <a:solidFill>
                <a:srgbClr val="FF0000"/>
              </a:solidFill>
              <a:latin typeface="Times New Roman" pitchFamily="18" charset="0"/>
              <a:cs typeface="Times New Roman" pitchFamily="18" charset="0"/>
            </a:endParaRPr>
          </a:p>
        </p:txBody>
      </p:sp>
      <p:sp>
        <p:nvSpPr>
          <p:cNvPr id="6" name="Dikdörtgen 5"/>
          <p:cNvSpPr/>
          <p:nvPr/>
        </p:nvSpPr>
        <p:spPr>
          <a:xfrm>
            <a:off x="827584" y="1556792"/>
            <a:ext cx="7776864" cy="4832092"/>
          </a:xfrm>
          <a:prstGeom prst="rect">
            <a:avLst/>
          </a:prstGeom>
        </p:spPr>
        <p:txBody>
          <a:bodyPr wrap="square">
            <a:spAutoFit/>
          </a:bodyPr>
          <a:lstStyle/>
          <a:p>
            <a:pPr marL="342900" indent="-342900" algn="just">
              <a:buFont typeface="Arial" pitchFamily="34" charset="0"/>
              <a:buChar char="•"/>
            </a:pPr>
            <a:r>
              <a:rPr lang="tr-TR" sz="2400" b="1" dirty="0">
                <a:latin typeface="Times New Roman" pitchFamily="18" charset="0"/>
                <a:cs typeface="Times New Roman" pitchFamily="18" charset="0"/>
              </a:rPr>
              <a:t>Bu modelde öğretmen </a:t>
            </a:r>
            <a:r>
              <a:rPr lang="tr-TR" sz="2400" b="1" dirty="0" smtClean="0">
                <a:latin typeface="Times New Roman" pitchFamily="18" charset="0"/>
                <a:cs typeface="Times New Roman" pitchFamily="18" charset="0"/>
              </a:rPr>
              <a:t>bir </a:t>
            </a:r>
            <a:r>
              <a:rPr lang="tr-TR" sz="2400" b="1" dirty="0">
                <a:latin typeface="Times New Roman" pitchFamily="18" charset="0"/>
                <a:cs typeface="Times New Roman" pitchFamily="18" charset="0"/>
              </a:rPr>
              <a:t>yol gösterici olup </a:t>
            </a:r>
            <a:r>
              <a:rPr lang="tr-TR" sz="2400" b="1" dirty="0" smtClean="0">
                <a:latin typeface="Times New Roman" pitchFamily="18" charset="0"/>
                <a:cs typeface="Times New Roman" pitchFamily="18" charset="0"/>
              </a:rPr>
              <a:t>her zaman ilgili </a:t>
            </a:r>
            <a:r>
              <a:rPr lang="tr-TR" sz="2400" b="1" dirty="0">
                <a:latin typeface="Times New Roman" pitchFamily="18" charset="0"/>
                <a:cs typeface="Times New Roman" pitchFamily="18" charset="0"/>
              </a:rPr>
              <a:t>branşın öğretmeni olması da gerekmemektedir. </a:t>
            </a:r>
          </a:p>
          <a:p>
            <a:pPr marL="342900" indent="-342900" algn="just">
              <a:buFont typeface="Arial" pitchFamily="34" charset="0"/>
              <a:buChar char="•"/>
            </a:pPr>
            <a:r>
              <a:rPr lang="tr-TR" sz="2400" b="1" dirty="0">
                <a:latin typeface="Times New Roman" pitchFamily="18" charset="0"/>
                <a:cs typeface="Times New Roman" pitchFamily="18" charset="0"/>
              </a:rPr>
              <a:t>Bu eğitim modelinin yararlı olabilmesi için öğrenci sayısının az olması gerekmektedir.</a:t>
            </a:r>
          </a:p>
          <a:p>
            <a:pPr marL="342900" indent="-342900" algn="just">
              <a:buFont typeface="Arial" pitchFamily="34" charset="0"/>
              <a:buChar char="•"/>
            </a:pPr>
            <a:r>
              <a:rPr lang="tr-TR" sz="2400" b="1" dirty="0" smtClean="0">
                <a:latin typeface="Times New Roman" pitchFamily="18" charset="0"/>
                <a:cs typeface="Times New Roman" pitchFamily="18" charset="0"/>
              </a:rPr>
              <a:t>Rol-model simülasyonu tekniğinde </a:t>
            </a:r>
            <a:r>
              <a:rPr lang="tr-TR" sz="2400" b="1" dirty="0" smtClean="0">
                <a:solidFill>
                  <a:srgbClr val="FF0000"/>
                </a:solidFill>
                <a:latin typeface="Times New Roman" pitchFamily="18" charset="0"/>
                <a:cs typeface="Times New Roman" pitchFamily="18" charset="0"/>
              </a:rPr>
              <a:t>“canlandırma” </a:t>
            </a:r>
            <a:r>
              <a:rPr lang="tr-TR" sz="2400" b="1" dirty="0" smtClean="0">
                <a:latin typeface="Times New Roman" pitchFamily="18" charset="0"/>
                <a:cs typeface="Times New Roman" pitchFamily="18" charset="0"/>
              </a:rPr>
              <a:t>tekniğinden yararlanarak öğrenciler konunun içine dahil edilerek öğrenmeleri sağlanmaktadır.</a:t>
            </a:r>
          </a:p>
          <a:p>
            <a:pPr marL="342900" indent="-342900" algn="just">
              <a:buFont typeface="Arial" pitchFamily="34" charset="0"/>
              <a:buChar char="•"/>
            </a:pPr>
            <a:r>
              <a:rPr lang="tr-TR" sz="2400" b="1" dirty="0" smtClean="0">
                <a:latin typeface="Times New Roman" pitchFamily="18" charset="0"/>
                <a:cs typeface="Times New Roman" pitchFamily="18" charset="0"/>
              </a:rPr>
              <a:t>Bu teknikle verilecek derslere temel teşkil edecek ve </a:t>
            </a:r>
            <a:r>
              <a:rPr lang="tr-TR" sz="2400" b="1" dirty="0" smtClean="0">
                <a:solidFill>
                  <a:srgbClr val="FF0000"/>
                </a:solidFill>
                <a:latin typeface="Times New Roman" pitchFamily="18" charset="0"/>
                <a:cs typeface="Times New Roman" pitchFamily="18" charset="0"/>
              </a:rPr>
              <a:t>“vakaya dayalı eğitim” </a:t>
            </a:r>
            <a:r>
              <a:rPr lang="tr-TR" sz="2400" b="1" dirty="0" smtClean="0">
                <a:latin typeface="Times New Roman" pitchFamily="18" charset="0"/>
                <a:cs typeface="Times New Roman" pitchFamily="18" charset="0"/>
              </a:rPr>
              <a:t>modelinde kullanılacak problem vakaları  ve çözümlerini içeren kaynakların olması gereklidir.</a:t>
            </a:r>
            <a:endParaRPr lang="tr-TR" sz="2400" b="1" dirty="0">
              <a:solidFill>
                <a:srgbClr val="0070C0"/>
              </a:solidFill>
              <a:latin typeface="Times New Roman" pitchFamily="18" charset="0"/>
              <a:cs typeface="Times New Roman" pitchFamily="18" charset="0"/>
            </a:endParaRPr>
          </a:p>
          <a:p>
            <a:pPr marL="342900" indent="-342900" algn="just">
              <a:buFont typeface="Arial" pitchFamily="34" charset="0"/>
              <a:buChar char="•"/>
            </a:pPr>
            <a:endParaRPr lang="tr-TR" sz="2400" dirty="0" smtClean="0">
              <a:latin typeface="Times New Roman" pitchFamily="18" charset="0"/>
              <a:cs typeface="Times New Roman" pitchFamily="18" charset="0"/>
            </a:endParaRPr>
          </a:p>
          <a:p>
            <a:pPr marL="342900" indent="-342900" algn="just">
              <a:buFont typeface="Arial" pitchFamily="34" charset="0"/>
              <a:buChar char="•"/>
            </a:pPr>
            <a:endParaRPr lang="tr-TR" sz="2000" dirty="0"/>
          </a:p>
        </p:txBody>
      </p:sp>
      <p:sp>
        <p:nvSpPr>
          <p:cNvPr id="3" name="Slayt Numarası Yer Tutucusu 2"/>
          <p:cNvSpPr>
            <a:spLocks noGrp="1"/>
          </p:cNvSpPr>
          <p:nvPr>
            <p:ph type="sldNum" sz="quarter" idx="12"/>
          </p:nvPr>
        </p:nvSpPr>
        <p:spPr/>
        <p:txBody>
          <a:bodyPr/>
          <a:lstStyle/>
          <a:p>
            <a:fld id="{86B450FF-6EC2-4529-A63C-8D567BBE06E9}" type="slidenum">
              <a:rPr lang="en-US" smtClean="0"/>
              <a:pPr/>
              <a:t>15</a:t>
            </a:fld>
            <a:endParaRPr lang="en-US" dirty="0"/>
          </a:p>
        </p:txBody>
      </p:sp>
    </p:spTree>
    <p:extLst>
      <p:ext uri="{BB962C8B-B14F-4D97-AF65-F5344CB8AC3E}">
        <p14:creationId xmlns:p14="http://schemas.microsoft.com/office/powerpoint/2010/main" xmlns="" val="11005485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smtClean="0">
                <a:solidFill>
                  <a:prstClr val="white"/>
                </a:solidFill>
              </a:rPr>
              <a:t>Diş Hekimliği Eğitiminde Akreditasyon</a:t>
            </a:r>
            <a:endParaRPr lang="tr-TR" b="1">
              <a:solidFill>
                <a:prstClr val="white"/>
              </a:solidFill>
            </a:endParaRPr>
          </a:p>
        </p:txBody>
      </p:sp>
      <p:sp>
        <p:nvSpPr>
          <p:cNvPr id="2" name="Dikdörtgen 1"/>
          <p:cNvSpPr/>
          <p:nvPr/>
        </p:nvSpPr>
        <p:spPr>
          <a:xfrm>
            <a:off x="2071670" y="188640"/>
            <a:ext cx="4854793" cy="461665"/>
          </a:xfrm>
          <a:prstGeom prst="rect">
            <a:avLst/>
          </a:prstGeom>
        </p:spPr>
        <p:txBody>
          <a:bodyPr wrap="square">
            <a:spAutoFit/>
          </a:bodyPr>
          <a:lstStyle/>
          <a:p>
            <a:r>
              <a:rPr lang="tr-TR" sz="2400" b="1" dirty="0">
                <a:solidFill>
                  <a:srgbClr val="FF0000"/>
                </a:solidFill>
                <a:latin typeface="Times New Roman" pitchFamily="18" charset="0"/>
                <a:cs typeface="Times New Roman" pitchFamily="18" charset="0"/>
              </a:rPr>
              <a:t>Eğitimde Yapısal Değişiklikler</a:t>
            </a:r>
          </a:p>
        </p:txBody>
      </p:sp>
      <p:sp>
        <p:nvSpPr>
          <p:cNvPr id="3" name="Dikdörtgen 2"/>
          <p:cNvSpPr/>
          <p:nvPr/>
        </p:nvSpPr>
        <p:spPr>
          <a:xfrm>
            <a:off x="755576" y="1175213"/>
            <a:ext cx="7776864" cy="5139869"/>
          </a:xfrm>
          <a:prstGeom prst="rect">
            <a:avLst/>
          </a:prstGeom>
        </p:spPr>
        <p:txBody>
          <a:bodyPr wrap="square">
            <a:spAutoFit/>
          </a:bodyPr>
          <a:lstStyle/>
          <a:p>
            <a:pPr algn="just"/>
            <a:r>
              <a:rPr lang="tr-TR" sz="2800" b="1" dirty="0" smtClean="0">
                <a:solidFill>
                  <a:srgbClr val="FF0000"/>
                </a:solidFill>
                <a:latin typeface="Times New Roman" pitchFamily="18" charset="0"/>
                <a:cs typeface="Times New Roman" pitchFamily="18" charset="0"/>
              </a:rPr>
              <a:t>Sınavlar ve Değerlendirme</a:t>
            </a:r>
          </a:p>
          <a:p>
            <a:pPr marL="342900" indent="-342900" algn="just">
              <a:buFont typeface="Arial" pitchFamily="34" charset="0"/>
              <a:buChar char="•"/>
            </a:pPr>
            <a:r>
              <a:rPr lang="tr-TR" sz="2800" b="1" dirty="0" smtClean="0">
                <a:latin typeface="Times New Roman" pitchFamily="18" charset="0"/>
                <a:cs typeface="Times New Roman" pitchFamily="18" charset="0"/>
              </a:rPr>
              <a:t>Sınavlar öğrencilerin salt “</a:t>
            </a:r>
            <a:r>
              <a:rPr lang="tr-TR" sz="2800" b="1" dirty="0" smtClean="0">
                <a:solidFill>
                  <a:srgbClr val="FF0000"/>
                </a:solidFill>
                <a:latin typeface="Times New Roman" pitchFamily="18" charset="0"/>
                <a:cs typeface="Times New Roman" pitchFamily="18" charset="0"/>
              </a:rPr>
              <a:t>bilgi düzeylerini” </a:t>
            </a:r>
            <a:r>
              <a:rPr lang="tr-TR" sz="2800" b="1" dirty="0" smtClean="0">
                <a:latin typeface="Times New Roman" pitchFamily="18" charset="0"/>
                <a:cs typeface="Times New Roman" pitchFamily="18" charset="0"/>
              </a:rPr>
              <a:t>ölçmekle kalmayıp, bilgiyi </a:t>
            </a:r>
            <a:r>
              <a:rPr lang="tr-TR" sz="2800" b="1" dirty="0" smtClean="0">
                <a:solidFill>
                  <a:srgbClr val="FF0000"/>
                </a:solidFill>
                <a:latin typeface="Times New Roman" pitchFamily="18" charset="0"/>
                <a:cs typeface="Times New Roman" pitchFamily="18" charset="0"/>
              </a:rPr>
              <a:t>“beceriye dönüştürme” </a:t>
            </a:r>
            <a:r>
              <a:rPr lang="tr-TR" sz="2800" b="1" dirty="0" smtClean="0">
                <a:latin typeface="Times New Roman" pitchFamily="18" charset="0"/>
                <a:cs typeface="Times New Roman" pitchFamily="18" charset="0"/>
              </a:rPr>
              <a:t>yeteneklerini de  ölçmelidir. </a:t>
            </a:r>
          </a:p>
          <a:p>
            <a:pPr marL="342900" indent="-342900" algn="just">
              <a:buFont typeface="Arial" pitchFamily="34" charset="0"/>
              <a:buChar char="•"/>
            </a:pPr>
            <a:r>
              <a:rPr lang="tr-TR" sz="2800" b="1" dirty="0" smtClean="0">
                <a:latin typeface="Times New Roman" pitchFamily="18" charset="0"/>
                <a:cs typeface="Times New Roman" pitchFamily="18" charset="0"/>
              </a:rPr>
              <a:t>Teorik bilgiye ulaşmanın çok kolay olduğu günümüzde, esas olan bu bilginin gerçek hayatta kullanımının sağlanmasıdır. </a:t>
            </a:r>
          </a:p>
          <a:p>
            <a:pPr marL="342900" indent="-342900" algn="just">
              <a:buFont typeface="Arial" pitchFamily="34" charset="0"/>
              <a:buChar char="•"/>
            </a:pPr>
            <a:r>
              <a:rPr lang="tr-TR" sz="2800" b="1" dirty="0" smtClean="0">
                <a:latin typeface="Times New Roman" pitchFamily="18" charset="0"/>
                <a:cs typeface="Times New Roman" pitchFamily="18" charset="0"/>
              </a:rPr>
              <a:t>Bu nedenle sınavların hem bilgiyi ölçme hem de uygulama yönünün olması gerekmektedir.</a:t>
            </a:r>
          </a:p>
          <a:p>
            <a:pPr marL="342900" indent="-342900" algn="just">
              <a:buFont typeface="Arial" pitchFamily="34" charset="0"/>
              <a:buChar char="•"/>
            </a:pPr>
            <a:r>
              <a:rPr lang="tr-TR" sz="2800" b="1" dirty="0" smtClean="0">
                <a:latin typeface="Times New Roman" pitchFamily="18" charset="0"/>
                <a:cs typeface="Times New Roman" pitchFamily="18" charset="0"/>
              </a:rPr>
              <a:t>Bunu yılda bir iki kez yapılan teorik sınavlarla sağlamak mümkün değildir. </a:t>
            </a:r>
          </a:p>
          <a:p>
            <a:pPr algn="just"/>
            <a:endParaRPr lang="tr-TR" sz="2000" b="1" dirty="0">
              <a:solidFill>
                <a:srgbClr val="FF0000"/>
              </a:solidFill>
            </a:endParaRPr>
          </a:p>
        </p:txBody>
      </p:sp>
      <p:sp>
        <p:nvSpPr>
          <p:cNvPr id="5" name="Slayt Numarası Yer Tutucusu 4"/>
          <p:cNvSpPr>
            <a:spLocks noGrp="1"/>
          </p:cNvSpPr>
          <p:nvPr>
            <p:ph type="sldNum" sz="quarter" idx="12"/>
          </p:nvPr>
        </p:nvSpPr>
        <p:spPr/>
        <p:txBody>
          <a:bodyPr/>
          <a:lstStyle/>
          <a:p>
            <a:fld id="{86B450FF-6EC2-4529-A63C-8D567BBE06E9}" type="slidenum">
              <a:rPr lang="en-US" smtClean="0"/>
              <a:pPr/>
              <a:t>16</a:t>
            </a:fld>
            <a:endParaRPr lang="en-US" dirty="0"/>
          </a:p>
        </p:txBody>
      </p:sp>
    </p:spTree>
    <p:extLst>
      <p:ext uri="{BB962C8B-B14F-4D97-AF65-F5344CB8AC3E}">
        <p14:creationId xmlns:p14="http://schemas.microsoft.com/office/powerpoint/2010/main" xmlns="" val="42675960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smtClean="0">
                <a:solidFill>
                  <a:prstClr val="white"/>
                </a:solidFill>
              </a:rPr>
              <a:t>Diş Hekimliği Eğitiminde Akreditasyon</a:t>
            </a:r>
            <a:endParaRPr lang="tr-TR" b="1">
              <a:solidFill>
                <a:prstClr val="white"/>
              </a:solidFill>
            </a:endParaRPr>
          </a:p>
        </p:txBody>
      </p:sp>
      <p:sp>
        <p:nvSpPr>
          <p:cNvPr id="2" name="Dikdörtgen 1"/>
          <p:cNvSpPr/>
          <p:nvPr/>
        </p:nvSpPr>
        <p:spPr>
          <a:xfrm>
            <a:off x="2771800" y="188640"/>
            <a:ext cx="4154663" cy="461665"/>
          </a:xfrm>
          <a:prstGeom prst="rect">
            <a:avLst/>
          </a:prstGeom>
        </p:spPr>
        <p:txBody>
          <a:bodyPr wrap="none">
            <a:spAutoFit/>
          </a:bodyPr>
          <a:lstStyle/>
          <a:p>
            <a:r>
              <a:rPr lang="tr-TR" sz="2400" b="1" dirty="0">
                <a:solidFill>
                  <a:srgbClr val="FF0000"/>
                </a:solidFill>
                <a:latin typeface="Times New Roman" pitchFamily="18" charset="0"/>
                <a:cs typeface="Times New Roman" pitchFamily="18" charset="0"/>
              </a:rPr>
              <a:t>Eğitimde Yapısal Değişiklikler</a:t>
            </a:r>
          </a:p>
        </p:txBody>
      </p:sp>
      <p:sp>
        <p:nvSpPr>
          <p:cNvPr id="3" name="Dikdörtgen 2"/>
          <p:cNvSpPr/>
          <p:nvPr/>
        </p:nvSpPr>
        <p:spPr>
          <a:xfrm>
            <a:off x="755576" y="1175213"/>
            <a:ext cx="7776864" cy="4832092"/>
          </a:xfrm>
          <a:prstGeom prst="rect">
            <a:avLst/>
          </a:prstGeom>
        </p:spPr>
        <p:txBody>
          <a:bodyPr wrap="square">
            <a:spAutoFit/>
          </a:bodyPr>
          <a:lstStyle/>
          <a:p>
            <a:pPr marL="342900" indent="-342900" algn="just">
              <a:buFont typeface="Arial" pitchFamily="34" charset="0"/>
              <a:buChar char="•"/>
            </a:pPr>
            <a:r>
              <a:rPr lang="tr-TR" sz="3200" b="1" dirty="0" smtClean="0">
                <a:latin typeface="Times New Roman" pitchFamily="18" charset="0"/>
                <a:cs typeface="Times New Roman" pitchFamily="18" charset="0"/>
              </a:rPr>
              <a:t>Vize ve final sınavlarında olduğu gibi sadece o andaki teorik bilgiye not verilerek düzeyin belirlendiği değerlendirmeler yerine </a:t>
            </a:r>
            <a:r>
              <a:rPr lang="tr-TR" sz="3200" b="1" dirty="0" smtClean="0">
                <a:solidFill>
                  <a:srgbClr val="FF0000"/>
                </a:solidFill>
                <a:latin typeface="Times New Roman" pitchFamily="18" charset="0"/>
                <a:cs typeface="Times New Roman" pitchFamily="18" charset="0"/>
              </a:rPr>
              <a:t>“</a:t>
            </a:r>
            <a:r>
              <a:rPr lang="tr-TR" sz="3200" b="1" dirty="0" err="1" smtClean="0">
                <a:solidFill>
                  <a:srgbClr val="FF0000"/>
                </a:solidFill>
                <a:latin typeface="Times New Roman" pitchFamily="18" charset="0"/>
                <a:cs typeface="Times New Roman" pitchFamily="18" charset="0"/>
              </a:rPr>
              <a:t>formatif</a:t>
            </a:r>
            <a:r>
              <a:rPr lang="tr-TR" sz="3200" b="1" dirty="0" smtClean="0">
                <a:solidFill>
                  <a:srgbClr val="FF0000"/>
                </a:solidFill>
                <a:latin typeface="Times New Roman" pitchFamily="18" charset="0"/>
                <a:cs typeface="Times New Roman" pitchFamily="18" charset="0"/>
              </a:rPr>
              <a:t> değerlendirme” </a:t>
            </a:r>
            <a:r>
              <a:rPr lang="tr-TR" sz="3200" b="1" dirty="0" smtClean="0">
                <a:latin typeface="Times New Roman" pitchFamily="18" charset="0"/>
                <a:cs typeface="Times New Roman" pitchFamily="18" charset="0"/>
              </a:rPr>
              <a:t>olarak tanımlanan yaklaşım benimsenmeli, yani öğrencilerin uzun dönemde gösterdiği performansı ölçmeye dayanan değerlendirme yöntemleri kullanılmalıdır.</a:t>
            </a:r>
          </a:p>
          <a:p>
            <a:pPr algn="just"/>
            <a:endParaRPr lang="tr-TR" sz="2000" b="1" dirty="0">
              <a:solidFill>
                <a:srgbClr val="FF0000"/>
              </a:solidFill>
            </a:endParaRPr>
          </a:p>
        </p:txBody>
      </p:sp>
      <p:sp>
        <p:nvSpPr>
          <p:cNvPr id="6" name="Dikdörtgen 5"/>
          <p:cNvSpPr/>
          <p:nvPr/>
        </p:nvSpPr>
        <p:spPr>
          <a:xfrm>
            <a:off x="2766285" y="588750"/>
            <a:ext cx="4055149" cy="461665"/>
          </a:xfrm>
          <a:prstGeom prst="rect">
            <a:avLst/>
          </a:prstGeom>
        </p:spPr>
        <p:txBody>
          <a:bodyPr wrap="none">
            <a:spAutoFit/>
          </a:bodyPr>
          <a:lstStyle/>
          <a:p>
            <a:r>
              <a:rPr lang="tr-TR" sz="2400" b="1" dirty="0">
                <a:solidFill>
                  <a:srgbClr val="FF0000"/>
                </a:solidFill>
                <a:latin typeface="Times New Roman" pitchFamily="18" charset="0"/>
                <a:cs typeface="Times New Roman" pitchFamily="18" charset="0"/>
              </a:rPr>
              <a:t>Sınavlar ve Değerlendirmeler</a:t>
            </a:r>
          </a:p>
        </p:txBody>
      </p:sp>
      <p:sp>
        <p:nvSpPr>
          <p:cNvPr id="5" name="Slayt Numarası Yer Tutucusu 4"/>
          <p:cNvSpPr>
            <a:spLocks noGrp="1"/>
          </p:cNvSpPr>
          <p:nvPr>
            <p:ph type="sldNum" sz="quarter" idx="12"/>
          </p:nvPr>
        </p:nvSpPr>
        <p:spPr/>
        <p:txBody>
          <a:bodyPr/>
          <a:lstStyle/>
          <a:p>
            <a:fld id="{86B450FF-6EC2-4529-A63C-8D567BBE06E9}" type="slidenum">
              <a:rPr lang="en-US" smtClean="0"/>
              <a:pPr/>
              <a:t>17</a:t>
            </a:fld>
            <a:endParaRPr lang="en-US" dirty="0"/>
          </a:p>
        </p:txBody>
      </p:sp>
    </p:spTree>
    <p:extLst>
      <p:ext uri="{BB962C8B-B14F-4D97-AF65-F5344CB8AC3E}">
        <p14:creationId xmlns:p14="http://schemas.microsoft.com/office/powerpoint/2010/main" xmlns="" val="16210678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smtClean="0">
                <a:solidFill>
                  <a:prstClr val="white"/>
                </a:solidFill>
              </a:rPr>
              <a:t>Diş Hekimliği Eğitiminde Akreditasyon</a:t>
            </a:r>
            <a:endParaRPr lang="tr-TR" b="1">
              <a:solidFill>
                <a:prstClr val="white"/>
              </a:solidFill>
            </a:endParaRPr>
          </a:p>
        </p:txBody>
      </p:sp>
      <p:sp>
        <p:nvSpPr>
          <p:cNvPr id="2" name="Dikdörtgen 1"/>
          <p:cNvSpPr/>
          <p:nvPr/>
        </p:nvSpPr>
        <p:spPr>
          <a:xfrm>
            <a:off x="2771800" y="188640"/>
            <a:ext cx="4154663" cy="461665"/>
          </a:xfrm>
          <a:prstGeom prst="rect">
            <a:avLst/>
          </a:prstGeom>
        </p:spPr>
        <p:txBody>
          <a:bodyPr wrap="none">
            <a:spAutoFit/>
          </a:bodyPr>
          <a:lstStyle/>
          <a:p>
            <a:r>
              <a:rPr lang="tr-TR" sz="2400" b="1" dirty="0">
                <a:solidFill>
                  <a:srgbClr val="FF0000"/>
                </a:solidFill>
                <a:latin typeface="Times New Roman" pitchFamily="18" charset="0"/>
                <a:cs typeface="Times New Roman" pitchFamily="18" charset="0"/>
              </a:rPr>
              <a:t>Eğitimde Yapısal Değişiklikler</a:t>
            </a:r>
          </a:p>
        </p:txBody>
      </p:sp>
      <p:sp>
        <p:nvSpPr>
          <p:cNvPr id="3" name="Dikdörtgen 2"/>
          <p:cNvSpPr/>
          <p:nvPr/>
        </p:nvSpPr>
        <p:spPr>
          <a:xfrm>
            <a:off x="755576" y="1175213"/>
            <a:ext cx="7776864" cy="5570756"/>
          </a:xfrm>
          <a:prstGeom prst="rect">
            <a:avLst/>
          </a:prstGeom>
        </p:spPr>
        <p:txBody>
          <a:bodyPr wrap="square">
            <a:spAutoFit/>
          </a:bodyPr>
          <a:lstStyle/>
          <a:p>
            <a:pPr marL="342900" indent="-342900" algn="just">
              <a:buFont typeface="Arial" pitchFamily="34" charset="0"/>
              <a:buChar char="•"/>
            </a:pPr>
            <a:r>
              <a:rPr lang="tr-TR" sz="2800" b="1" dirty="0" smtClean="0">
                <a:latin typeface="Times New Roman" pitchFamily="18" charset="0"/>
                <a:cs typeface="Times New Roman" pitchFamily="18" charset="0"/>
              </a:rPr>
              <a:t>Yapılacak uzun dönem değerlendirmelerde öğrencinin;</a:t>
            </a:r>
            <a:endParaRPr lang="tr-TR" sz="2800" b="1" dirty="0">
              <a:latin typeface="Times New Roman" pitchFamily="18" charset="0"/>
              <a:cs typeface="Times New Roman" pitchFamily="18" charset="0"/>
            </a:endParaRPr>
          </a:p>
          <a:p>
            <a:pPr marL="800100" lvl="1" indent="-342900" algn="just">
              <a:buFont typeface="Arial" pitchFamily="34" charset="0"/>
              <a:buChar char="•"/>
            </a:pPr>
            <a:r>
              <a:rPr lang="tr-TR" sz="2800" b="1" dirty="0" smtClean="0">
                <a:solidFill>
                  <a:srgbClr val="FF0000"/>
                </a:solidFill>
                <a:latin typeface="Times New Roman" pitchFamily="18" charset="0"/>
                <a:cs typeface="Times New Roman" pitchFamily="18" charset="0"/>
              </a:rPr>
              <a:t>Yaptığı ödevler, </a:t>
            </a:r>
          </a:p>
          <a:p>
            <a:pPr marL="800100" lvl="1" indent="-342900" algn="just">
              <a:buFont typeface="Arial" pitchFamily="34" charset="0"/>
              <a:buChar char="•"/>
            </a:pPr>
            <a:r>
              <a:rPr lang="tr-TR" sz="2800" b="1" dirty="0" smtClean="0">
                <a:solidFill>
                  <a:srgbClr val="FF0000"/>
                </a:solidFill>
                <a:latin typeface="Times New Roman" pitchFamily="18" charset="0"/>
                <a:cs typeface="Times New Roman" pitchFamily="18" charset="0"/>
              </a:rPr>
              <a:t>Zaman kullanımı, </a:t>
            </a:r>
          </a:p>
          <a:p>
            <a:pPr marL="800100" lvl="1" indent="-342900" algn="just">
              <a:buFont typeface="Arial" pitchFamily="34" charset="0"/>
              <a:buChar char="•"/>
            </a:pPr>
            <a:r>
              <a:rPr lang="tr-TR" sz="2800" b="1" dirty="0" smtClean="0">
                <a:solidFill>
                  <a:srgbClr val="FF0000"/>
                </a:solidFill>
                <a:latin typeface="Times New Roman" pitchFamily="18" charset="0"/>
                <a:cs typeface="Times New Roman" pitchFamily="18" charset="0"/>
              </a:rPr>
              <a:t>Takım çalışmasındaki davranışları, </a:t>
            </a:r>
          </a:p>
          <a:p>
            <a:pPr marL="800100" lvl="1" indent="-342900" algn="just">
              <a:buFont typeface="Arial" pitchFamily="34" charset="0"/>
              <a:buChar char="•"/>
            </a:pPr>
            <a:r>
              <a:rPr lang="tr-TR" sz="2800" b="1" dirty="0" smtClean="0">
                <a:solidFill>
                  <a:srgbClr val="FF0000"/>
                </a:solidFill>
                <a:latin typeface="Times New Roman" pitchFamily="18" charset="0"/>
                <a:cs typeface="Times New Roman" pitchFamily="18" charset="0"/>
              </a:rPr>
              <a:t>Mini projeler üretimindeki katkısı, </a:t>
            </a:r>
          </a:p>
          <a:p>
            <a:pPr marL="800100" lvl="1" indent="-342900" algn="just">
              <a:buFont typeface="Arial" pitchFamily="34" charset="0"/>
              <a:buChar char="•"/>
            </a:pPr>
            <a:r>
              <a:rPr lang="tr-TR" sz="2800" b="1" dirty="0">
                <a:solidFill>
                  <a:srgbClr val="FF0000"/>
                </a:solidFill>
                <a:latin typeface="Times New Roman" pitchFamily="18" charset="0"/>
                <a:cs typeface="Times New Roman" pitchFamily="18" charset="0"/>
              </a:rPr>
              <a:t>K</a:t>
            </a:r>
            <a:r>
              <a:rPr lang="tr-TR" sz="2800" b="1" dirty="0" smtClean="0">
                <a:solidFill>
                  <a:srgbClr val="FF0000"/>
                </a:solidFill>
                <a:latin typeface="Times New Roman" pitchFamily="18" charset="0"/>
                <a:cs typeface="Times New Roman" pitchFamily="18" charset="0"/>
              </a:rPr>
              <a:t>onuları takibi ve sonuçlandırması ve</a:t>
            </a:r>
          </a:p>
          <a:p>
            <a:pPr marL="800100" lvl="1" indent="-342900" algn="just">
              <a:buFont typeface="Arial" pitchFamily="34" charset="0"/>
              <a:buChar char="•"/>
            </a:pPr>
            <a:r>
              <a:rPr lang="tr-TR" sz="2800" b="1" dirty="0" smtClean="0">
                <a:solidFill>
                  <a:srgbClr val="FF0000"/>
                </a:solidFill>
                <a:latin typeface="Times New Roman" pitchFamily="18" charset="0"/>
                <a:cs typeface="Times New Roman" pitchFamily="18" charset="0"/>
              </a:rPr>
              <a:t>Problem çözme yeteneği ölçülmelidir</a:t>
            </a:r>
            <a:r>
              <a:rPr lang="tr-TR" sz="2800" b="1" i="1" dirty="0" smtClean="0">
                <a:solidFill>
                  <a:srgbClr val="FF0000"/>
                </a:solidFill>
                <a:latin typeface="Times New Roman" pitchFamily="18" charset="0"/>
                <a:cs typeface="Times New Roman" pitchFamily="18" charset="0"/>
              </a:rPr>
              <a:t>  </a:t>
            </a:r>
          </a:p>
          <a:p>
            <a:pPr marL="800100" lvl="1" indent="-342900" algn="just"/>
            <a:r>
              <a:rPr lang="tr-TR" sz="2800" b="1" i="1" dirty="0" smtClean="0">
                <a:solidFill>
                  <a:srgbClr val="00B0F0"/>
                </a:solidFill>
                <a:latin typeface="Times New Roman" pitchFamily="18" charset="0"/>
                <a:cs typeface="Times New Roman" pitchFamily="18" charset="0"/>
              </a:rPr>
              <a:t>    </a:t>
            </a:r>
            <a:r>
              <a:rPr lang="tr-TR" sz="2800" b="1" i="1" dirty="0" smtClean="0">
                <a:solidFill>
                  <a:srgbClr val="FF0000"/>
                </a:solidFill>
                <a:latin typeface="Times New Roman" pitchFamily="18" charset="0"/>
                <a:cs typeface="Times New Roman" pitchFamily="18" charset="0"/>
              </a:rPr>
              <a:t>(</a:t>
            </a:r>
            <a:r>
              <a:rPr lang="nn-NO" sz="2800" b="1" dirty="0" smtClean="0">
                <a:solidFill>
                  <a:srgbClr val="FF0000"/>
                </a:solidFill>
                <a:latin typeface="Times New Roman" pitchFamily="18" charset="0"/>
                <a:cs typeface="Times New Roman" pitchFamily="18" charset="0"/>
              </a:rPr>
              <a:t>Kramer GA, Albino</a:t>
            </a:r>
            <a:r>
              <a:rPr lang="tr-TR" sz="2800" b="1" dirty="0" smtClean="0">
                <a:solidFill>
                  <a:srgbClr val="FF0000"/>
                </a:solidFill>
                <a:latin typeface="Times New Roman" pitchFamily="18" charset="0"/>
                <a:cs typeface="Times New Roman" pitchFamily="18" charset="0"/>
              </a:rPr>
              <a:t> </a:t>
            </a:r>
            <a:r>
              <a:rPr lang="nn-NO" sz="2800" b="1" dirty="0" smtClean="0">
                <a:solidFill>
                  <a:srgbClr val="FF0000"/>
                </a:solidFill>
                <a:latin typeface="Times New Roman" pitchFamily="18" charset="0"/>
                <a:cs typeface="Times New Roman" pitchFamily="18" charset="0"/>
              </a:rPr>
              <a:t>JEN, Andreu</a:t>
            </a:r>
            <a:r>
              <a:rPr lang="tr-TR" sz="2800" b="1" dirty="0" smtClean="0">
                <a:solidFill>
                  <a:srgbClr val="FF0000"/>
                </a:solidFill>
                <a:latin typeface="Times New Roman" pitchFamily="18" charset="0"/>
                <a:cs typeface="Times New Roman" pitchFamily="18" charset="0"/>
              </a:rPr>
              <a:t> </a:t>
            </a:r>
            <a:r>
              <a:rPr lang="nn-NO" sz="2800" b="1" dirty="0" smtClean="0">
                <a:solidFill>
                  <a:srgbClr val="FF0000"/>
                </a:solidFill>
                <a:latin typeface="Times New Roman" pitchFamily="18" charset="0"/>
                <a:cs typeface="Times New Roman" pitchFamily="18" charset="0"/>
              </a:rPr>
              <a:t>SC</a:t>
            </a:r>
            <a:r>
              <a:rPr lang="tr-TR" sz="2800" b="1" dirty="0" smtClean="0">
                <a:solidFill>
                  <a:srgbClr val="FF0000"/>
                </a:solidFill>
                <a:latin typeface="Times New Roman" pitchFamily="18" charset="0"/>
                <a:cs typeface="Times New Roman" pitchFamily="18" charset="0"/>
              </a:rPr>
              <a:t>, </a:t>
            </a:r>
            <a:r>
              <a:rPr lang="nn-NO" sz="2800" b="1" dirty="0" smtClean="0">
                <a:solidFill>
                  <a:srgbClr val="FF0000"/>
                </a:solidFill>
                <a:latin typeface="Times New Roman" pitchFamily="18" charset="0"/>
                <a:cs typeface="Times New Roman" pitchFamily="18" charset="0"/>
              </a:rPr>
              <a:t>Hendricson WD,</a:t>
            </a:r>
            <a:r>
              <a:rPr lang="tr-TR" sz="2800" b="1" dirty="0" smtClean="0">
                <a:solidFill>
                  <a:srgbClr val="FF0000"/>
                </a:solidFill>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Henson L, Horn</a:t>
            </a:r>
            <a:r>
              <a:rPr lang="tr-TR" sz="2800" b="1" dirty="0" smtClean="0">
                <a:solidFill>
                  <a:srgbClr val="FF0000"/>
                </a:solidFill>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BD, </a:t>
            </a:r>
            <a:r>
              <a:rPr lang="en-US" sz="2800" b="1" dirty="0">
                <a:solidFill>
                  <a:srgbClr val="FF0000"/>
                </a:solidFill>
                <a:latin typeface="Times New Roman" pitchFamily="18" charset="0"/>
                <a:cs typeface="Times New Roman" pitchFamily="18" charset="0"/>
              </a:rPr>
              <a:t>et al. </a:t>
            </a:r>
            <a:r>
              <a:rPr lang="en-US" sz="2800" b="1" dirty="0" smtClean="0">
                <a:solidFill>
                  <a:srgbClr val="FF0000"/>
                </a:solidFill>
                <a:latin typeface="Times New Roman" pitchFamily="18" charset="0"/>
                <a:cs typeface="Times New Roman" pitchFamily="18" charset="0"/>
              </a:rPr>
              <a:t>Dental </a:t>
            </a:r>
            <a:r>
              <a:rPr lang="en-US" sz="2800" b="1" dirty="0">
                <a:solidFill>
                  <a:srgbClr val="FF0000"/>
                </a:solidFill>
                <a:latin typeface="Times New Roman" pitchFamily="18" charset="0"/>
                <a:cs typeface="Times New Roman" pitchFamily="18" charset="0"/>
              </a:rPr>
              <a:t>student </a:t>
            </a:r>
            <a:r>
              <a:rPr lang="en-US" sz="2800" b="1" dirty="0" smtClean="0">
                <a:solidFill>
                  <a:srgbClr val="FF0000"/>
                </a:solidFill>
                <a:latin typeface="Times New Roman" pitchFamily="18" charset="0"/>
                <a:cs typeface="Times New Roman" pitchFamily="18" charset="0"/>
              </a:rPr>
              <a:t>assessment</a:t>
            </a:r>
            <a:r>
              <a:rPr lang="tr-TR" sz="2800" b="1" dirty="0" smtClean="0">
                <a:solidFill>
                  <a:srgbClr val="FF0000"/>
                </a:solidFill>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toolbox</a:t>
            </a:r>
            <a:r>
              <a:rPr lang="en-US" sz="2800" b="1" dirty="0">
                <a:solidFill>
                  <a:srgbClr val="FF0000"/>
                </a:solidFill>
                <a:latin typeface="Times New Roman" pitchFamily="18" charset="0"/>
                <a:cs typeface="Times New Roman" pitchFamily="18" charset="0"/>
              </a:rPr>
              <a:t>. </a:t>
            </a:r>
            <a:r>
              <a:rPr lang="en-US" sz="2800" b="1" i="1" dirty="0" smtClean="0">
                <a:solidFill>
                  <a:srgbClr val="FF0000"/>
                </a:solidFill>
                <a:latin typeface="Times New Roman" pitchFamily="18" charset="0"/>
                <a:cs typeface="Times New Roman" pitchFamily="18" charset="0"/>
              </a:rPr>
              <a:t>J</a:t>
            </a:r>
            <a:r>
              <a:rPr lang="tr-TR" sz="2800" b="1" i="1" dirty="0" smtClean="0">
                <a:solidFill>
                  <a:srgbClr val="FF0000"/>
                </a:solidFill>
                <a:latin typeface="Times New Roman" pitchFamily="18" charset="0"/>
                <a:cs typeface="Times New Roman" pitchFamily="18" charset="0"/>
              </a:rPr>
              <a:t> </a:t>
            </a:r>
            <a:r>
              <a:rPr lang="en-US" sz="2800" b="1" i="1" dirty="0" smtClean="0">
                <a:solidFill>
                  <a:srgbClr val="FF0000"/>
                </a:solidFill>
                <a:latin typeface="Times New Roman" pitchFamily="18" charset="0"/>
                <a:cs typeface="Times New Roman" pitchFamily="18" charset="0"/>
              </a:rPr>
              <a:t>Dent </a:t>
            </a:r>
            <a:r>
              <a:rPr lang="en-US" sz="2800" b="1" i="1" dirty="0" err="1" smtClean="0">
                <a:solidFill>
                  <a:srgbClr val="FF0000"/>
                </a:solidFill>
                <a:latin typeface="Times New Roman" pitchFamily="18" charset="0"/>
                <a:cs typeface="Times New Roman" pitchFamily="18" charset="0"/>
              </a:rPr>
              <a:t>Educ</a:t>
            </a:r>
            <a:r>
              <a:rPr lang="tr-TR" sz="2800" b="1" i="1" dirty="0" smtClean="0">
                <a:solidFill>
                  <a:srgbClr val="FF0000"/>
                </a:solidFill>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2009</a:t>
            </a:r>
            <a:r>
              <a:rPr lang="tr-TR" sz="2800" b="1" dirty="0" smtClean="0">
                <a:solidFill>
                  <a:srgbClr val="FF0000"/>
                </a:solidFill>
                <a:latin typeface="Times New Roman" pitchFamily="18" charset="0"/>
                <a:cs typeface="Times New Roman" pitchFamily="18" charset="0"/>
              </a:rPr>
              <a:t>;</a:t>
            </a:r>
            <a:r>
              <a:rPr lang="en-US" sz="2800" b="1" dirty="0" smtClean="0">
                <a:solidFill>
                  <a:srgbClr val="FF0000"/>
                </a:solidFill>
                <a:latin typeface="Times New Roman" pitchFamily="18" charset="0"/>
                <a:cs typeface="Times New Roman" pitchFamily="18" charset="0"/>
              </a:rPr>
              <a:t>  </a:t>
            </a:r>
            <a:r>
              <a:rPr lang="en-US" sz="2800" b="1" dirty="0">
                <a:solidFill>
                  <a:srgbClr val="FF0000"/>
                </a:solidFill>
                <a:latin typeface="Times New Roman" pitchFamily="18" charset="0"/>
                <a:cs typeface="Times New Roman" pitchFamily="18" charset="0"/>
              </a:rPr>
              <a:t>73, </a:t>
            </a:r>
            <a:r>
              <a:rPr lang="en-US" sz="2800" b="1" dirty="0" smtClean="0">
                <a:solidFill>
                  <a:srgbClr val="FF0000"/>
                </a:solidFill>
                <a:latin typeface="Times New Roman" pitchFamily="18" charset="0"/>
                <a:cs typeface="Times New Roman" pitchFamily="18" charset="0"/>
              </a:rPr>
              <a:t>12-35</a:t>
            </a:r>
            <a:r>
              <a:rPr lang="tr-TR" sz="2800" b="1" dirty="0" smtClean="0">
                <a:solidFill>
                  <a:srgbClr val="FF0000"/>
                </a:solidFill>
                <a:latin typeface="Times New Roman" pitchFamily="18" charset="0"/>
                <a:cs typeface="Times New Roman" pitchFamily="18" charset="0"/>
              </a:rPr>
              <a:t>)</a:t>
            </a:r>
            <a:r>
              <a:rPr lang="en-US" sz="2800" b="1" dirty="0" smtClean="0">
                <a:solidFill>
                  <a:srgbClr val="FF0000"/>
                </a:solidFill>
                <a:latin typeface="Times New Roman" pitchFamily="18" charset="0"/>
                <a:cs typeface="Times New Roman" pitchFamily="18" charset="0"/>
              </a:rPr>
              <a:t>.</a:t>
            </a:r>
            <a:endParaRPr lang="tr-TR" sz="2800" b="1" dirty="0" smtClean="0">
              <a:solidFill>
                <a:srgbClr val="FF0000"/>
              </a:solidFill>
              <a:latin typeface="Times New Roman" pitchFamily="18" charset="0"/>
              <a:cs typeface="Times New Roman" pitchFamily="18" charset="0"/>
            </a:endParaRPr>
          </a:p>
          <a:p>
            <a:pPr algn="just"/>
            <a:endParaRPr lang="tr-TR" sz="2000" b="1" dirty="0">
              <a:solidFill>
                <a:srgbClr val="FF0000"/>
              </a:solidFill>
            </a:endParaRPr>
          </a:p>
        </p:txBody>
      </p:sp>
      <p:sp>
        <p:nvSpPr>
          <p:cNvPr id="6" name="Dikdörtgen 5"/>
          <p:cNvSpPr/>
          <p:nvPr/>
        </p:nvSpPr>
        <p:spPr>
          <a:xfrm>
            <a:off x="2766285" y="588750"/>
            <a:ext cx="4055149" cy="461665"/>
          </a:xfrm>
          <a:prstGeom prst="rect">
            <a:avLst/>
          </a:prstGeom>
        </p:spPr>
        <p:txBody>
          <a:bodyPr wrap="none">
            <a:spAutoFit/>
          </a:bodyPr>
          <a:lstStyle/>
          <a:p>
            <a:r>
              <a:rPr lang="tr-TR" sz="2400" b="1" dirty="0">
                <a:solidFill>
                  <a:srgbClr val="FF0000"/>
                </a:solidFill>
                <a:latin typeface="Times New Roman" pitchFamily="18" charset="0"/>
                <a:cs typeface="Times New Roman" pitchFamily="18" charset="0"/>
              </a:rPr>
              <a:t>Sınavlar ve Değerlendirmeler</a:t>
            </a:r>
          </a:p>
        </p:txBody>
      </p:sp>
      <p:sp>
        <p:nvSpPr>
          <p:cNvPr id="5" name="Slayt Numarası Yer Tutucusu 4"/>
          <p:cNvSpPr>
            <a:spLocks noGrp="1"/>
          </p:cNvSpPr>
          <p:nvPr>
            <p:ph type="sldNum" sz="quarter" idx="12"/>
          </p:nvPr>
        </p:nvSpPr>
        <p:spPr/>
        <p:txBody>
          <a:bodyPr/>
          <a:lstStyle/>
          <a:p>
            <a:fld id="{86B450FF-6EC2-4529-A63C-8D567BBE06E9}" type="slidenum">
              <a:rPr lang="en-US" smtClean="0"/>
              <a:pPr/>
              <a:t>18</a:t>
            </a:fld>
            <a:endParaRPr lang="en-US" dirty="0"/>
          </a:p>
        </p:txBody>
      </p:sp>
    </p:spTree>
    <p:extLst>
      <p:ext uri="{BB962C8B-B14F-4D97-AF65-F5344CB8AC3E}">
        <p14:creationId xmlns:p14="http://schemas.microsoft.com/office/powerpoint/2010/main" xmlns="" val="16210678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2" name="Dikdörtgen 1"/>
          <p:cNvSpPr/>
          <p:nvPr/>
        </p:nvSpPr>
        <p:spPr>
          <a:xfrm>
            <a:off x="2771800" y="188640"/>
            <a:ext cx="4154663" cy="461665"/>
          </a:xfrm>
          <a:prstGeom prst="rect">
            <a:avLst/>
          </a:prstGeom>
        </p:spPr>
        <p:txBody>
          <a:bodyPr wrap="none">
            <a:spAutoFit/>
          </a:bodyPr>
          <a:lstStyle/>
          <a:p>
            <a:r>
              <a:rPr lang="tr-TR" sz="2400" b="1" dirty="0">
                <a:solidFill>
                  <a:srgbClr val="FF0000"/>
                </a:solidFill>
                <a:latin typeface="Times New Roman" pitchFamily="18" charset="0"/>
                <a:cs typeface="Times New Roman" pitchFamily="18" charset="0"/>
              </a:rPr>
              <a:t>Eğitimde Yapısal Değişiklikler</a:t>
            </a:r>
          </a:p>
        </p:txBody>
      </p:sp>
      <p:sp>
        <p:nvSpPr>
          <p:cNvPr id="5" name="Dikdörtgen 4"/>
          <p:cNvSpPr/>
          <p:nvPr/>
        </p:nvSpPr>
        <p:spPr>
          <a:xfrm>
            <a:off x="755576" y="908720"/>
            <a:ext cx="7992888" cy="5878532"/>
          </a:xfrm>
          <a:prstGeom prst="rect">
            <a:avLst/>
          </a:prstGeom>
        </p:spPr>
        <p:txBody>
          <a:bodyPr wrap="square">
            <a:spAutoFit/>
          </a:bodyPr>
          <a:lstStyle/>
          <a:p>
            <a:pPr algn="just"/>
            <a:r>
              <a:rPr lang="tr-TR" sz="2800" b="1" dirty="0" smtClean="0">
                <a:solidFill>
                  <a:srgbClr val="FF0000"/>
                </a:solidFill>
                <a:latin typeface="Times New Roman" pitchFamily="18" charset="0"/>
                <a:cs typeface="Times New Roman" pitchFamily="18" charset="0"/>
              </a:rPr>
              <a:t>Böyle bir değerlendirme tekniği ile;</a:t>
            </a:r>
          </a:p>
          <a:p>
            <a:pPr marL="285750" indent="-285750" algn="just">
              <a:buFont typeface="Arial" pitchFamily="34" charset="0"/>
              <a:buChar char="•"/>
            </a:pPr>
            <a:r>
              <a:rPr lang="tr-TR" sz="2800" b="1" dirty="0" smtClean="0">
                <a:latin typeface="Times New Roman" pitchFamily="18" charset="0"/>
                <a:cs typeface="Times New Roman" pitchFamily="18" charset="0"/>
              </a:rPr>
              <a:t>Dinleyici olmaktan çıkarak derse bizzat katılan öğrencinin, zamanla kendi kendine öğrenme, eleştirel düşünme ve problem çözme yeteneklerinin geliştiği görülecektir. </a:t>
            </a:r>
          </a:p>
          <a:p>
            <a:pPr marL="285750" indent="-285750" algn="just">
              <a:buFont typeface="Arial" pitchFamily="34" charset="0"/>
              <a:buChar char="•"/>
            </a:pPr>
            <a:r>
              <a:rPr lang="tr-TR" sz="2800" b="1" dirty="0" smtClean="0">
                <a:latin typeface="Times New Roman" pitchFamily="18" charset="0"/>
                <a:cs typeface="Times New Roman" pitchFamily="18" charset="0"/>
              </a:rPr>
              <a:t>Ayrıca, bağımsız sorgulama ve alınan bilginin gerçek hayatta kullanılabilme becerilerinde artış olacaktır. </a:t>
            </a:r>
          </a:p>
          <a:p>
            <a:pPr marL="285750" indent="-285750" algn="just">
              <a:buFont typeface="Arial" pitchFamily="34" charset="0"/>
              <a:buChar char="•"/>
            </a:pPr>
            <a:r>
              <a:rPr lang="tr-TR" sz="2800" b="1" dirty="0" smtClean="0">
                <a:latin typeface="Times New Roman" pitchFamily="18" charset="0"/>
                <a:cs typeface="Times New Roman" pitchFamily="18" charset="0"/>
              </a:rPr>
              <a:t>Böyle bir çağdaş eğitim modeli ile eğitim gören ve vizyonları genişleyen öğrenciler, ilerde mesleklerini uygulamada daha bilinçli davranacaklardır. </a:t>
            </a:r>
          </a:p>
          <a:p>
            <a:pPr algn="just"/>
            <a:r>
              <a:rPr lang="tr-TR" sz="2000" b="1" dirty="0" smtClean="0">
                <a:latin typeface="Times New Roman" pitchFamily="18" charset="0"/>
                <a:cs typeface="Times New Roman" pitchFamily="18" charset="0"/>
              </a:rPr>
              <a:t/>
            </a:r>
            <a:br>
              <a:rPr lang="tr-TR" sz="2000" b="1" dirty="0" smtClean="0">
                <a:latin typeface="Times New Roman" pitchFamily="18" charset="0"/>
                <a:cs typeface="Times New Roman" pitchFamily="18" charset="0"/>
              </a:rPr>
            </a:br>
            <a:endParaRPr lang="tr-TR" sz="2000" b="1" dirty="0">
              <a:latin typeface="Times New Roman" pitchFamily="18" charset="0"/>
              <a:cs typeface="Times New Roman" pitchFamily="18" charset="0"/>
            </a:endParaRPr>
          </a:p>
        </p:txBody>
      </p:sp>
      <p:sp>
        <p:nvSpPr>
          <p:cNvPr id="3" name="Slayt Numarası Yer Tutucusu 2"/>
          <p:cNvSpPr>
            <a:spLocks noGrp="1"/>
          </p:cNvSpPr>
          <p:nvPr>
            <p:ph type="sldNum" sz="quarter" idx="12"/>
          </p:nvPr>
        </p:nvSpPr>
        <p:spPr/>
        <p:txBody>
          <a:bodyPr/>
          <a:lstStyle/>
          <a:p>
            <a:fld id="{86B450FF-6EC2-4529-A63C-8D567BBE06E9}" type="slidenum">
              <a:rPr lang="en-US" smtClean="0"/>
              <a:pPr/>
              <a:t>19</a:t>
            </a:fld>
            <a:endParaRPr lang="en-US" dirty="0"/>
          </a:p>
        </p:txBody>
      </p:sp>
    </p:spTree>
    <p:extLst>
      <p:ext uri="{BB962C8B-B14F-4D97-AF65-F5344CB8AC3E}">
        <p14:creationId xmlns:p14="http://schemas.microsoft.com/office/powerpoint/2010/main" xmlns="" val="5288778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285728"/>
            <a:ext cx="8064896" cy="6000792"/>
          </a:xfrm>
        </p:spPr>
        <p:txBody>
          <a:bodyPr>
            <a:noAutofit/>
          </a:bodyPr>
          <a:lstStyle/>
          <a:p>
            <a:pPr marL="0" indent="0" algn="just">
              <a:buNone/>
            </a:pPr>
            <a:r>
              <a:rPr lang="tr-TR" sz="2400" b="1" dirty="0">
                <a:solidFill>
                  <a:srgbClr val="FF0000"/>
                </a:solidFill>
                <a:latin typeface="Times New Roman" pitchFamily="18" charset="0"/>
                <a:cs typeface="Times New Roman" pitchFamily="18" charset="0"/>
              </a:rPr>
              <a:t>GENEL DEĞERLENDİRME</a:t>
            </a:r>
          </a:p>
          <a:p>
            <a:pPr algn="just"/>
            <a:r>
              <a:rPr lang="tr-TR" sz="2800" b="1" dirty="0" smtClean="0">
                <a:latin typeface="Times New Roman" pitchFamily="18" charset="0"/>
                <a:cs typeface="Times New Roman" pitchFamily="18" charset="0"/>
              </a:rPr>
              <a:t>Bir ülkenin dünyada başarılı ülkeler arasında yer alabilmesi, ancak, </a:t>
            </a:r>
          </a:p>
          <a:p>
            <a:pPr lvl="1" algn="just"/>
            <a:r>
              <a:rPr lang="tr-TR" b="1" dirty="0" smtClean="0">
                <a:solidFill>
                  <a:srgbClr val="FF0000"/>
                </a:solidFill>
                <a:latin typeface="Times New Roman" pitchFamily="18" charset="0"/>
                <a:cs typeface="Times New Roman" pitchFamily="18" charset="0"/>
              </a:rPr>
              <a:t>özgüveni yüksek, </a:t>
            </a:r>
          </a:p>
          <a:p>
            <a:pPr lvl="1" algn="just"/>
            <a:r>
              <a:rPr lang="tr-TR" b="1" dirty="0" smtClean="0">
                <a:solidFill>
                  <a:srgbClr val="FF0000"/>
                </a:solidFill>
                <a:latin typeface="Times New Roman" pitchFamily="18" charset="0"/>
                <a:cs typeface="Times New Roman" pitchFamily="18" charset="0"/>
              </a:rPr>
              <a:t>bağımsız sorgulama yeteneği gelişmiş, </a:t>
            </a:r>
          </a:p>
          <a:p>
            <a:pPr lvl="1" algn="just"/>
            <a:r>
              <a:rPr lang="tr-TR" b="1" dirty="0" smtClean="0">
                <a:solidFill>
                  <a:srgbClr val="FF0000"/>
                </a:solidFill>
                <a:latin typeface="Times New Roman" pitchFamily="18" charset="0"/>
                <a:cs typeface="Times New Roman" pitchFamily="18" charset="0"/>
              </a:rPr>
              <a:t>bilinçli olarak meslek seçimi yapan, seçtiği mesleği seven ve mesleğinde başarılı olmak için çaba sarf eden, </a:t>
            </a:r>
          </a:p>
          <a:p>
            <a:pPr lvl="1" algn="just"/>
            <a:r>
              <a:rPr lang="tr-TR" b="1" dirty="0" smtClean="0">
                <a:solidFill>
                  <a:srgbClr val="FF0000"/>
                </a:solidFill>
                <a:latin typeface="Times New Roman" pitchFamily="18" charset="0"/>
                <a:cs typeface="Times New Roman" pitchFamily="18" charset="0"/>
              </a:rPr>
              <a:t>akıl ve beden sağlığı yerinde, </a:t>
            </a:r>
          </a:p>
          <a:p>
            <a:pPr lvl="1" algn="just"/>
            <a:r>
              <a:rPr lang="tr-TR" b="1" dirty="0" smtClean="0">
                <a:solidFill>
                  <a:srgbClr val="FF0000"/>
                </a:solidFill>
                <a:latin typeface="Times New Roman" pitchFamily="18" charset="0"/>
                <a:cs typeface="Times New Roman" pitchFamily="18" charset="0"/>
              </a:rPr>
              <a:t>huzurlu nesiller yetiştirilmesi ile mümkün olabilir. </a:t>
            </a: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schemeClr val="bg1"/>
                </a:solidFill>
              </a:rPr>
              <a:t>Diş Hekimliği Eğitiminde Akreditasyon</a:t>
            </a:r>
            <a:endParaRPr lang="tr-TR" b="1" dirty="0">
              <a:solidFill>
                <a:schemeClr val="bg1"/>
              </a:solidFill>
            </a:endParaRPr>
          </a:p>
        </p:txBody>
      </p:sp>
      <p:sp>
        <p:nvSpPr>
          <p:cNvPr id="2" name="Slayt Numarası Yer Tutucusu 1"/>
          <p:cNvSpPr>
            <a:spLocks noGrp="1"/>
          </p:cNvSpPr>
          <p:nvPr>
            <p:ph type="sldNum" sz="quarter" idx="12"/>
          </p:nvPr>
        </p:nvSpPr>
        <p:spPr/>
        <p:txBody>
          <a:bodyPr/>
          <a:lstStyle/>
          <a:p>
            <a:fld id="{86B450FF-6EC2-4529-A63C-8D567BBE06E9}" type="slidenum">
              <a:rPr lang="en-US" smtClean="0"/>
              <a:pPr/>
              <a:t>2</a:t>
            </a:fld>
            <a:endParaRPr lang="en-US" dirty="0"/>
          </a:p>
        </p:txBody>
      </p:sp>
    </p:spTree>
    <p:extLst>
      <p:ext uri="{BB962C8B-B14F-4D97-AF65-F5344CB8AC3E}">
        <p14:creationId xmlns:p14="http://schemas.microsoft.com/office/powerpoint/2010/main" xmlns="" val="28757693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2" name="Dikdörtgen 1"/>
          <p:cNvSpPr/>
          <p:nvPr/>
        </p:nvSpPr>
        <p:spPr>
          <a:xfrm>
            <a:off x="2771800" y="188640"/>
            <a:ext cx="4154663" cy="461665"/>
          </a:xfrm>
          <a:prstGeom prst="rect">
            <a:avLst/>
          </a:prstGeom>
        </p:spPr>
        <p:txBody>
          <a:bodyPr wrap="none">
            <a:spAutoFit/>
          </a:bodyPr>
          <a:lstStyle/>
          <a:p>
            <a:r>
              <a:rPr lang="tr-TR" sz="2400" b="1" dirty="0">
                <a:solidFill>
                  <a:srgbClr val="FF0000"/>
                </a:solidFill>
                <a:latin typeface="Times New Roman" pitchFamily="18" charset="0"/>
                <a:cs typeface="Times New Roman" pitchFamily="18" charset="0"/>
              </a:rPr>
              <a:t>Eğitimde Yapısal Değişiklikler</a:t>
            </a:r>
          </a:p>
        </p:txBody>
      </p:sp>
      <p:sp>
        <p:nvSpPr>
          <p:cNvPr id="5" name="Dikdörtgen 4"/>
          <p:cNvSpPr/>
          <p:nvPr/>
        </p:nvSpPr>
        <p:spPr>
          <a:xfrm>
            <a:off x="755576" y="908720"/>
            <a:ext cx="7992888" cy="6124754"/>
          </a:xfrm>
          <a:prstGeom prst="rect">
            <a:avLst/>
          </a:prstGeom>
        </p:spPr>
        <p:txBody>
          <a:bodyPr wrap="square">
            <a:spAutoFit/>
          </a:bodyPr>
          <a:lstStyle/>
          <a:p>
            <a:pPr marL="285750" indent="-285750" algn="just">
              <a:buFont typeface="Arial" pitchFamily="34" charset="0"/>
              <a:buChar char="•"/>
            </a:pPr>
            <a:r>
              <a:rPr lang="tr-TR" sz="3200" b="1" dirty="0" smtClean="0">
                <a:latin typeface="Times New Roman" pitchFamily="18" charset="0"/>
                <a:cs typeface="Times New Roman" pitchFamily="18" charset="0"/>
              </a:rPr>
              <a:t>Derse hazırlanma sürecinde grup arkadaşları ile sürekli olarak konuları tartışmaları, onlara takım çalışmasını öğretecek ve iletişim becerileri gelişecektir.</a:t>
            </a:r>
          </a:p>
          <a:p>
            <a:pPr marL="285750" indent="-285750" algn="just">
              <a:buFont typeface="Arial" pitchFamily="34" charset="0"/>
              <a:buChar char="•"/>
            </a:pPr>
            <a:r>
              <a:rPr lang="tr-TR" sz="3200" b="1" dirty="0" smtClean="0">
                <a:latin typeface="Times New Roman" pitchFamily="18" charset="0"/>
                <a:cs typeface="Times New Roman" pitchFamily="18" charset="0"/>
              </a:rPr>
              <a:t>Bu tip çalışmalar sayesinde öğrenci-öğretici ilişkisi daha sağlıklı bir zemine oturacaktır.</a:t>
            </a:r>
          </a:p>
          <a:p>
            <a:pPr marL="285750" indent="-285750" algn="just">
              <a:buFont typeface="Arial" pitchFamily="34" charset="0"/>
              <a:buChar char="•"/>
            </a:pPr>
            <a:r>
              <a:rPr lang="tr-TR" sz="3200" b="1" dirty="0" smtClean="0">
                <a:latin typeface="Times New Roman" pitchFamily="18" charset="0"/>
                <a:cs typeface="Times New Roman" pitchFamily="18" charset="0"/>
              </a:rPr>
              <a:t>Ayrıca fikirlerini bir topluluğa ifade edebilme ve bir konuyu savunma yetisi kazanacak olan öğrencilerin özgüvenleri de artacaktır.</a:t>
            </a:r>
          </a:p>
          <a:p>
            <a:pPr algn="just"/>
            <a:r>
              <a:rPr lang="tr-TR" sz="2000" b="1" dirty="0" smtClean="0">
                <a:latin typeface="Times New Roman" pitchFamily="18" charset="0"/>
                <a:cs typeface="Times New Roman" pitchFamily="18" charset="0"/>
              </a:rPr>
              <a:t/>
            </a:r>
            <a:br>
              <a:rPr lang="tr-TR" sz="2000" b="1" dirty="0" smtClean="0">
                <a:latin typeface="Times New Roman" pitchFamily="18" charset="0"/>
                <a:cs typeface="Times New Roman" pitchFamily="18" charset="0"/>
              </a:rPr>
            </a:br>
            <a:endParaRPr lang="tr-TR" sz="2000" b="1" dirty="0">
              <a:latin typeface="Times New Roman" pitchFamily="18" charset="0"/>
              <a:cs typeface="Times New Roman" pitchFamily="18" charset="0"/>
            </a:endParaRPr>
          </a:p>
        </p:txBody>
      </p:sp>
      <p:sp>
        <p:nvSpPr>
          <p:cNvPr id="3" name="Slayt Numarası Yer Tutucusu 2"/>
          <p:cNvSpPr>
            <a:spLocks noGrp="1"/>
          </p:cNvSpPr>
          <p:nvPr>
            <p:ph type="sldNum" sz="quarter" idx="12"/>
          </p:nvPr>
        </p:nvSpPr>
        <p:spPr/>
        <p:txBody>
          <a:bodyPr/>
          <a:lstStyle/>
          <a:p>
            <a:fld id="{86B450FF-6EC2-4529-A63C-8D567BBE06E9}" type="slidenum">
              <a:rPr lang="en-US" smtClean="0"/>
              <a:pPr/>
              <a:t>20</a:t>
            </a:fld>
            <a:endParaRPr lang="en-US" dirty="0"/>
          </a:p>
        </p:txBody>
      </p:sp>
    </p:spTree>
    <p:extLst>
      <p:ext uri="{BB962C8B-B14F-4D97-AF65-F5344CB8AC3E}">
        <p14:creationId xmlns:p14="http://schemas.microsoft.com/office/powerpoint/2010/main" xmlns="" val="5288778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smtClean="0">
                <a:solidFill>
                  <a:prstClr val="white"/>
                </a:solidFill>
              </a:rPr>
              <a:t>Diş Hekimliği Eğitiminde Akreditasyon</a:t>
            </a:r>
            <a:endParaRPr lang="tr-TR" b="1">
              <a:solidFill>
                <a:prstClr val="white"/>
              </a:solidFill>
            </a:endParaRPr>
          </a:p>
        </p:txBody>
      </p:sp>
      <p:sp>
        <p:nvSpPr>
          <p:cNvPr id="3" name="Dikdörtgen 2"/>
          <p:cNvSpPr/>
          <p:nvPr/>
        </p:nvSpPr>
        <p:spPr>
          <a:xfrm>
            <a:off x="611560" y="1412776"/>
            <a:ext cx="7992888" cy="4401205"/>
          </a:xfrm>
          <a:prstGeom prst="rect">
            <a:avLst/>
          </a:prstGeom>
        </p:spPr>
        <p:txBody>
          <a:bodyPr wrap="square">
            <a:spAutoFit/>
          </a:bodyPr>
          <a:lstStyle/>
          <a:p>
            <a:pPr marL="342900" indent="-342900" algn="just">
              <a:buFont typeface="Arial" pitchFamily="34" charset="0"/>
              <a:buChar char="•"/>
            </a:pPr>
            <a:r>
              <a:rPr lang="tr-TR" sz="2800" b="1" dirty="0" smtClean="0">
                <a:latin typeface="Times New Roman" pitchFamily="18" charset="0"/>
                <a:cs typeface="Times New Roman" pitchFamily="18" charset="0"/>
              </a:rPr>
              <a:t>Yükseköğretimde </a:t>
            </a:r>
            <a:r>
              <a:rPr lang="tr-TR" sz="2800" b="1" dirty="0" smtClean="0">
                <a:solidFill>
                  <a:srgbClr val="FF0000"/>
                </a:solidFill>
                <a:latin typeface="Times New Roman" pitchFamily="18" charset="0"/>
                <a:cs typeface="Times New Roman" pitchFamily="18" charset="0"/>
              </a:rPr>
              <a:t>“eğitim birliğinin sağlanması ve eğitimde standartların yükseltilmesi”</a:t>
            </a:r>
            <a:r>
              <a:rPr lang="tr-TR" sz="2800" b="1" dirty="0" smtClean="0">
                <a:latin typeface="Times New Roman" pitchFamily="18" charset="0"/>
                <a:cs typeface="Times New Roman" pitchFamily="18" charset="0"/>
              </a:rPr>
              <a:t> amacıyla 19 Haziran 1999 tarihinde Türkiye’nin de dâhil olduğu 29 ülke tarafından onaylanıp yayınlanan Bologna Bildirisi, </a:t>
            </a:r>
            <a:r>
              <a:rPr lang="tr-TR" sz="2800" b="1" dirty="0" smtClean="0">
                <a:solidFill>
                  <a:srgbClr val="FF0000"/>
                </a:solidFill>
                <a:latin typeface="Times New Roman" pitchFamily="18" charset="0"/>
                <a:cs typeface="Times New Roman" pitchFamily="18" charset="0"/>
              </a:rPr>
              <a:t>“Avrupa Yükseköğrenim Alanı’nın Oluşum Süreci” </a:t>
            </a:r>
            <a:r>
              <a:rPr lang="tr-TR" sz="2800" b="1" dirty="0" smtClean="0">
                <a:latin typeface="Times New Roman" pitchFamily="18" charset="0"/>
                <a:cs typeface="Times New Roman" pitchFamily="18" charset="0"/>
              </a:rPr>
              <a:t>nin 2010 yılına kadar tamamlanmasını öngörmüştür. </a:t>
            </a:r>
          </a:p>
          <a:p>
            <a:pPr marL="342900" indent="-342900" algn="just">
              <a:buFont typeface="Arial" pitchFamily="34" charset="0"/>
              <a:buChar char="•"/>
            </a:pPr>
            <a:r>
              <a:rPr lang="tr-TR" sz="2800" b="1" dirty="0" smtClean="0">
                <a:latin typeface="Times New Roman" pitchFamily="18" charset="0"/>
                <a:cs typeface="Times New Roman" pitchFamily="18" charset="0"/>
              </a:rPr>
              <a:t>Bu süreçte 2010 yılı itibariyle Avrupa’nın, eğitim açısından </a:t>
            </a:r>
            <a:r>
              <a:rPr lang="tr-TR" sz="2800" b="1" dirty="0" smtClean="0">
                <a:solidFill>
                  <a:srgbClr val="FF0000"/>
                </a:solidFill>
                <a:latin typeface="Times New Roman" pitchFamily="18" charset="0"/>
                <a:cs typeface="Times New Roman" pitchFamily="18" charset="0"/>
              </a:rPr>
              <a:t>“dünyanın lideri” </a:t>
            </a:r>
            <a:r>
              <a:rPr lang="tr-TR" sz="2800" b="1" dirty="0" smtClean="0">
                <a:latin typeface="Times New Roman" pitchFamily="18" charset="0"/>
                <a:cs typeface="Times New Roman" pitchFamily="18" charset="0"/>
              </a:rPr>
              <a:t>olması hedeflenmiştir.</a:t>
            </a:r>
            <a:endParaRPr lang="tr-TR" sz="2800" b="1" dirty="0">
              <a:latin typeface="Times New Roman" pitchFamily="18" charset="0"/>
              <a:cs typeface="Times New Roman" pitchFamily="18" charset="0"/>
            </a:endParaRPr>
          </a:p>
        </p:txBody>
      </p:sp>
      <p:sp>
        <p:nvSpPr>
          <p:cNvPr id="5" name="Dikdörtgen 4"/>
          <p:cNvSpPr/>
          <p:nvPr/>
        </p:nvSpPr>
        <p:spPr>
          <a:xfrm>
            <a:off x="928663" y="430411"/>
            <a:ext cx="7286676" cy="461665"/>
          </a:xfrm>
          <a:prstGeom prst="rect">
            <a:avLst/>
          </a:prstGeom>
        </p:spPr>
        <p:txBody>
          <a:bodyPr wrap="square">
            <a:spAutoFit/>
          </a:bodyPr>
          <a:lstStyle/>
          <a:p>
            <a:pPr lvl="0" algn="ctr"/>
            <a:r>
              <a:rPr lang="tr-TR" sz="2400" b="1" dirty="0">
                <a:solidFill>
                  <a:srgbClr val="FF0000"/>
                </a:solidFill>
                <a:latin typeface="Times New Roman" pitchFamily="18" charset="0"/>
                <a:cs typeface="Times New Roman" pitchFamily="18" charset="0"/>
              </a:rPr>
              <a:t>Çağdaş Ülkelerde Yükseköğretim ile ilgili Gelişmeler</a:t>
            </a:r>
          </a:p>
        </p:txBody>
      </p:sp>
      <p:sp>
        <p:nvSpPr>
          <p:cNvPr id="2" name="Slayt Numarası Yer Tutucusu 1"/>
          <p:cNvSpPr>
            <a:spLocks noGrp="1"/>
          </p:cNvSpPr>
          <p:nvPr>
            <p:ph type="sldNum" sz="quarter" idx="12"/>
          </p:nvPr>
        </p:nvSpPr>
        <p:spPr/>
        <p:txBody>
          <a:bodyPr/>
          <a:lstStyle/>
          <a:p>
            <a:fld id="{86B450FF-6EC2-4529-A63C-8D567BBE06E9}" type="slidenum">
              <a:rPr lang="en-US" smtClean="0"/>
              <a:pPr/>
              <a:t>21</a:t>
            </a:fld>
            <a:endParaRPr lang="en-US" dirty="0"/>
          </a:p>
        </p:txBody>
      </p:sp>
    </p:spTree>
    <p:extLst>
      <p:ext uri="{BB962C8B-B14F-4D97-AF65-F5344CB8AC3E}">
        <p14:creationId xmlns:p14="http://schemas.microsoft.com/office/powerpoint/2010/main" xmlns="" val="39365631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smtClean="0">
                <a:solidFill>
                  <a:prstClr val="white"/>
                </a:solidFill>
              </a:rPr>
              <a:t>Diş Hekimliği Eğitiminde Akreditasyon</a:t>
            </a:r>
            <a:endParaRPr lang="tr-TR" b="1">
              <a:solidFill>
                <a:prstClr val="white"/>
              </a:solidFill>
            </a:endParaRPr>
          </a:p>
        </p:txBody>
      </p:sp>
      <p:sp>
        <p:nvSpPr>
          <p:cNvPr id="2" name="Dikdörtgen 1"/>
          <p:cNvSpPr/>
          <p:nvPr/>
        </p:nvSpPr>
        <p:spPr>
          <a:xfrm>
            <a:off x="1000100" y="430411"/>
            <a:ext cx="7358113" cy="461665"/>
          </a:xfrm>
          <a:prstGeom prst="rect">
            <a:avLst/>
          </a:prstGeom>
        </p:spPr>
        <p:txBody>
          <a:bodyPr wrap="square">
            <a:spAutoFit/>
          </a:bodyPr>
          <a:lstStyle/>
          <a:p>
            <a:pPr lvl="0" algn="ctr"/>
            <a:r>
              <a:rPr lang="tr-TR" sz="2400" b="1" dirty="0">
                <a:solidFill>
                  <a:srgbClr val="FF0000"/>
                </a:solidFill>
                <a:latin typeface="Times New Roman" pitchFamily="18" charset="0"/>
                <a:cs typeface="Times New Roman" pitchFamily="18" charset="0"/>
              </a:rPr>
              <a:t>Çağdaş Ülkelerde Yükseköğretim ile ilgili Gelişmeler</a:t>
            </a:r>
          </a:p>
        </p:txBody>
      </p:sp>
      <p:sp>
        <p:nvSpPr>
          <p:cNvPr id="5" name="Dikdörtgen 4"/>
          <p:cNvSpPr/>
          <p:nvPr/>
        </p:nvSpPr>
        <p:spPr>
          <a:xfrm>
            <a:off x="899592" y="785794"/>
            <a:ext cx="7416823" cy="5447645"/>
          </a:xfrm>
          <a:prstGeom prst="rect">
            <a:avLst/>
          </a:prstGeom>
        </p:spPr>
        <p:txBody>
          <a:bodyPr wrap="square">
            <a:spAutoFit/>
          </a:bodyPr>
          <a:lstStyle/>
          <a:p>
            <a:pPr algn="just"/>
            <a:endParaRPr lang="tr-TR" sz="2800" b="1" dirty="0" smtClean="0">
              <a:solidFill>
                <a:srgbClr val="FF0000"/>
              </a:solidFill>
              <a:latin typeface="Times New Roman" pitchFamily="18" charset="0"/>
              <a:cs typeface="Times New Roman" pitchFamily="18" charset="0"/>
            </a:endParaRPr>
          </a:p>
          <a:p>
            <a:pPr algn="just"/>
            <a:r>
              <a:rPr lang="tr-TR" sz="2800" b="1" dirty="0" smtClean="0">
                <a:solidFill>
                  <a:srgbClr val="FF0000"/>
                </a:solidFill>
                <a:latin typeface="Times New Roman" pitchFamily="18" charset="0"/>
                <a:cs typeface="Times New Roman" pitchFamily="18" charset="0"/>
              </a:rPr>
              <a:t>Bu bildiri 6 eylemi içermektedir:</a:t>
            </a:r>
          </a:p>
          <a:p>
            <a:pPr algn="just"/>
            <a:endParaRPr lang="tr-TR" sz="2800" b="1" dirty="0" smtClean="0">
              <a:solidFill>
                <a:srgbClr val="FF0000"/>
              </a:solidFill>
              <a:latin typeface="Times New Roman" pitchFamily="18" charset="0"/>
              <a:cs typeface="Times New Roman" pitchFamily="18" charset="0"/>
            </a:endParaRPr>
          </a:p>
          <a:p>
            <a:pPr marL="457200" indent="-457200" algn="just">
              <a:buAutoNum type="arabicPeriod"/>
            </a:pPr>
            <a:r>
              <a:rPr lang="tr-TR" sz="2400" b="1" dirty="0" smtClean="0">
                <a:latin typeface="Times New Roman" pitchFamily="18" charset="0"/>
                <a:cs typeface="Times New Roman" pitchFamily="18" charset="0"/>
              </a:rPr>
              <a:t>Akademik derecelendirmenin diploma eki de dahil, kolay anlaşılabilir ve kıyaslanabilir olması,</a:t>
            </a:r>
          </a:p>
          <a:p>
            <a:pPr marL="457200" indent="-457200" algn="just">
              <a:buAutoNum type="arabicPeriod"/>
            </a:pPr>
            <a:r>
              <a:rPr lang="tr-TR" sz="2400" b="1" dirty="0" smtClean="0">
                <a:latin typeface="Times New Roman" pitchFamily="18" charset="0"/>
                <a:cs typeface="Times New Roman" pitchFamily="18" charset="0"/>
              </a:rPr>
              <a:t>İki kademeli bir sistemin uygulanması (lisans + </a:t>
            </a:r>
            <a:r>
              <a:rPr lang="tr-TR" sz="2400" b="1" dirty="0" err="1" smtClean="0">
                <a:latin typeface="Times New Roman" pitchFamily="18" charset="0"/>
                <a:cs typeface="Times New Roman" pitchFamily="18" charset="0"/>
              </a:rPr>
              <a:t>master</a:t>
            </a:r>
            <a:r>
              <a:rPr lang="tr-TR" sz="2400" b="1" dirty="0" smtClean="0">
                <a:latin typeface="Times New Roman" pitchFamily="18" charset="0"/>
                <a:cs typeface="Times New Roman" pitchFamily="18" charset="0"/>
              </a:rPr>
              <a:t>: 3+2=5),</a:t>
            </a:r>
          </a:p>
          <a:p>
            <a:pPr marL="457200" indent="-457200" algn="just">
              <a:buAutoNum type="arabicPeriod"/>
            </a:pPr>
            <a:r>
              <a:rPr lang="tr-TR" sz="2400" b="1" dirty="0" err="1" smtClean="0">
                <a:latin typeface="Times New Roman" pitchFamily="18" charset="0"/>
                <a:cs typeface="Times New Roman" pitchFamily="18" charset="0"/>
              </a:rPr>
              <a:t>Socrates</a:t>
            </a:r>
            <a:r>
              <a:rPr lang="tr-TR" sz="2400" b="1" dirty="0" smtClean="0">
                <a:latin typeface="Times New Roman" pitchFamily="18" charset="0"/>
                <a:cs typeface="Times New Roman" pitchFamily="18" charset="0"/>
              </a:rPr>
              <a:t>-</a:t>
            </a:r>
            <a:r>
              <a:rPr lang="tr-TR" sz="2400" b="1" dirty="0" err="1" smtClean="0">
                <a:latin typeface="Times New Roman" pitchFamily="18" charset="0"/>
                <a:cs typeface="Times New Roman" pitchFamily="18" charset="0"/>
              </a:rPr>
              <a:t>Erasmus</a:t>
            </a:r>
            <a:r>
              <a:rPr lang="tr-TR" sz="2400" b="1" dirty="0" smtClean="0">
                <a:latin typeface="Times New Roman" pitchFamily="18" charset="0"/>
                <a:cs typeface="Times New Roman" pitchFamily="18" charset="0"/>
              </a:rPr>
              <a:t> gibi öğrenci değişim </a:t>
            </a:r>
            <a:r>
              <a:rPr lang="tr-TR" sz="2400" b="1" dirty="0" err="1" smtClean="0">
                <a:latin typeface="Times New Roman" pitchFamily="18" charset="0"/>
                <a:cs typeface="Times New Roman" pitchFamily="18" charset="0"/>
              </a:rPr>
              <a:t>proğramları</a:t>
            </a:r>
            <a:r>
              <a:rPr lang="tr-TR" sz="2400" b="1" dirty="0" smtClean="0">
                <a:latin typeface="Times New Roman" pitchFamily="18" charset="0"/>
                <a:cs typeface="Times New Roman" pitchFamily="18" charset="0"/>
              </a:rPr>
              <a:t> için kullanılabilecek ECTS gibi bir kredi transfer sisteminin oluşturulması,</a:t>
            </a:r>
          </a:p>
          <a:p>
            <a:pPr marL="457200" indent="-457200" algn="just">
              <a:buAutoNum type="arabicPeriod"/>
            </a:pPr>
            <a:r>
              <a:rPr lang="tr-TR" sz="2400" b="1" dirty="0" smtClean="0">
                <a:latin typeface="Times New Roman" pitchFamily="18" charset="0"/>
                <a:cs typeface="Times New Roman" pitchFamily="18" charset="0"/>
              </a:rPr>
              <a:t>Öğrenci, öğretim üyesi ve araştırmacı hareketliliği,</a:t>
            </a:r>
          </a:p>
          <a:p>
            <a:pPr marL="457200" indent="-457200" algn="just">
              <a:buAutoNum type="arabicPeriod"/>
            </a:pPr>
            <a:r>
              <a:rPr lang="tr-TR" sz="2400" b="1" dirty="0" smtClean="0">
                <a:latin typeface="Times New Roman" pitchFamily="18" charset="0"/>
                <a:cs typeface="Times New Roman" pitchFamily="18" charset="0"/>
              </a:rPr>
              <a:t>Kalite güvencesi konusunda işbirliği ve</a:t>
            </a:r>
          </a:p>
          <a:p>
            <a:pPr marL="457200" indent="-457200" algn="just">
              <a:buAutoNum type="arabicPeriod"/>
            </a:pPr>
            <a:r>
              <a:rPr lang="tr-TR" sz="2400" b="1" dirty="0" smtClean="0">
                <a:latin typeface="Times New Roman" pitchFamily="18" charset="0"/>
                <a:cs typeface="Times New Roman" pitchFamily="18" charset="0"/>
              </a:rPr>
              <a:t>Eğitim-öğretimde yüksel kalite standartlarına ulaşılmasıdır.</a:t>
            </a:r>
            <a:endParaRPr lang="tr-TR" sz="2400" b="1" dirty="0">
              <a:solidFill>
                <a:srgbClr val="FF0000"/>
              </a:solidFill>
              <a:latin typeface="Times New Roman" pitchFamily="18" charset="0"/>
              <a:cs typeface="Times New Roman" pitchFamily="18" charset="0"/>
            </a:endParaRPr>
          </a:p>
        </p:txBody>
      </p:sp>
      <p:sp>
        <p:nvSpPr>
          <p:cNvPr id="3" name="Slayt Numarası Yer Tutucusu 2"/>
          <p:cNvSpPr>
            <a:spLocks noGrp="1"/>
          </p:cNvSpPr>
          <p:nvPr>
            <p:ph type="sldNum" sz="quarter" idx="12"/>
          </p:nvPr>
        </p:nvSpPr>
        <p:spPr/>
        <p:txBody>
          <a:bodyPr/>
          <a:lstStyle/>
          <a:p>
            <a:fld id="{86B450FF-6EC2-4529-A63C-8D567BBE06E9}" type="slidenum">
              <a:rPr lang="en-US" smtClean="0"/>
              <a:pPr/>
              <a:t>22</a:t>
            </a:fld>
            <a:endParaRPr lang="en-US" dirty="0"/>
          </a:p>
        </p:txBody>
      </p:sp>
    </p:spTree>
    <p:extLst>
      <p:ext uri="{BB962C8B-B14F-4D97-AF65-F5344CB8AC3E}">
        <p14:creationId xmlns:p14="http://schemas.microsoft.com/office/powerpoint/2010/main" xmlns="" val="17237531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smtClean="0">
                <a:solidFill>
                  <a:prstClr val="white"/>
                </a:solidFill>
              </a:rPr>
              <a:t>Diş Hekimliği Eğitiminde Akreditasyon</a:t>
            </a:r>
            <a:endParaRPr lang="tr-TR" b="1">
              <a:solidFill>
                <a:prstClr val="white"/>
              </a:solidFill>
            </a:endParaRPr>
          </a:p>
        </p:txBody>
      </p:sp>
      <p:sp>
        <p:nvSpPr>
          <p:cNvPr id="2" name="Dikdörtgen 1"/>
          <p:cNvSpPr/>
          <p:nvPr/>
        </p:nvSpPr>
        <p:spPr>
          <a:xfrm>
            <a:off x="857224" y="285728"/>
            <a:ext cx="7643865" cy="461665"/>
          </a:xfrm>
          <a:prstGeom prst="rect">
            <a:avLst/>
          </a:prstGeom>
        </p:spPr>
        <p:txBody>
          <a:bodyPr wrap="square">
            <a:spAutoFit/>
          </a:bodyPr>
          <a:lstStyle/>
          <a:p>
            <a:pPr lvl="0" algn="ctr"/>
            <a:r>
              <a:rPr lang="tr-TR" sz="2400" b="1" dirty="0">
                <a:solidFill>
                  <a:srgbClr val="FF0000"/>
                </a:solidFill>
                <a:latin typeface="Times New Roman" pitchFamily="18" charset="0"/>
                <a:cs typeface="Times New Roman" pitchFamily="18" charset="0"/>
              </a:rPr>
              <a:t>Çağdaş Ülkelerde Yükseköğretim ile ilgili Gelişmeler</a:t>
            </a:r>
          </a:p>
        </p:txBody>
      </p:sp>
      <p:sp>
        <p:nvSpPr>
          <p:cNvPr id="3" name="Dikdörtgen 2"/>
          <p:cNvSpPr/>
          <p:nvPr/>
        </p:nvSpPr>
        <p:spPr>
          <a:xfrm>
            <a:off x="649036" y="980728"/>
            <a:ext cx="7992888" cy="5139869"/>
          </a:xfrm>
          <a:prstGeom prst="rect">
            <a:avLst/>
          </a:prstGeom>
        </p:spPr>
        <p:txBody>
          <a:bodyPr wrap="square">
            <a:spAutoFit/>
          </a:bodyPr>
          <a:lstStyle/>
          <a:p>
            <a:pPr marL="342900" indent="-342900" algn="just">
              <a:buFont typeface="Arial" pitchFamily="34" charset="0"/>
              <a:buChar char="•"/>
            </a:pPr>
            <a:r>
              <a:rPr lang="tr-TR" sz="2800" b="1" dirty="0">
                <a:latin typeface="Times New Roman" pitchFamily="18" charset="0"/>
                <a:cs typeface="Times New Roman" pitchFamily="18" charset="0"/>
              </a:rPr>
              <a:t>Sadece Avrupa’da değil tüm dünyada kabul gören Bologna sürecinin temel </a:t>
            </a:r>
            <a:r>
              <a:rPr lang="tr-TR" sz="2800" b="1" dirty="0" smtClean="0">
                <a:latin typeface="Times New Roman" pitchFamily="18" charset="0"/>
                <a:cs typeface="Times New Roman" pitchFamily="18" charset="0"/>
              </a:rPr>
              <a:t>amaçları; </a:t>
            </a:r>
          </a:p>
          <a:p>
            <a:pPr marL="342900" indent="-342900" algn="just">
              <a:buFont typeface="Arial" pitchFamily="34" charset="0"/>
              <a:buChar char="•"/>
            </a:pPr>
            <a:r>
              <a:rPr lang="tr-TR" sz="2800" b="1" dirty="0" smtClean="0">
                <a:latin typeface="Times New Roman" pitchFamily="18" charset="0"/>
                <a:cs typeface="Times New Roman" pitchFamily="18" charset="0"/>
              </a:rPr>
              <a:t>Ülkelerin </a:t>
            </a:r>
            <a:r>
              <a:rPr lang="tr-TR" sz="2800" b="1" dirty="0">
                <a:latin typeface="Times New Roman" pitchFamily="18" charset="0"/>
                <a:cs typeface="Times New Roman" pitchFamily="18" charset="0"/>
              </a:rPr>
              <a:t>ulusal yapı ve kültürleriyle uyumlu olmak üzere belirli standartlara yükseltilmiş bir üniversite </a:t>
            </a:r>
            <a:r>
              <a:rPr lang="tr-TR" sz="2800" b="1" dirty="0" smtClean="0">
                <a:latin typeface="Times New Roman" pitchFamily="18" charset="0"/>
                <a:cs typeface="Times New Roman" pitchFamily="18" charset="0"/>
              </a:rPr>
              <a:t>eğitimi </a:t>
            </a:r>
            <a:r>
              <a:rPr lang="tr-TR" sz="2800" b="1" dirty="0">
                <a:latin typeface="Times New Roman" pitchFamily="18" charset="0"/>
                <a:cs typeface="Times New Roman" pitchFamily="18" charset="0"/>
              </a:rPr>
              <a:t>ve ortak bir yükseköğrenim </a:t>
            </a:r>
            <a:r>
              <a:rPr lang="tr-TR" sz="2800" b="1" dirty="0" smtClean="0">
                <a:latin typeface="Times New Roman" pitchFamily="18" charset="0"/>
                <a:cs typeface="Times New Roman" pitchFamily="18" charset="0"/>
              </a:rPr>
              <a:t>alanı oluşturmak,</a:t>
            </a:r>
          </a:p>
          <a:p>
            <a:pPr marL="342900" indent="-342900" algn="just">
              <a:buFont typeface="Arial" pitchFamily="34" charset="0"/>
              <a:buChar char="•"/>
            </a:pPr>
            <a:r>
              <a:rPr lang="tr-TR" sz="2800" b="1" dirty="0" smtClean="0">
                <a:latin typeface="Times New Roman" pitchFamily="18" charset="0"/>
                <a:cs typeface="Times New Roman" pitchFamily="18" charset="0"/>
              </a:rPr>
              <a:t>Aynı </a:t>
            </a:r>
            <a:r>
              <a:rPr lang="tr-TR" sz="2800" b="1" dirty="0">
                <a:latin typeface="Times New Roman" pitchFamily="18" charset="0"/>
                <a:cs typeface="Times New Roman" pitchFamily="18" charset="0"/>
              </a:rPr>
              <a:t>zamanda farklı ulusal </a:t>
            </a:r>
            <a:r>
              <a:rPr lang="tr-TR" sz="2800" b="1" dirty="0" smtClean="0">
                <a:latin typeface="Times New Roman" pitchFamily="18" charset="0"/>
                <a:cs typeface="Times New Roman" pitchFamily="18" charset="0"/>
              </a:rPr>
              <a:t>eğitim sistemlerinde </a:t>
            </a:r>
            <a:r>
              <a:rPr lang="tr-TR" sz="2800" b="1" dirty="0">
                <a:latin typeface="Times New Roman" pitchFamily="18" charset="0"/>
                <a:cs typeface="Times New Roman" pitchFamily="18" charset="0"/>
              </a:rPr>
              <a:t>lisans, </a:t>
            </a:r>
            <a:r>
              <a:rPr lang="tr-TR" sz="2800" b="1" dirty="0" err="1" smtClean="0">
                <a:latin typeface="Times New Roman" pitchFamily="18" charset="0"/>
                <a:cs typeface="Times New Roman" pitchFamily="18" charset="0"/>
              </a:rPr>
              <a:t>master</a:t>
            </a:r>
            <a:r>
              <a:rPr lang="tr-TR" sz="2800" b="1" dirty="0" smtClean="0">
                <a:latin typeface="Times New Roman" pitchFamily="18" charset="0"/>
                <a:cs typeface="Times New Roman" pitchFamily="18" charset="0"/>
              </a:rPr>
              <a:t> ve </a:t>
            </a:r>
            <a:r>
              <a:rPr lang="tr-TR" sz="2800" b="1" dirty="0">
                <a:latin typeface="Times New Roman" pitchFamily="18" charset="0"/>
                <a:cs typeface="Times New Roman" pitchFamily="18" charset="0"/>
              </a:rPr>
              <a:t>doktora olmak üzere üç aşamalı </a:t>
            </a:r>
            <a:r>
              <a:rPr lang="tr-TR" sz="2800" b="1" dirty="0" smtClean="0">
                <a:latin typeface="Times New Roman" pitchFamily="18" charset="0"/>
                <a:cs typeface="Times New Roman" pitchFamily="18" charset="0"/>
              </a:rPr>
              <a:t>bir eğitim için ortak bir çerçeve oluşturmak,</a:t>
            </a:r>
          </a:p>
          <a:p>
            <a:pPr marL="342900" indent="-342900" algn="just">
              <a:buFont typeface="Arial" pitchFamily="34" charset="0"/>
              <a:buChar char="•"/>
            </a:pPr>
            <a:r>
              <a:rPr lang="tr-TR" sz="2800" b="1" dirty="0" smtClean="0">
                <a:latin typeface="Times New Roman" pitchFamily="18" charset="0"/>
                <a:cs typeface="Times New Roman" pitchFamily="18" charset="0"/>
              </a:rPr>
              <a:t>Ortak </a:t>
            </a:r>
            <a:r>
              <a:rPr lang="tr-TR" sz="2800" b="1" dirty="0">
                <a:latin typeface="Times New Roman" pitchFamily="18" charset="0"/>
                <a:cs typeface="Times New Roman" pitchFamily="18" charset="0"/>
              </a:rPr>
              <a:t>bir kalite kültürü </a:t>
            </a:r>
            <a:r>
              <a:rPr lang="tr-TR" sz="2800" b="1" dirty="0" smtClean="0">
                <a:latin typeface="Times New Roman" pitchFamily="18" charset="0"/>
                <a:cs typeface="Times New Roman" pitchFamily="18" charset="0"/>
              </a:rPr>
              <a:t>geliştirerek eğitimde akreditasyon sağlamaktır. </a:t>
            </a:r>
          </a:p>
          <a:p>
            <a:pPr marL="342900" indent="-342900" algn="just">
              <a:buFont typeface="Arial" pitchFamily="34" charset="0"/>
              <a:buChar char="•"/>
            </a:pPr>
            <a:endParaRPr lang="tr-TR" sz="2000" dirty="0"/>
          </a:p>
        </p:txBody>
      </p:sp>
      <p:sp>
        <p:nvSpPr>
          <p:cNvPr id="5" name="Slayt Numarası Yer Tutucusu 4"/>
          <p:cNvSpPr>
            <a:spLocks noGrp="1"/>
          </p:cNvSpPr>
          <p:nvPr>
            <p:ph type="sldNum" sz="quarter" idx="12"/>
          </p:nvPr>
        </p:nvSpPr>
        <p:spPr/>
        <p:txBody>
          <a:bodyPr/>
          <a:lstStyle/>
          <a:p>
            <a:fld id="{86B450FF-6EC2-4529-A63C-8D567BBE06E9}" type="slidenum">
              <a:rPr lang="en-US" smtClean="0"/>
              <a:pPr/>
              <a:t>23</a:t>
            </a:fld>
            <a:endParaRPr lang="en-US" dirty="0"/>
          </a:p>
        </p:txBody>
      </p:sp>
    </p:spTree>
    <p:extLst>
      <p:ext uri="{BB962C8B-B14F-4D97-AF65-F5344CB8AC3E}">
        <p14:creationId xmlns:p14="http://schemas.microsoft.com/office/powerpoint/2010/main" xmlns="" val="4856293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smtClean="0">
                <a:solidFill>
                  <a:prstClr val="white"/>
                </a:solidFill>
              </a:rPr>
              <a:t>Diş Hekimliği Eğitiminde Akreditasyon</a:t>
            </a:r>
            <a:endParaRPr lang="tr-TR" b="1">
              <a:solidFill>
                <a:prstClr val="white"/>
              </a:solidFill>
            </a:endParaRPr>
          </a:p>
        </p:txBody>
      </p:sp>
      <p:sp>
        <p:nvSpPr>
          <p:cNvPr id="2" name="Dikdörtgen 1"/>
          <p:cNvSpPr/>
          <p:nvPr/>
        </p:nvSpPr>
        <p:spPr>
          <a:xfrm>
            <a:off x="1284281" y="430411"/>
            <a:ext cx="6480719" cy="400110"/>
          </a:xfrm>
          <a:prstGeom prst="rect">
            <a:avLst/>
          </a:prstGeom>
        </p:spPr>
        <p:txBody>
          <a:bodyPr wrap="square">
            <a:spAutoFit/>
          </a:bodyPr>
          <a:lstStyle/>
          <a:p>
            <a:pPr lvl="0" algn="ctr"/>
            <a:r>
              <a:rPr lang="tr-TR" sz="2000" b="1" dirty="0">
                <a:solidFill>
                  <a:srgbClr val="FF0000"/>
                </a:solidFill>
              </a:rPr>
              <a:t>Çağdaş Ülkelerde Yükseköğretim ile ilgili Gelişmeler</a:t>
            </a:r>
          </a:p>
        </p:txBody>
      </p:sp>
      <p:sp>
        <p:nvSpPr>
          <p:cNvPr id="3" name="Dikdörtgen 2"/>
          <p:cNvSpPr/>
          <p:nvPr/>
        </p:nvSpPr>
        <p:spPr>
          <a:xfrm>
            <a:off x="649036" y="980728"/>
            <a:ext cx="7992888" cy="4832092"/>
          </a:xfrm>
          <a:prstGeom prst="rect">
            <a:avLst/>
          </a:prstGeom>
        </p:spPr>
        <p:txBody>
          <a:bodyPr wrap="square">
            <a:spAutoFit/>
          </a:bodyPr>
          <a:lstStyle/>
          <a:p>
            <a:pPr marL="342900" indent="-342900" algn="just">
              <a:buFont typeface="Arial" pitchFamily="34" charset="0"/>
              <a:buChar char="•"/>
            </a:pPr>
            <a:r>
              <a:rPr lang="tr-TR" sz="2800" b="1" dirty="0" smtClean="0">
                <a:latin typeface="Times New Roman" pitchFamily="18" charset="0"/>
                <a:cs typeface="Times New Roman" pitchFamily="18" charset="0"/>
              </a:rPr>
              <a:t>Bu akreditasyon gerçekleştirildiğinde; </a:t>
            </a:r>
          </a:p>
          <a:p>
            <a:pPr marL="342900" indent="-342900" algn="just">
              <a:buFont typeface="Arial" pitchFamily="34" charset="0"/>
              <a:buChar char="•"/>
            </a:pPr>
            <a:r>
              <a:rPr lang="tr-TR" sz="2800" b="1" dirty="0" smtClean="0">
                <a:latin typeface="Times New Roman" pitchFamily="18" charset="0"/>
                <a:cs typeface="Times New Roman" pitchFamily="18" charset="0"/>
              </a:rPr>
              <a:t>eşdeğerlilik, tanınma</a:t>
            </a:r>
            <a:r>
              <a:rPr lang="tr-TR" sz="2800" b="1" dirty="0">
                <a:latin typeface="Times New Roman" pitchFamily="18" charset="0"/>
                <a:cs typeface="Times New Roman" pitchFamily="18" charset="0"/>
              </a:rPr>
              <a:t>, öğrenim esnasında ve </a:t>
            </a:r>
            <a:r>
              <a:rPr lang="tr-TR" sz="2800" b="1" dirty="0" smtClean="0">
                <a:latin typeface="Times New Roman" pitchFamily="18" charset="0"/>
                <a:cs typeface="Times New Roman" pitchFamily="18" charset="0"/>
              </a:rPr>
              <a:t>sonrasında hareketlilik sağlandığı gibi, </a:t>
            </a:r>
            <a:r>
              <a:rPr lang="tr-TR" sz="2800" b="1" dirty="0" smtClean="0">
                <a:solidFill>
                  <a:srgbClr val="FF0000"/>
                </a:solidFill>
                <a:latin typeface="Times New Roman" pitchFamily="18" charset="0"/>
                <a:cs typeface="Times New Roman" pitchFamily="18" charset="0"/>
              </a:rPr>
              <a:t>istihdam edilebilirlik de </a:t>
            </a:r>
            <a:r>
              <a:rPr lang="tr-TR" sz="2800" b="1" dirty="0" smtClean="0">
                <a:latin typeface="Times New Roman" pitchFamily="18" charset="0"/>
                <a:cs typeface="Times New Roman" pitchFamily="18" charset="0"/>
              </a:rPr>
              <a:t>önemli ölçüde artacaktır. </a:t>
            </a:r>
          </a:p>
          <a:p>
            <a:pPr marL="342900" indent="-342900" algn="just">
              <a:buFont typeface="Arial" pitchFamily="34" charset="0"/>
              <a:buChar char="•"/>
            </a:pPr>
            <a:r>
              <a:rPr lang="tr-TR" sz="2800" b="1" dirty="0" smtClean="0">
                <a:latin typeface="Times New Roman" pitchFamily="18" charset="0"/>
                <a:cs typeface="Times New Roman" pitchFamily="18" charset="0"/>
              </a:rPr>
              <a:t>Bologna sürecinde öngörülenler, </a:t>
            </a:r>
          </a:p>
          <a:p>
            <a:pPr marL="342900" indent="-342900" algn="just">
              <a:buFont typeface="Arial" pitchFamily="34" charset="0"/>
              <a:buChar char="•"/>
            </a:pPr>
            <a:r>
              <a:rPr lang="tr-TR" sz="2800" b="1" dirty="0" smtClean="0">
                <a:latin typeface="Times New Roman" pitchFamily="18" charset="0"/>
                <a:cs typeface="Times New Roman" pitchFamily="18" charset="0"/>
              </a:rPr>
              <a:t>Lizbon </a:t>
            </a:r>
            <a:r>
              <a:rPr lang="tr-TR" sz="2800" b="1" dirty="0">
                <a:latin typeface="Times New Roman" pitchFamily="18" charset="0"/>
                <a:cs typeface="Times New Roman" pitchFamily="18" charset="0"/>
              </a:rPr>
              <a:t>Konsülü’nün (2000) </a:t>
            </a:r>
            <a:endParaRPr lang="tr-TR" sz="2800" b="1" dirty="0" smtClean="0">
              <a:latin typeface="Times New Roman" pitchFamily="18" charset="0"/>
              <a:cs typeface="Times New Roman" pitchFamily="18" charset="0"/>
            </a:endParaRPr>
          </a:p>
          <a:p>
            <a:pPr marL="342900" indent="-342900" algn="just">
              <a:buFont typeface="Arial" pitchFamily="34" charset="0"/>
              <a:buChar char="•"/>
            </a:pPr>
            <a:r>
              <a:rPr lang="tr-TR" sz="2800" b="1" dirty="0" smtClean="0">
                <a:solidFill>
                  <a:srgbClr val="FF0000"/>
                </a:solidFill>
                <a:latin typeface="Times New Roman" pitchFamily="18" charset="0"/>
                <a:cs typeface="Times New Roman" pitchFamily="18" charset="0"/>
              </a:rPr>
              <a:t>rekabetçi ve dinamik </a:t>
            </a:r>
            <a:r>
              <a:rPr lang="tr-TR" sz="2800" b="1" dirty="0">
                <a:solidFill>
                  <a:srgbClr val="FF0000"/>
                </a:solidFill>
                <a:latin typeface="Times New Roman" pitchFamily="18" charset="0"/>
                <a:cs typeface="Times New Roman" pitchFamily="18" charset="0"/>
              </a:rPr>
              <a:t>bilgi tabanlı </a:t>
            </a:r>
            <a:r>
              <a:rPr lang="tr-TR" sz="2800" b="1" dirty="0" smtClean="0">
                <a:solidFill>
                  <a:srgbClr val="FF0000"/>
                </a:solidFill>
                <a:latin typeface="Times New Roman" pitchFamily="18" charset="0"/>
                <a:cs typeface="Times New Roman" pitchFamily="18" charset="0"/>
              </a:rPr>
              <a:t>ekonomi, </a:t>
            </a:r>
          </a:p>
          <a:p>
            <a:pPr marL="342900" indent="-342900" algn="just">
              <a:buFont typeface="Arial" pitchFamily="34" charset="0"/>
              <a:buChar char="•"/>
            </a:pPr>
            <a:r>
              <a:rPr lang="tr-TR" sz="2800" b="1" dirty="0" smtClean="0">
                <a:solidFill>
                  <a:srgbClr val="FF0000"/>
                </a:solidFill>
                <a:latin typeface="Times New Roman" pitchFamily="18" charset="0"/>
                <a:cs typeface="Times New Roman" pitchFamily="18" charset="0"/>
              </a:rPr>
              <a:t>daha </a:t>
            </a:r>
            <a:r>
              <a:rPr lang="tr-TR" sz="2800" b="1" dirty="0">
                <a:solidFill>
                  <a:srgbClr val="FF0000"/>
                </a:solidFill>
                <a:latin typeface="Times New Roman" pitchFamily="18" charset="0"/>
                <a:cs typeface="Times New Roman" pitchFamily="18" charset="0"/>
              </a:rPr>
              <a:t>çok ve </a:t>
            </a:r>
            <a:r>
              <a:rPr lang="tr-TR" sz="2800" b="1" dirty="0" smtClean="0">
                <a:solidFill>
                  <a:srgbClr val="FF0000"/>
                </a:solidFill>
                <a:latin typeface="Times New Roman" pitchFamily="18" charset="0"/>
                <a:cs typeface="Times New Roman" pitchFamily="18" charset="0"/>
              </a:rPr>
              <a:t>kaliteli istihdam ile </a:t>
            </a:r>
            <a:r>
              <a:rPr lang="tr-TR" sz="2800" b="1" dirty="0">
                <a:solidFill>
                  <a:srgbClr val="FF0000"/>
                </a:solidFill>
                <a:latin typeface="Times New Roman" pitchFamily="18" charset="0"/>
                <a:cs typeface="Times New Roman" pitchFamily="18" charset="0"/>
              </a:rPr>
              <a:t>sürdürülebilir ekonomik </a:t>
            </a:r>
            <a:r>
              <a:rPr lang="tr-TR" sz="2800" b="1" dirty="0" smtClean="0">
                <a:solidFill>
                  <a:srgbClr val="FF0000"/>
                </a:solidFill>
                <a:latin typeface="Times New Roman" pitchFamily="18" charset="0"/>
                <a:cs typeface="Times New Roman" pitchFamily="18" charset="0"/>
              </a:rPr>
              <a:t>büyüme ve</a:t>
            </a:r>
          </a:p>
          <a:p>
            <a:pPr marL="342900" indent="-342900" algn="just">
              <a:buFont typeface="Arial" pitchFamily="34" charset="0"/>
              <a:buChar char="•"/>
            </a:pPr>
            <a:r>
              <a:rPr lang="tr-TR" sz="2800" b="1" dirty="0" smtClean="0">
                <a:solidFill>
                  <a:srgbClr val="FF0000"/>
                </a:solidFill>
                <a:latin typeface="Times New Roman" pitchFamily="18" charset="0"/>
                <a:cs typeface="Times New Roman" pitchFamily="18" charset="0"/>
              </a:rPr>
              <a:t>daha fazla sosyal uyum </a:t>
            </a:r>
            <a:r>
              <a:rPr lang="tr-TR" sz="2800" b="1" dirty="0">
                <a:solidFill>
                  <a:srgbClr val="FF0000"/>
                </a:solidFill>
                <a:latin typeface="Times New Roman" pitchFamily="18" charset="0"/>
                <a:cs typeface="Times New Roman" pitchFamily="18" charset="0"/>
              </a:rPr>
              <a:t>yeteneğine sahip olma” </a:t>
            </a:r>
            <a:r>
              <a:rPr lang="tr-TR" sz="2800" b="1" dirty="0">
                <a:latin typeface="Times New Roman" pitchFamily="18" charset="0"/>
                <a:cs typeface="Times New Roman" pitchFamily="18" charset="0"/>
              </a:rPr>
              <a:t>hedeflerine </a:t>
            </a:r>
            <a:r>
              <a:rPr lang="tr-TR" sz="2800" b="1" dirty="0" smtClean="0">
                <a:latin typeface="Times New Roman" pitchFamily="18" charset="0"/>
                <a:cs typeface="Times New Roman" pitchFamily="18" charset="0"/>
              </a:rPr>
              <a:t>de uygun </a:t>
            </a:r>
            <a:r>
              <a:rPr lang="tr-TR" sz="2800" b="1" dirty="0">
                <a:latin typeface="Times New Roman" pitchFamily="18" charset="0"/>
                <a:cs typeface="Times New Roman" pitchFamily="18" charset="0"/>
              </a:rPr>
              <a:t>düşmektedir.</a:t>
            </a:r>
          </a:p>
        </p:txBody>
      </p:sp>
      <p:sp>
        <p:nvSpPr>
          <p:cNvPr id="5" name="Slayt Numarası Yer Tutucusu 4"/>
          <p:cNvSpPr>
            <a:spLocks noGrp="1"/>
          </p:cNvSpPr>
          <p:nvPr>
            <p:ph type="sldNum" sz="quarter" idx="12"/>
          </p:nvPr>
        </p:nvSpPr>
        <p:spPr/>
        <p:txBody>
          <a:bodyPr/>
          <a:lstStyle/>
          <a:p>
            <a:fld id="{86B450FF-6EC2-4529-A63C-8D567BBE06E9}" type="slidenum">
              <a:rPr lang="en-US" smtClean="0"/>
              <a:pPr/>
              <a:t>24</a:t>
            </a:fld>
            <a:endParaRPr lang="en-US" dirty="0"/>
          </a:p>
        </p:txBody>
      </p:sp>
    </p:spTree>
    <p:extLst>
      <p:ext uri="{BB962C8B-B14F-4D97-AF65-F5344CB8AC3E}">
        <p14:creationId xmlns:p14="http://schemas.microsoft.com/office/powerpoint/2010/main" xmlns="" val="4856293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2" name="Dikdörtgen 1"/>
          <p:cNvSpPr/>
          <p:nvPr/>
        </p:nvSpPr>
        <p:spPr>
          <a:xfrm>
            <a:off x="857224" y="430411"/>
            <a:ext cx="7500990" cy="461665"/>
          </a:xfrm>
          <a:prstGeom prst="rect">
            <a:avLst/>
          </a:prstGeom>
        </p:spPr>
        <p:txBody>
          <a:bodyPr wrap="square">
            <a:spAutoFit/>
          </a:bodyPr>
          <a:lstStyle/>
          <a:p>
            <a:pPr algn="ctr"/>
            <a:r>
              <a:rPr lang="tr-TR" sz="2400" b="1" dirty="0">
                <a:solidFill>
                  <a:srgbClr val="FF0000"/>
                </a:solidFill>
                <a:latin typeface="Times New Roman" pitchFamily="18" charset="0"/>
                <a:cs typeface="Times New Roman" pitchFamily="18" charset="0"/>
              </a:rPr>
              <a:t>Çağdaş Ülkelerde Yükseköğretim ile ilgili Gelişmeler</a:t>
            </a:r>
          </a:p>
        </p:txBody>
      </p:sp>
      <p:sp>
        <p:nvSpPr>
          <p:cNvPr id="5" name="Dikdörtgen 4"/>
          <p:cNvSpPr/>
          <p:nvPr/>
        </p:nvSpPr>
        <p:spPr>
          <a:xfrm>
            <a:off x="611560" y="1052736"/>
            <a:ext cx="8280920" cy="4524315"/>
          </a:xfrm>
          <a:prstGeom prst="rect">
            <a:avLst/>
          </a:prstGeom>
        </p:spPr>
        <p:txBody>
          <a:bodyPr wrap="square">
            <a:spAutoFit/>
          </a:bodyPr>
          <a:lstStyle/>
          <a:p>
            <a:pPr marL="342900" indent="-342900" algn="just">
              <a:buFont typeface="Arial" pitchFamily="34" charset="0"/>
              <a:buChar char="•"/>
            </a:pPr>
            <a:r>
              <a:rPr lang="tr-TR" sz="3200" b="1" dirty="0" smtClean="0">
                <a:latin typeface="Times New Roman" pitchFamily="18" charset="0"/>
                <a:cs typeface="Times New Roman" pitchFamily="18" charset="0"/>
              </a:rPr>
              <a:t>Bologna süreci kapsamında 2001 yılında, Avrupa’daki üniversitelerin gelişimine katkı sağlamak amacı ile </a:t>
            </a:r>
          </a:p>
          <a:p>
            <a:pPr marL="342900" indent="-342900" algn="just"/>
            <a:r>
              <a:rPr lang="tr-TR" sz="3200" b="1" dirty="0" smtClean="0">
                <a:latin typeface="Times New Roman" pitchFamily="18" charset="0"/>
                <a:cs typeface="Times New Roman" pitchFamily="18" charset="0"/>
              </a:rPr>
              <a:t>    Avrupa Üniversiteler Birliği (</a:t>
            </a:r>
            <a:r>
              <a:rPr lang="tr-TR" sz="3200" b="1" dirty="0" err="1" smtClean="0">
                <a:latin typeface="Times New Roman" pitchFamily="18" charset="0"/>
                <a:cs typeface="Times New Roman" pitchFamily="18" charset="0"/>
              </a:rPr>
              <a:t>European</a:t>
            </a:r>
            <a:r>
              <a:rPr lang="tr-TR" sz="3200" b="1" dirty="0" smtClean="0">
                <a:latin typeface="Times New Roman" pitchFamily="18" charset="0"/>
                <a:cs typeface="Times New Roman" pitchFamily="18" charset="0"/>
              </a:rPr>
              <a:t> </a:t>
            </a:r>
            <a:r>
              <a:rPr lang="tr-TR" sz="3200" b="1" dirty="0" err="1" smtClean="0">
                <a:latin typeface="Times New Roman" pitchFamily="18" charset="0"/>
                <a:cs typeface="Times New Roman" pitchFamily="18" charset="0"/>
              </a:rPr>
              <a:t>University</a:t>
            </a:r>
            <a:r>
              <a:rPr lang="tr-TR" sz="3200" b="1" dirty="0" smtClean="0">
                <a:latin typeface="Times New Roman" pitchFamily="18" charset="0"/>
                <a:cs typeface="Times New Roman" pitchFamily="18" charset="0"/>
              </a:rPr>
              <a:t> </a:t>
            </a:r>
            <a:r>
              <a:rPr lang="tr-TR" sz="3200" b="1" dirty="0" err="1" smtClean="0">
                <a:latin typeface="Times New Roman" pitchFamily="18" charset="0"/>
                <a:cs typeface="Times New Roman" pitchFamily="18" charset="0"/>
              </a:rPr>
              <a:t>Association</a:t>
            </a:r>
            <a:r>
              <a:rPr lang="tr-TR" sz="3200" b="1" dirty="0" smtClean="0">
                <a:latin typeface="Times New Roman" pitchFamily="18" charset="0"/>
                <a:cs typeface="Times New Roman" pitchFamily="18" charset="0"/>
              </a:rPr>
              <a:t>) kurulmuştur. </a:t>
            </a:r>
          </a:p>
          <a:p>
            <a:pPr marL="342900" indent="-342900" algn="just">
              <a:buFont typeface="Arial" pitchFamily="34" charset="0"/>
              <a:buChar char="•"/>
            </a:pPr>
            <a:r>
              <a:rPr lang="tr-TR" sz="3200" b="1" dirty="0" smtClean="0">
                <a:latin typeface="Times New Roman" pitchFamily="18" charset="0"/>
                <a:cs typeface="Times New Roman" pitchFamily="18" charset="0"/>
              </a:rPr>
              <a:t>Şu an 45 Avrupa ülkesinden 760 üniversitenin üyesi olduğu en büyük kuruluş olan bu birliğe, ülkemizden de halen 50 üniversite üyedir. </a:t>
            </a:r>
          </a:p>
        </p:txBody>
      </p:sp>
      <p:sp>
        <p:nvSpPr>
          <p:cNvPr id="3" name="Slayt Numarası Yer Tutucusu 2"/>
          <p:cNvSpPr>
            <a:spLocks noGrp="1"/>
          </p:cNvSpPr>
          <p:nvPr>
            <p:ph type="sldNum" sz="quarter" idx="12"/>
          </p:nvPr>
        </p:nvSpPr>
        <p:spPr/>
        <p:txBody>
          <a:bodyPr/>
          <a:lstStyle/>
          <a:p>
            <a:fld id="{86B450FF-6EC2-4529-A63C-8D567BBE06E9}" type="slidenum">
              <a:rPr lang="en-US" smtClean="0"/>
              <a:pPr/>
              <a:t>25</a:t>
            </a:fld>
            <a:endParaRPr lang="en-US" dirty="0"/>
          </a:p>
        </p:txBody>
      </p:sp>
    </p:spTree>
    <p:extLst>
      <p:ext uri="{BB962C8B-B14F-4D97-AF65-F5344CB8AC3E}">
        <p14:creationId xmlns:p14="http://schemas.microsoft.com/office/powerpoint/2010/main" xmlns="" val="37186699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2" name="Dikdörtgen 1"/>
          <p:cNvSpPr/>
          <p:nvPr/>
        </p:nvSpPr>
        <p:spPr>
          <a:xfrm>
            <a:off x="857224" y="430411"/>
            <a:ext cx="7500990" cy="461665"/>
          </a:xfrm>
          <a:prstGeom prst="rect">
            <a:avLst/>
          </a:prstGeom>
        </p:spPr>
        <p:txBody>
          <a:bodyPr wrap="square">
            <a:spAutoFit/>
          </a:bodyPr>
          <a:lstStyle/>
          <a:p>
            <a:pPr algn="ctr"/>
            <a:r>
              <a:rPr lang="tr-TR" sz="2400" b="1" dirty="0">
                <a:solidFill>
                  <a:srgbClr val="FF0000"/>
                </a:solidFill>
                <a:latin typeface="Times New Roman" pitchFamily="18" charset="0"/>
                <a:cs typeface="Times New Roman" pitchFamily="18" charset="0"/>
              </a:rPr>
              <a:t>Çağdaş Ülkelerde Yükseköğretim ile ilgili Gelişmeler</a:t>
            </a:r>
          </a:p>
        </p:txBody>
      </p:sp>
      <p:sp>
        <p:nvSpPr>
          <p:cNvPr id="5" name="Dikdörtgen 4"/>
          <p:cNvSpPr/>
          <p:nvPr/>
        </p:nvSpPr>
        <p:spPr>
          <a:xfrm>
            <a:off x="611560" y="1052736"/>
            <a:ext cx="8280920" cy="4524315"/>
          </a:xfrm>
          <a:prstGeom prst="rect">
            <a:avLst/>
          </a:prstGeom>
        </p:spPr>
        <p:txBody>
          <a:bodyPr wrap="square">
            <a:spAutoFit/>
          </a:bodyPr>
          <a:lstStyle/>
          <a:p>
            <a:pPr marL="342900" indent="-342900" algn="just">
              <a:buFont typeface="Arial" pitchFamily="34" charset="0"/>
              <a:buChar char="•"/>
            </a:pPr>
            <a:r>
              <a:rPr lang="tr-TR" sz="3200" b="1" dirty="0" smtClean="0">
                <a:latin typeface="Times New Roman" pitchFamily="18" charset="0"/>
                <a:cs typeface="Times New Roman" pitchFamily="18" charset="0"/>
              </a:rPr>
              <a:t>Bologna süreci kapsamında üniversitelerde meydana gelen gelişmeleri yerinde görmek için AÜB tarafından 2005 yılında 29 ülkeden 62 yüksek öğretim kurumu ziyaret edilerek </a:t>
            </a:r>
            <a:r>
              <a:rPr lang="tr-TR" sz="3200" b="1" dirty="0" smtClean="0">
                <a:solidFill>
                  <a:srgbClr val="FF0000"/>
                </a:solidFill>
                <a:latin typeface="Times New Roman" pitchFamily="18" charset="0"/>
                <a:cs typeface="Times New Roman" pitchFamily="18" charset="0"/>
              </a:rPr>
              <a:t>“</a:t>
            </a:r>
            <a:r>
              <a:rPr lang="tr-TR" sz="3200" b="1" dirty="0" err="1" smtClean="0">
                <a:solidFill>
                  <a:srgbClr val="FF0000"/>
                </a:solidFill>
                <a:latin typeface="Times New Roman" pitchFamily="18" charset="0"/>
                <a:cs typeface="Times New Roman" pitchFamily="18" charset="0"/>
              </a:rPr>
              <a:t>Trends</a:t>
            </a:r>
            <a:r>
              <a:rPr lang="tr-TR" sz="3200" b="1" dirty="0" smtClean="0">
                <a:solidFill>
                  <a:srgbClr val="FF0000"/>
                </a:solidFill>
                <a:latin typeface="Times New Roman" pitchFamily="18" charset="0"/>
                <a:cs typeface="Times New Roman" pitchFamily="18" charset="0"/>
              </a:rPr>
              <a:t> IV” </a:t>
            </a:r>
            <a:r>
              <a:rPr lang="tr-TR" sz="3200" b="1" dirty="0" smtClean="0">
                <a:latin typeface="Times New Roman" pitchFamily="18" charset="0"/>
                <a:cs typeface="Times New Roman" pitchFamily="18" charset="0"/>
              </a:rPr>
              <a:t>adlı kapsamlı bir rapor hazırlanmıştır  </a:t>
            </a:r>
          </a:p>
          <a:p>
            <a:pPr marL="342900" indent="-342900" algn="just"/>
            <a:r>
              <a:rPr lang="tr-TR" sz="3200" b="1" dirty="0" smtClean="0">
                <a:solidFill>
                  <a:srgbClr val="00B0F0"/>
                </a:solidFill>
                <a:latin typeface="Times New Roman" pitchFamily="18" charset="0"/>
                <a:cs typeface="Times New Roman" pitchFamily="18" charset="0"/>
              </a:rPr>
              <a:t>    (</a:t>
            </a:r>
            <a:r>
              <a:rPr lang="de-DE" sz="3200" b="1" dirty="0" smtClean="0">
                <a:solidFill>
                  <a:srgbClr val="00B0F0"/>
                </a:solidFill>
                <a:latin typeface="Times New Roman" pitchFamily="18" charset="0"/>
                <a:cs typeface="Times New Roman" pitchFamily="18" charset="0"/>
              </a:rPr>
              <a:t>Reichert</a:t>
            </a:r>
            <a:r>
              <a:rPr lang="de-DE" sz="3200" b="1" dirty="0">
                <a:solidFill>
                  <a:srgbClr val="00B0F0"/>
                </a:solidFill>
                <a:latin typeface="Times New Roman" pitchFamily="18" charset="0"/>
                <a:cs typeface="Times New Roman" pitchFamily="18" charset="0"/>
              </a:rPr>
              <a:t>, S. </a:t>
            </a:r>
            <a:r>
              <a:rPr lang="de-DE" sz="3200" b="1" dirty="0" err="1">
                <a:solidFill>
                  <a:srgbClr val="00B0F0"/>
                </a:solidFill>
                <a:latin typeface="Times New Roman" pitchFamily="18" charset="0"/>
                <a:cs typeface="Times New Roman" pitchFamily="18" charset="0"/>
              </a:rPr>
              <a:t>and</a:t>
            </a:r>
            <a:r>
              <a:rPr lang="de-DE" sz="3200" b="1" dirty="0">
                <a:solidFill>
                  <a:srgbClr val="00B0F0"/>
                </a:solidFill>
                <a:latin typeface="Times New Roman" pitchFamily="18" charset="0"/>
                <a:cs typeface="Times New Roman" pitchFamily="18" charset="0"/>
              </a:rPr>
              <a:t> Tauch, C. (2005). Trends IV: European </a:t>
            </a:r>
            <a:r>
              <a:rPr lang="de-DE" sz="3200" b="1" dirty="0" err="1" smtClean="0">
                <a:solidFill>
                  <a:srgbClr val="00B0F0"/>
                </a:solidFill>
                <a:latin typeface="Times New Roman" pitchFamily="18" charset="0"/>
                <a:cs typeface="Times New Roman" pitchFamily="18" charset="0"/>
              </a:rPr>
              <a:t>universities</a:t>
            </a:r>
            <a:r>
              <a:rPr lang="tr-TR" sz="3200" b="1" dirty="0">
                <a:solidFill>
                  <a:srgbClr val="00B0F0"/>
                </a:solidFill>
                <a:latin typeface="Times New Roman" pitchFamily="18" charset="0"/>
                <a:cs typeface="Times New Roman" pitchFamily="18" charset="0"/>
              </a:rPr>
              <a:t> </a:t>
            </a:r>
            <a:r>
              <a:rPr lang="en-US" sz="3200" b="1" dirty="0" smtClean="0">
                <a:solidFill>
                  <a:srgbClr val="00B0F0"/>
                </a:solidFill>
                <a:latin typeface="Times New Roman" pitchFamily="18" charset="0"/>
                <a:cs typeface="Times New Roman" pitchFamily="18" charset="0"/>
              </a:rPr>
              <a:t>implementing </a:t>
            </a:r>
            <a:r>
              <a:rPr lang="en-US" sz="3200" b="1" dirty="0">
                <a:solidFill>
                  <a:srgbClr val="00B0F0"/>
                </a:solidFill>
                <a:latin typeface="Times New Roman" pitchFamily="18" charset="0"/>
                <a:cs typeface="Times New Roman" pitchFamily="18" charset="0"/>
              </a:rPr>
              <a:t>Bologna. EUA </a:t>
            </a:r>
            <a:r>
              <a:rPr lang="en-US" sz="3200" b="1" dirty="0" smtClean="0">
                <a:solidFill>
                  <a:srgbClr val="00B0F0"/>
                </a:solidFill>
                <a:latin typeface="Times New Roman" pitchFamily="18" charset="0"/>
                <a:cs typeface="Times New Roman" pitchFamily="18" charset="0"/>
              </a:rPr>
              <a:t>Publications</a:t>
            </a:r>
            <a:r>
              <a:rPr lang="tr-TR" sz="3200" b="1" dirty="0" smtClean="0">
                <a:solidFill>
                  <a:srgbClr val="00B0F0"/>
                </a:solidFill>
                <a:latin typeface="Times New Roman" pitchFamily="18" charset="0"/>
                <a:cs typeface="Times New Roman" pitchFamily="18" charset="0"/>
              </a:rPr>
              <a:t>)</a:t>
            </a:r>
            <a:r>
              <a:rPr lang="en-US" sz="3200" b="1" dirty="0" smtClean="0">
                <a:solidFill>
                  <a:srgbClr val="00B0F0"/>
                </a:solidFill>
                <a:latin typeface="Times New Roman" pitchFamily="18" charset="0"/>
                <a:cs typeface="Times New Roman" pitchFamily="18" charset="0"/>
              </a:rPr>
              <a:t>.</a:t>
            </a:r>
            <a:endParaRPr lang="tr-TR" sz="3200" b="1" dirty="0" smtClean="0">
              <a:solidFill>
                <a:srgbClr val="00B0F0"/>
              </a:solidFill>
              <a:latin typeface="Times New Roman" pitchFamily="18" charset="0"/>
              <a:cs typeface="Times New Roman" pitchFamily="18" charset="0"/>
            </a:endParaRPr>
          </a:p>
        </p:txBody>
      </p:sp>
      <p:sp>
        <p:nvSpPr>
          <p:cNvPr id="3" name="Slayt Numarası Yer Tutucusu 2"/>
          <p:cNvSpPr>
            <a:spLocks noGrp="1"/>
          </p:cNvSpPr>
          <p:nvPr>
            <p:ph type="sldNum" sz="quarter" idx="12"/>
          </p:nvPr>
        </p:nvSpPr>
        <p:spPr/>
        <p:txBody>
          <a:bodyPr/>
          <a:lstStyle/>
          <a:p>
            <a:fld id="{86B450FF-6EC2-4529-A63C-8D567BBE06E9}" type="slidenum">
              <a:rPr lang="en-US" smtClean="0"/>
              <a:pPr/>
              <a:t>26</a:t>
            </a:fld>
            <a:endParaRPr lang="en-US" dirty="0"/>
          </a:p>
        </p:txBody>
      </p:sp>
    </p:spTree>
    <p:extLst>
      <p:ext uri="{BB962C8B-B14F-4D97-AF65-F5344CB8AC3E}">
        <p14:creationId xmlns:p14="http://schemas.microsoft.com/office/powerpoint/2010/main" xmlns="" val="37186699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2" name="Dikdörtgen 1"/>
          <p:cNvSpPr/>
          <p:nvPr/>
        </p:nvSpPr>
        <p:spPr>
          <a:xfrm>
            <a:off x="857224" y="430411"/>
            <a:ext cx="7500990" cy="461665"/>
          </a:xfrm>
          <a:prstGeom prst="rect">
            <a:avLst/>
          </a:prstGeom>
        </p:spPr>
        <p:txBody>
          <a:bodyPr wrap="square">
            <a:spAutoFit/>
          </a:bodyPr>
          <a:lstStyle/>
          <a:p>
            <a:pPr algn="ctr"/>
            <a:r>
              <a:rPr lang="tr-TR" sz="2400" b="1" dirty="0">
                <a:solidFill>
                  <a:srgbClr val="FF0000"/>
                </a:solidFill>
                <a:latin typeface="Times New Roman" pitchFamily="18" charset="0"/>
                <a:cs typeface="Times New Roman" pitchFamily="18" charset="0"/>
              </a:rPr>
              <a:t>Çağdaş Ülkelerde Yükseköğretim ile ilgili Gelişmeler</a:t>
            </a:r>
          </a:p>
        </p:txBody>
      </p:sp>
      <p:sp>
        <p:nvSpPr>
          <p:cNvPr id="5" name="Dikdörtgen 4"/>
          <p:cNvSpPr/>
          <p:nvPr/>
        </p:nvSpPr>
        <p:spPr>
          <a:xfrm>
            <a:off x="611560" y="1052736"/>
            <a:ext cx="8280920" cy="4401205"/>
          </a:xfrm>
          <a:prstGeom prst="rect">
            <a:avLst/>
          </a:prstGeom>
        </p:spPr>
        <p:txBody>
          <a:bodyPr wrap="square">
            <a:spAutoFit/>
          </a:bodyPr>
          <a:lstStyle/>
          <a:p>
            <a:pPr marL="342900" indent="-342900" algn="just">
              <a:buFont typeface="Arial" pitchFamily="34" charset="0"/>
              <a:buChar char="•"/>
            </a:pPr>
            <a:r>
              <a:rPr lang="tr-TR" sz="2800" b="1" dirty="0" smtClean="0">
                <a:latin typeface="Times New Roman" pitchFamily="18" charset="0"/>
                <a:cs typeface="Times New Roman" pitchFamily="18" charset="0"/>
              </a:rPr>
              <a:t>Geçen </a:t>
            </a:r>
            <a:r>
              <a:rPr lang="tr-TR" sz="2800" b="1" dirty="0">
                <a:latin typeface="Times New Roman" pitchFamily="18" charset="0"/>
                <a:cs typeface="Times New Roman" pitchFamily="18" charset="0"/>
              </a:rPr>
              <a:t>on yıllık sürede bu konuda düzenlenen </a:t>
            </a:r>
            <a:r>
              <a:rPr lang="tr-TR" sz="2800" b="1" dirty="0" smtClean="0">
                <a:latin typeface="Times New Roman" pitchFamily="18" charset="0"/>
                <a:cs typeface="Times New Roman" pitchFamily="18" charset="0"/>
              </a:rPr>
              <a:t>önemli toplantılardan biri ‘eğitime öğrencinin aktif katılımının gerekliliği ve yaşam boyu öğrenme’ konuları üzerinde durulan Prag toplantısıdır </a:t>
            </a:r>
            <a:r>
              <a:rPr lang="tr-TR" sz="2800" b="1" dirty="0">
                <a:latin typeface="Times New Roman" pitchFamily="18" charset="0"/>
                <a:cs typeface="Times New Roman" pitchFamily="18" charset="0"/>
              </a:rPr>
              <a:t>(2002</a:t>
            </a:r>
            <a:r>
              <a:rPr lang="tr-TR" sz="2800" b="1" dirty="0" smtClean="0">
                <a:latin typeface="Times New Roman" pitchFamily="18" charset="0"/>
                <a:cs typeface="Times New Roman" pitchFamily="18" charset="0"/>
              </a:rPr>
              <a:t>).</a:t>
            </a:r>
          </a:p>
          <a:p>
            <a:pPr marL="342900" indent="-342900" algn="just">
              <a:buFont typeface="Arial" pitchFamily="34" charset="0"/>
              <a:buChar char="•"/>
            </a:pPr>
            <a:r>
              <a:rPr lang="tr-TR" sz="2800" b="1" dirty="0" smtClean="0">
                <a:latin typeface="Times New Roman" pitchFamily="18" charset="0"/>
                <a:cs typeface="Times New Roman" pitchFamily="18" charset="0"/>
              </a:rPr>
              <a:t>Bu toplantıda ayrıca Avrupa Yükseköğrenim Alanının (</a:t>
            </a:r>
            <a:r>
              <a:rPr lang="tr-TR" sz="2800" b="1" dirty="0" err="1" smtClean="0">
                <a:latin typeface="Times New Roman" pitchFamily="18" charset="0"/>
                <a:cs typeface="Times New Roman" pitchFamily="18" charset="0"/>
              </a:rPr>
              <a:t>The</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European</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Higher</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Education</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Area</a:t>
            </a:r>
            <a:r>
              <a:rPr lang="tr-TR" sz="2800" b="1" dirty="0" smtClean="0">
                <a:latin typeface="Times New Roman" pitchFamily="18" charset="0"/>
                <a:cs typeface="Times New Roman" pitchFamily="18" charset="0"/>
              </a:rPr>
              <a:t>) çekiciliğinin ve rekabet gücünün arttırılması konusunda çalışmalar yapılmıştır. </a:t>
            </a:r>
          </a:p>
          <a:p>
            <a:pPr marL="342900" indent="-342900" algn="just">
              <a:buFont typeface="Arial" pitchFamily="34" charset="0"/>
              <a:buChar char="•"/>
            </a:pPr>
            <a:endParaRPr lang="tr-TR" sz="2800" b="1" dirty="0" smtClean="0">
              <a:latin typeface="Times New Roman" pitchFamily="18" charset="0"/>
              <a:cs typeface="Times New Roman" pitchFamily="18" charset="0"/>
            </a:endParaRPr>
          </a:p>
        </p:txBody>
      </p:sp>
      <p:sp>
        <p:nvSpPr>
          <p:cNvPr id="3" name="Slayt Numarası Yer Tutucusu 2"/>
          <p:cNvSpPr>
            <a:spLocks noGrp="1"/>
          </p:cNvSpPr>
          <p:nvPr>
            <p:ph type="sldNum" sz="quarter" idx="12"/>
          </p:nvPr>
        </p:nvSpPr>
        <p:spPr/>
        <p:txBody>
          <a:bodyPr/>
          <a:lstStyle/>
          <a:p>
            <a:fld id="{86B450FF-6EC2-4529-A63C-8D567BBE06E9}" type="slidenum">
              <a:rPr lang="en-US" smtClean="0"/>
              <a:pPr/>
              <a:t>27</a:t>
            </a:fld>
            <a:endParaRPr lang="en-US" dirty="0"/>
          </a:p>
        </p:txBody>
      </p:sp>
    </p:spTree>
    <p:extLst>
      <p:ext uri="{BB962C8B-B14F-4D97-AF65-F5344CB8AC3E}">
        <p14:creationId xmlns:p14="http://schemas.microsoft.com/office/powerpoint/2010/main" xmlns="" val="37186699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2" name="Dikdörtgen 1"/>
          <p:cNvSpPr/>
          <p:nvPr/>
        </p:nvSpPr>
        <p:spPr>
          <a:xfrm>
            <a:off x="785786" y="332656"/>
            <a:ext cx="7858180" cy="461665"/>
          </a:xfrm>
          <a:prstGeom prst="rect">
            <a:avLst/>
          </a:prstGeom>
        </p:spPr>
        <p:txBody>
          <a:bodyPr wrap="square">
            <a:spAutoFit/>
          </a:bodyPr>
          <a:lstStyle/>
          <a:p>
            <a:pPr algn="ctr"/>
            <a:r>
              <a:rPr lang="tr-TR" sz="2400" b="1" dirty="0">
                <a:solidFill>
                  <a:srgbClr val="FF0000"/>
                </a:solidFill>
                <a:latin typeface="Times New Roman" pitchFamily="18" charset="0"/>
                <a:cs typeface="Times New Roman" pitchFamily="18" charset="0"/>
              </a:rPr>
              <a:t>Çağdaş Ülkelerde Yükseköğretim ile ilgili Gelişmeler</a:t>
            </a:r>
          </a:p>
        </p:txBody>
      </p:sp>
      <p:sp>
        <p:nvSpPr>
          <p:cNvPr id="3" name="Dikdörtgen 2"/>
          <p:cNvSpPr/>
          <p:nvPr/>
        </p:nvSpPr>
        <p:spPr>
          <a:xfrm>
            <a:off x="683568" y="980728"/>
            <a:ext cx="7920880" cy="5940088"/>
          </a:xfrm>
          <a:prstGeom prst="rect">
            <a:avLst/>
          </a:prstGeom>
        </p:spPr>
        <p:txBody>
          <a:bodyPr wrap="square">
            <a:spAutoFit/>
          </a:bodyPr>
          <a:lstStyle/>
          <a:p>
            <a:pPr marL="285750" indent="-285750" algn="just">
              <a:buFont typeface="Arial" pitchFamily="34" charset="0"/>
              <a:buChar char="•"/>
            </a:pPr>
            <a:r>
              <a:rPr lang="tr-TR" sz="2400" b="1" dirty="0" smtClean="0">
                <a:latin typeface="Times New Roman" pitchFamily="18" charset="0"/>
                <a:cs typeface="Times New Roman" pitchFamily="18" charset="0"/>
              </a:rPr>
              <a:t>Üye sayısının 40’a çıkarıldığı Berlin Toplantısında (2003) </a:t>
            </a:r>
            <a:r>
              <a:rPr lang="tr-TR" sz="2400" b="1" dirty="0" smtClean="0">
                <a:solidFill>
                  <a:srgbClr val="FF0000"/>
                </a:solidFill>
                <a:latin typeface="Times New Roman" pitchFamily="18" charset="0"/>
                <a:cs typeface="Times New Roman" pitchFamily="18" charset="0"/>
              </a:rPr>
              <a:t>“kalite güvencesi” </a:t>
            </a:r>
            <a:r>
              <a:rPr lang="tr-TR" sz="2400" b="1" dirty="0" smtClean="0">
                <a:latin typeface="Times New Roman" pitchFamily="18" charset="0"/>
                <a:cs typeface="Times New Roman" pitchFamily="18" charset="0"/>
              </a:rPr>
              <a:t>konusu öne çıkmış ve </a:t>
            </a:r>
            <a:r>
              <a:rPr lang="tr-TR" sz="2400" b="1" dirty="0" smtClean="0">
                <a:solidFill>
                  <a:srgbClr val="FF0000"/>
                </a:solidFill>
                <a:latin typeface="Times New Roman" pitchFamily="18" charset="0"/>
                <a:cs typeface="Times New Roman" pitchFamily="18" charset="0"/>
              </a:rPr>
              <a:t>“Avrupa Yükseköğrenim Alanı” </a:t>
            </a:r>
            <a:r>
              <a:rPr lang="tr-TR" sz="2400" b="1" dirty="0" smtClean="0">
                <a:latin typeface="Times New Roman" pitchFamily="18" charset="0"/>
                <a:cs typeface="Times New Roman" pitchFamily="18" charset="0"/>
              </a:rPr>
              <a:t>ile </a:t>
            </a:r>
            <a:r>
              <a:rPr lang="tr-TR" sz="2400" b="1" dirty="0" smtClean="0">
                <a:solidFill>
                  <a:srgbClr val="FF0000"/>
                </a:solidFill>
                <a:latin typeface="Times New Roman" pitchFamily="18" charset="0"/>
                <a:cs typeface="Times New Roman" pitchFamily="18" charset="0"/>
              </a:rPr>
              <a:t>“Araştırma Alanı” </a:t>
            </a:r>
            <a:r>
              <a:rPr lang="tr-TR" sz="2400" b="1" dirty="0" smtClean="0">
                <a:latin typeface="Times New Roman" pitchFamily="18" charset="0"/>
                <a:cs typeface="Times New Roman" pitchFamily="18" charset="0"/>
              </a:rPr>
              <a:t>arasındaki bağlantının arttırılması kararlaştırılmıştır. </a:t>
            </a:r>
          </a:p>
          <a:p>
            <a:pPr marL="285750" indent="-285750" algn="just">
              <a:buFont typeface="Arial" pitchFamily="34" charset="0"/>
              <a:buChar char="•"/>
            </a:pPr>
            <a:r>
              <a:rPr lang="tr-TR" sz="2400" b="1" dirty="0" err="1" smtClean="0">
                <a:latin typeface="Times New Roman" pitchFamily="18" charset="0"/>
                <a:cs typeface="Times New Roman" pitchFamily="18" charset="0"/>
              </a:rPr>
              <a:t>Bergen’de</a:t>
            </a:r>
            <a:r>
              <a:rPr lang="tr-TR" sz="2400" b="1" dirty="0" smtClean="0">
                <a:latin typeface="Times New Roman" pitchFamily="18" charset="0"/>
                <a:cs typeface="Times New Roman" pitchFamily="18" charset="0"/>
              </a:rPr>
              <a:t> (2005) Yüksek öğretimde kalite güvencesi için bilgi ağı ‘</a:t>
            </a:r>
            <a:r>
              <a:rPr lang="tr-TR" sz="2400" b="1" dirty="0" err="1" smtClean="0">
                <a:latin typeface="Times New Roman" pitchFamily="18" charset="0"/>
                <a:cs typeface="Times New Roman" pitchFamily="18" charset="0"/>
              </a:rPr>
              <a:t>European</a:t>
            </a:r>
            <a:r>
              <a:rPr lang="tr-TR" sz="2400" b="1" dirty="0" smtClean="0">
                <a:latin typeface="Times New Roman" pitchFamily="18" charset="0"/>
                <a:cs typeface="Times New Roman" pitchFamily="18" charset="0"/>
              </a:rPr>
              <a:t> Network </a:t>
            </a:r>
            <a:r>
              <a:rPr lang="tr-TR" sz="2400" b="1" dirty="0" err="1" smtClean="0">
                <a:latin typeface="Times New Roman" pitchFamily="18" charset="0"/>
                <a:cs typeface="Times New Roman" pitchFamily="18" charset="0"/>
              </a:rPr>
              <a:t>for</a:t>
            </a:r>
            <a:r>
              <a:rPr lang="tr-TR" sz="2400" b="1" dirty="0" smtClean="0">
                <a:latin typeface="Times New Roman" pitchFamily="18" charset="0"/>
                <a:cs typeface="Times New Roman" pitchFamily="18" charset="0"/>
              </a:rPr>
              <a:t> </a:t>
            </a:r>
            <a:r>
              <a:rPr lang="tr-TR" sz="2400" b="1" dirty="0" err="1" smtClean="0">
                <a:latin typeface="Times New Roman" pitchFamily="18" charset="0"/>
                <a:cs typeface="Times New Roman" pitchFamily="18" charset="0"/>
              </a:rPr>
              <a:t>Quality</a:t>
            </a:r>
            <a:r>
              <a:rPr lang="tr-TR" sz="2400" b="1" dirty="0" smtClean="0">
                <a:latin typeface="Times New Roman" pitchFamily="18" charset="0"/>
                <a:cs typeface="Times New Roman" pitchFamily="18" charset="0"/>
              </a:rPr>
              <a:t> </a:t>
            </a:r>
            <a:r>
              <a:rPr lang="tr-TR" sz="2400" b="1" dirty="0" err="1" smtClean="0">
                <a:latin typeface="Times New Roman" pitchFamily="18" charset="0"/>
                <a:cs typeface="Times New Roman" pitchFamily="18" charset="0"/>
              </a:rPr>
              <a:t>Assurance</a:t>
            </a:r>
            <a:r>
              <a:rPr lang="tr-TR" sz="2400" b="1" dirty="0" smtClean="0">
                <a:latin typeface="Times New Roman" pitchFamily="18" charset="0"/>
                <a:cs typeface="Times New Roman" pitchFamily="18" charset="0"/>
              </a:rPr>
              <a:t> in </a:t>
            </a:r>
            <a:r>
              <a:rPr lang="tr-TR" sz="2400" b="1" dirty="0" err="1" smtClean="0">
                <a:latin typeface="Times New Roman" pitchFamily="18" charset="0"/>
                <a:cs typeface="Times New Roman" pitchFamily="18" charset="0"/>
              </a:rPr>
              <a:t>Higher</a:t>
            </a:r>
            <a:r>
              <a:rPr lang="tr-TR" sz="2400" b="1" dirty="0" smtClean="0">
                <a:latin typeface="Times New Roman" pitchFamily="18" charset="0"/>
                <a:cs typeface="Times New Roman" pitchFamily="18" charset="0"/>
              </a:rPr>
              <a:t> </a:t>
            </a:r>
            <a:r>
              <a:rPr lang="tr-TR" sz="2400" b="1" dirty="0" err="1" smtClean="0">
                <a:latin typeface="Times New Roman" pitchFamily="18" charset="0"/>
                <a:cs typeface="Times New Roman" pitchFamily="18" charset="0"/>
              </a:rPr>
              <a:t>Education</a:t>
            </a:r>
            <a:r>
              <a:rPr lang="tr-TR" sz="2400" b="1" dirty="0" smtClean="0">
                <a:latin typeface="Times New Roman" pitchFamily="18" charset="0"/>
                <a:cs typeface="Times New Roman" pitchFamily="18" charset="0"/>
              </a:rPr>
              <a:t>’ oluşturulması üzerinde durulmuştur. </a:t>
            </a:r>
          </a:p>
          <a:p>
            <a:pPr marL="285750" indent="-285750" algn="just">
              <a:buFont typeface="Arial" pitchFamily="34" charset="0"/>
              <a:buChar char="•"/>
            </a:pPr>
            <a:r>
              <a:rPr lang="tr-TR" sz="2400" b="1" dirty="0" err="1" smtClean="0">
                <a:latin typeface="Times New Roman" pitchFamily="18" charset="0"/>
                <a:cs typeface="Times New Roman" pitchFamily="18" charset="0"/>
              </a:rPr>
              <a:t>Glasgow</a:t>
            </a:r>
            <a:r>
              <a:rPr lang="tr-TR" sz="2400" b="1" dirty="0" smtClean="0">
                <a:latin typeface="Times New Roman" pitchFamily="18" charset="0"/>
                <a:cs typeface="Times New Roman" pitchFamily="18" charset="0"/>
              </a:rPr>
              <a:t> Bildirisinde (2005) </a:t>
            </a:r>
            <a:r>
              <a:rPr lang="tr-TR" sz="2400" b="1" dirty="0" smtClean="0">
                <a:solidFill>
                  <a:srgbClr val="FF0000"/>
                </a:solidFill>
                <a:latin typeface="Times New Roman" pitchFamily="18" charset="0"/>
                <a:cs typeface="Times New Roman" pitchFamily="18" charset="0"/>
              </a:rPr>
              <a:t>“güçlü bir Avrupa’nın güçlü üniversitelere ihtiyacı olduğu” </a:t>
            </a:r>
            <a:r>
              <a:rPr lang="tr-TR" sz="2400" b="1" dirty="0" smtClean="0">
                <a:latin typeface="Times New Roman" pitchFamily="18" charset="0"/>
                <a:cs typeface="Times New Roman" pitchFamily="18" charset="0"/>
              </a:rPr>
              <a:t>bildirilmiştir.</a:t>
            </a:r>
          </a:p>
          <a:p>
            <a:pPr marL="285750" indent="-285750" algn="just">
              <a:buFont typeface="Arial" pitchFamily="34" charset="0"/>
              <a:buChar char="•"/>
            </a:pPr>
            <a:r>
              <a:rPr lang="tr-TR" sz="2400" b="1" dirty="0" smtClean="0">
                <a:latin typeface="Times New Roman" pitchFamily="18" charset="0"/>
                <a:cs typeface="Times New Roman" pitchFamily="18" charset="0"/>
              </a:rPr>
              <a:t>Üye sayısının 46’ya çıkarıldığı Londra Toplantısında (2007) o tarihe kadar yapılan ilerlemeler, hareketlilik, derece yapısı, öğrenci merkezli eğitim, tanıma, kalifikasyonların çerçevesi, yaşam boyu öğrenme, kalite güvencesi, sosyal boyut, istihdam gibi konular tartışılmıştır.</a:t>
            </a:r>
          </a:p>
          <a:p>
            <a:pPr marL="285750" indent="-285750" algn="just">
              <a:buFont typeface="Arial" pitchFamily="34" charset="0"/>
              <a:buChar char="•"/>
            </a:pPr>
            <a:endParaRPr lang="tr-TR" sz="2000" dirty="0"/>
          </a:p>
        </p:txBody>
      </p:sp>
      <p:sp>
        <p:nvSpPr>
          <p:cNvPr id="5" name="Slayt Numarası Yer Tutucusu 4"/>
          <p:cNvSpPr>
            <a:spLocks noGrp="1"/>
          </p:cNvSpPr>
          <p:nvPr>
            <p:ph type="sldNum" sz="quarter" idx="12"/>
          </p:nvPr>
        </p:nvSpPr>
        <p:spPr/>
        <p:txBody>
          <a:bodyPr/>
          <a:lstStyle/>
          <a:p>
            <a:fld id="{86B450FF-6EC2-4529-A63C-8D567BBE06E9}" type="slidenum">
              <a:rPr lang="en-US" smtClean="0"/>
              <a:pPr/>
              <a:t>28</a:t>
            </a:fld>
            <a:endParaRPr lang="en-US" dirty="0"/>
          </a:p>
        </p:txBody>
      </p:sp>
    </p:spTree>
    <p:extLst>
      <p:ext uri="{BB962C8B-B14F-4D97-AF65-F5344CB8AC3E}">
        <p14:creationId xmlns:p14="http://schemas.microsoft.com/office/powerpoint/2010/main" xmlns="" val="42052726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2" name="Dikdörtgen 1"/>
          <p:cNvSpPr/>
          <p:nvPr/>
        </p:nvSpPr>
        <p:spPr>
          <a:xfrm>
            <a:off x="1295128" y="430411"/>
            <a:ext cx="7205962" cy="461665"/>
          </a:xfrm>
          <a:prstGeom prst="rect">
            <a:avLst/>
          </a:prstGeom>
        </p:spPr>
        <p:txBody>
          <a:bodyPr wrap="square">
            <a:spAutoFit/>
          </a:bodyPr>
          <a:lstStyle/>
          <a:p>
            <a:pPr algn="ctr"/>
            <a:r>
              <a:rPr lang="tr-TR" sz="2400" b="1" dirty="0">
                <a:solidFill>
                  <a:srgbClr val="FF0000"/>
                </a:solidFill>
                <a:latin typeface="Times New Roman" pitchFamily="18" charset="0"/>
                <a:cs typeface="Times New Roman" pitchFamily="18" charset="0"/>
              </a:rPr>
              <a:t>Çağdaş Ülkelerde Yükseköğretim ile ilgili Gelişmeler</a:t>
            </a:r>
          </a:p>
        </p:txBody>
      </p:sp>
      <p:sp>
        <p:nvSpPr>
          <p:cNvPr id="6" name="Dikdörtgen 5"/>
          <p:cNvSpPr/>
          <p:nvPr/>
        </p:nvSpPr>
        <p:spPr>
          <a:xfrm>
            <a:off x="683568" y="1843949"/>
            <a:ext cx="8136904" cy="4524315"/>
          </a:xfrm>
          <a:prstGeom prst="rect">
            <a:avLst/>
          </a:prstGeom>
        </p:spPr>
        <p:txBody>
          <a:bodyPr wrap="square">
            <a:spAutoFit/>
          </a:bodyPr>
          <a:lstStyle/>
          <a:p>
            <a:pPr marL="342900" indent="-342900" algn="just">
              <a:buFont typeface="Arial" pitchFamily="34" charset="0"/>
              <a:buChar char="•"/>
            </a:pPr>
            <a:r>
              <a:rPr lang="tr-TR" sz="2400" b="1" dirty="0" smtClean="0">
                <a:latin typeface="Times New Roman" pitchFamily="18" charset="0"/>
                <a:cs typeface="Times New Roman" pitchFamily="18" charset="0"/>
              </a:rPr>
              <a:t>Bologna forumunda, </a:t>
            </a:r>
            <a:r>
              <a:rPr lang="tr-TR" sz="2400" b="1" dirty="0" smtClean="0">
                <a:solidFill>
                  <a:srgbClr val="FF0000"/>
                </a:solidFill>
                <a:latin typeface="Times New Roman" pitchFamily="18" charset="0"/>
                <a:cs typeface="Times New Roman" pitchFamily="18" charset="0"/>
              </a:rPr>
              <a:t>‘Bologna </a:t>
            </a:r>
            <a:r>
              <a:rPr lang="tr-TR" sz="2400" b="1" dirty="0" err="1" smtClean="0">
                <a:solidFill>
                  <a:srgbClr val="FF0000"/>
                </a:solidFill>
                <a:latin typeface="Times New Roman" pitchFamily="18" charset="0"/>
                <a:cs typeface="Times New Roman" pitchFamily="18" charset="0"/>
              </a:rPr>
              <a:t>beyond</a:t>
            </a:r>
            <a:r>
              <a:rPr lang="tr-TR" sz="2400" b="1" dirty="0" smtClean="0">
                <a:solidFill>
                  <a:srgbClr val="FF0000"/>
                </a:solidFill>
                <a:latin typeface="Times New Roman" pitchFamily="18" charset="0"/>
                <a:cs typeface="Times New Roman" pitchFamily="18" charset="0"/>
              </a:rPr>
              <a:t> 2010 Report on </a:t>
            </a:r>
            <a:r>
              <a:rPr lang="tr-TR" sz="2400" b="1" dirty="0" err="1" smtClean="0">
                <a:solidFill>
                  <a:srgbClr val="FF0000"/>
                </a:solidFill>
                <a:latin typeface="Times New Roman" pitchFamily="18" charset="0"/>
                <a:cs typeface="Times New Roman" pitchFamily="18" charset="0"/>
              </a:rPr>
              <a:t>the</a:t>
            </a:r>
            <a:r>
              <a:rPr lang="tr-TR" sz="2400" b="1" dirty="0" smtClean="0">
                <a:solidFill>
                  <a:srgbClr val="FF0000"/>
                </a:solidFill>
                <a:latin typeface="Times New Roman" pitchFamily="18" charset="0"/>
                <a:cs typeface="Times New Roman" pitchFamily="18" charset="0"/>
              </a:rPr>
              <a:t> Development of </a:t>
            </a:r>
            <a:r>
              <a:rPr lang="tr-TR" sz="2400" b="1" dirty="0" err="1" smtClean="0">
                <a:solidFill>
                  <a:srgbClr val="FF0000"/>
                </a:solidFill>
                <a:latin typeface="Times New Roman" pitchFamily="18" charset="0"/>
                <a:cs typeface="Times New Roman" pitchFamily="18" charset="0"/>
              </a:rPr>
              <a:t>the</a:t>
            </a:r>
            <a:r>
              <a:rPr lang="tr-TR" sz="2400" b="1" dirty="0" smtClean="0">
                <a:solidFill>
                  <a:srgbClr val="FF0000"/>
                </a:solidFill>
                <a:latin typeface="Times New Roman" pitchFamily="18" charset="0"/>
                <a:cs typeface="Times New Roman" pitchFamily="18" charset="0"/>
              </a:rPr>
              <a:t> </a:t>
            </a:r>
            <a:r>
              <a:rPr lang="tr-TR" sz="2400" b="1" dirty="0" err="1" smtClean="0">
                <a:solidFill>
                  <a:srgbClr val="FF0000"/>
                </a:solidFill>
                <a:latin typeface="Times New Roman" pitchFamily="18" charset="0"/>
                <a:cs typeface="Times New Roman" pitchFamily="18" charset="0"/>
              </a:rPr>
              <a:t>European</a:t>
            </a:r>
            <a:r>
              <a:rPr lang="tr-TR" sz="2400" b="1" dirty="0" smtClean="0">
                <a:solidFill>
                  <a:srgbClr val="FF0000"/>
                </a:solidFill>
                <a:latin typeface="Times New Roman" pitchFamily="18" charset="0"/>
                <a:cs typeface="Times New Roman" pitchFamily="18" charset="0"/>
              </a:rPr>
              <a:t> </a:t>
            </a:r>
            <a:r>
              <a:rPr lang="tr-TR" sz="2400" b="1" dirty="0" err="1" smtClean="0">
                <a:solidFill>
                  <a:srgbClr val="FF0000"/>
                </a:solidFill>
                <a:latin typeface="Times New Roman" pitchFamily="18" charset="0"/>
                <a:cs typeface="Times New Roman" pitchFamily="18" charset="0"/>
              </a:rPr>
              <a:t>Higher</a:t>
            </a:r>
            <a:r>
              <a:rPr lang="tr-TR" sz="2400" b="1" dirty="0" smtClean="0">
                <a:solidFill>
                  <a:srgbClr val="FF0000"/>
                </a:solidFill>
                <a:latin typeface="Times New Roman" pitchFamily="18" charset="0"/>
                <a:cs typeface="Times New Roman" pitchFamily="18" charset="0"/>
              </a:rPr>
              <a:t> </a:t>
            </a:r>
            <a:r>
              <a:rPr lang="tr-TR" sz="2400" b="1" dirty="0" err="1" smtClean="0">
                <a:solidFill>
                  <a:srgbClr val="FF0000"/>
                </a:solidFill>
                <a:latin typeface="Times New Roman" pitchFamily="18" charset="0"/>
                <a:cs typeface="Times New Roman" pitchFamily="18" charset="0"/>
              </a:rPr>
              <a:t>Education</a:t>
            </a:r>
            <a:r>
              <a:rPr lang="tr-TR" sz="2400" b="1" dirty="0" smtClean="0">
                <a:solidFill>
                  <a:srgbClr val="FF0000"/>
                </a:solidFill>
                <a:latin typeface="Times New Roman" pitchFamily="18" charset="0"/>
                <a:cs typeface="Times New Roman" pitchFamily="18" charset="0"/>
              </a:rPr>
              <a:t> </a:t>
            </a:r>
            <a:r>
              <a:rPr lang="tr-TR" sz="2400" b="1" dirty="0" err="1" smtClean="0">
                <a:solidFill>
                  <a:srgbClr val="FF0000"/>
                </a:solidFill>
                <a:latin typeface="Times New Roman" pitchFamily="18" charset="0"/>
                <a:cs typeface="Times New Roman" pitchFamily="18" charset="0"/>
              </a:rPr>
              <a:t>Area</a:t>
            </a:r>
            <a:r>
              <a:rPr lang="tr-TR" sz="2400" b="1" dirty="0" smtClean="0">
                <a:solidFill>
                  <a:srgbClr val="FF0000"/>
                </a:solidFill>
                <a:latin typeface="Times New Roman" pitchFamily="18" charset="0"/>
                <a:cs typeface="Times New Roman" pitchFamily="18" charset="0"/>
              </a:rPr>
              <a:t>’ </a:t>
            </a:r>
            <a:r>
              <a:rPr lang="tr-TR" sz="2400" b="1" dirty="0" smtClean="0">
                <a:latin typeface="Times New Roman" pitchFamily="18" charset="0"/>
                <a:cs typeface="Times New Roman" pitchFamily="18" charset="0"/>
              </a:rPr>
              <a:t>başlıklı raporda bütün bu konularla ilgili olarak gelecek 10 yılda yapılacaklar belirlenmiş ve uluslararası şeffaflık sağlanması vurgulanmıştır. </a:t>
            </a:r>
          </a:p>
          <a:p>
            <a:pPr marL="342900" indent="-342900" algn="just">
              <a:buFont typeface="Arial" pitchFamily="34" charset="0"/>
              <a:buChar char="•"/>
            </a:pPr>
            <a:r>
              <a:rPr lang="tr-TR" sz="2400" b="1" dirty="0" smtClean="0">
                <a:latin typeface="Times New Roman" pitchFamily="18" charset="0"/>
                <a:cs typeface="Times New Roman" pitchFamily="18" charset="0"/>
              </a:rPr>
              <a:t>2. Bologna Forumunda (2010) küresel bilgi toplumunun kurulması ve yükseköğretimde sistemik ve kurumsal değişiklikler tartışılmıştır. </a:t>
            </a:r>
          </a:p>
          <a:p>
            <a:pPr marL="342900" indent="-342900" algn="just">
              <a:buFont typeface="Arial" pitchFamily="34" charset="0"/>
              <a:buChar char="•"/>
            </a:pPr>
            <a:r>
              <a:rPr lang="tr-TR" sz="2400" b="1" dirty="0" smtClean="0">
                <a:latin typeface="Times New Roman" pitchFamily="18" charset="0"/>
                <a:cs typeface="Times New Roman" pitchFamily="18" charset="0"/>
              </a:rPr>
              <a:t>2010 yılından sonra yeni bir faza giren Bologna Süreci, Avrupa yükseköğrenim alanını oluşturan ülkelerde uygulama farklılıklarının azaltılmasına odaklanmıştır.</a:t>
            </a:r>
          </a:p>
          <a:p>
            <a:pPr marL="342900" indent="-342900" algn="just">
              <a:buFont typeface="Arial" pitchFamily="34" charset="0"/>
              <a:buChar char="•"/>
            </a:pPr>
            <a:endParaRPr lang="tr-TR" sz="2400" b="1" dirty="0" smtClean="0">
              <a:latin typeface="Times New Roman" pitchFamily="18" charset="0"/>
              <a:cs typeface="Times New Roman" pitchFamily="18" charset="0"/>
            </a:endParaRPr>
          </a:p>
        </p:txBody>
      </p:sp>
      <p:sp>
        <p:nvSpPr>
          <p:cNvPr id="3" name="Slayt Numarası Yer Tutucusu 2"/>
          <p:cNvSpPr>
            <a:spLocks noGrp="1"/>
          </p:cNvSpPr>
          <p:nvPr>
            <p:ph type="sldNum" sz="quarter" idx="12"/>
          </p:nvPr>
        </p:nvSpPr>
        <p:spPr/>
        <p:txBody>
          <a:bodyPr/>
          <a:lstStyle/>
          <a:p>
            <a:fld id="{86B450FF-6EC2-4529-A63C-8D567BBE06E9}" type="slidenum">
              <a:rPr lang="en-US" smtClean="0"/>
              <a:pPr/>
              <a:t>29</a:t>
            </a:fld>
            <a:endParaRPr lang="en-US" dirty="0"/>
          </a:p>
        </p:txBody>
      </p:sp>
    </p:spTree>
    <p:extLst>
      <p:ext uri="{BB962C8B-B14F-4D97-AF65-F5344CB8AC3E}">
        <p14:creationId xmlns:p14="http://schemas.microsoft.com/office/powerpoint/2010/main" xmlns="" val="28135967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285728"/>
            <a:ext cx="8064896" cy="6000792"/>
          </a:xfrm>
        </p:spPr>
        <p:txBody>
          <a:bodyPr>
            <a:noAutofit/>
          </a:bodyPr>
          <a:lstStyle/>
          <a:p>
            <a:pPr marL="0" indent="0" algn="just">
              <a:buNone/>
            </a:pPr>
            <a:r>
              <a:rPr lang="tr-TR" sz="2400" b="1" dirty="0">
                <a:solidFill>
                  <a:srgbClr val="FF0000"/>
                </a:solidFill>
                <a:latin typeface="Times New Roman" pitchFamily="18" charset="0"/>
                <a:cs typeface="Times New Roman" pitchFamily="18" charset="0"/>
              </a:rPr>
              <a:t>GENEL DEĞERLENDİRME</a:t>
            </a:r>
          </a:p>
          <a:p>
            <a:pPr algn="just"/>
            <a:r>
              <a:rPr lang="tr-TR" sz="2800" b="1" dirty="0" smtClean="0">
                <a:latin typeface="Times New Roman" pitchFamily="18" charset="0"/>
                <a:cs typeface="Times New Roman" pitchFamily="18" charset="0"/>
              </a:rPr>
              <a:t>Böyle bir neslin yetiştirilmesinde birçok faktör rol oynamakla birlikte tartışmasız en önemli faktör eğitimdir. </a:t>
            </a:r>
          </a:p>
          <a:p>
            <a:pPr algn="just"/>
            <a:r>
              <a:rPr lang="tr-TR" sz="2800" b="1" dirty="0" smtClean="0">
                <a:latin typeface="Times New Roman" pitchFamily="18" charset="0"/>
                <a:cs typeface="Times New Roman" pitchFamily="18" charset="0"/>
              </a:rPr>
              <a:t>Eğitimin önemini fark etmiş olan ülkeler, bu alana ciddi yatırımlar yaparak, günümüzde her alanda yüksek bir gelişmişlik düzeyine ulaşmışlardır. </a:t>
            </a:r>
          </a:p>
          <a:p>
            <a:pPr algn="just"/>
            <a:r>
              <a:rPr lang="tr-TR" sz="2800" b="1" dirty="0" smtClean="0">
                <a:latin typeface="Times New Roman" pitchFamily="18" charset="0"/>
                <a:cs typeface="Times New Roman" pitchFamily="18" charset="0"/>
              </a:rPr>
              <a:t>Bu ülkeler, her zaman bulunduğu seviyeden daha yüksek seviyeleri amaçlamakta, bunun için de eğitim sistemlerini sürekli gözden geçirmekte ve güncellemektedir.</a:t>
            </a:r>
            <a:endParaRPr lang="tr-TR" sz="2800" b="1" dirty="0">
              <a:latin typeface="Times New Roman" pitchFamily="18" charset="0"/>
              <a:cs typeface="Times New Roman" pitchFamily="18" charset="0"/>
            </a:endParaRP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schemeClr val="bg1"/>
                </a:solidFill>
              </a:rPr>
              <a:t>Diş Hekimliği Eğitiminde Akreditasyon</a:t>
            </a:r>
            <a:endParaRPr lang="tr-TR" b="1" dirty="0">
              <a:solidFill>
                <a:schemeClr val="bg1"/>
              </a:solidFill>
            </a:endParaRPr>
          </a:p>
        </p:txBody>
      </p:sp>
      <p:sp>
        <p:nvSpPr>
          <p:cNvPr id="2" name="Slayt Numarası Yer Tutucusu 1"/>
          <p:cNvSpPr>
            <a:spLocks noGrp="1"/>
          </p:cNvSpPr>
          <p:nvPr>
            <p:ph type="sldNum" sz="quarter" idx="12"/>
          </p:nvPr>
        </p:nvSpPr>
        <p:spPr/>
        <p:txBody>
          <a:bodyPr/>
          <a:lstStyle/>
          <a:p>
            <a:fld id="{86B450FF-6EC2-4529-A63C-8D567BBE06E9}" type="slidenum">
              <a:rPr lang="en-US" smtClean="0"/>
              <a:pPr/>
              <a:t>3</a:t>
            </a:fld>
            <a:endParaRPr lang="en-US" dirty="0"/>
          </a:p>
        </p:txBody>
      </p:sp>
    </p:spTree>
    <p:extLst>
      <p:ext uri="{BB962C8B-B14F-4D97-AF65-F5344CB8AC3E}">
        <p14:creationId xmlns:p14="http://schemas.microsoft.com/office/powerpoint/2010/main" xmlns="" val="28757693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584" y="1124744"/>
            <a:ext cx="7787208" cy="5376090"/>
          </a:xfrm>
        </p:spPr>
        <p:txBody>
          <a:bodyPr>
            <a:noAutofit/>
          </a:bodyPr>
          <a:lstStyle/>
          <a:p>
            <a:pPr marL="0" indent="0" algn="just">
              <a:buNone/>
            </a:pPr>
            <a:r>
              <a:rPr lang="tr-TR" sz="2800" b="1" dirty="0" smtClean="0">
                <a:solidFill>
                  <a:srgbClr val="FF0000"/>
                </a:solidFill>
                <a:latin typeface="Times New Roman" pitchFamily="18" charset="0"/>
                <a:cs typeface="Times New Roman" pitchFamily="18" charset="0"/>
              </a:rPr>
              <a:t>Bologna izleme Grubu 2009-2012 yılları arasındaki dönemde;</a:t>
            </a:r>
          </a:p>
          <a:p>
            <a:pPr algn="just"/>
            <a:r>
              <a:rPr lang="tr-TR" sz="2800" b="1" dirty="0" smtClean="0">
                <a:latin typeface="Times New Roman" pitchFamily="18" charset="0"/>
                <a:cs typeface="Times New Roman" pitchFamily="18" charset="0"/>
              </a:rPr>
              <a:t>Sosyal boyut,</a:t>
            </a:r>
          </a:p>
          <a:p>
            <a:pPr algn="just"/>
            <a:r>
              <a:rPr lang="tr-TR" sz="2800" b="1" dirty="0" smtClean="0">
                <a:latin typeface="Times New Roman" pitchFamily="18" charset="0"/>
                <a:cs typeface="Times New Roman" pitchFamily="18" charset="0"/>
              </a:rPr>
              <a:t>Kalifikasyonların çerçevesi,</a:t>
            </a:r>
          </a:p>
          <a:p>
            <a:pPr algn="just"/>
            <a:r>
              <a:rPr lang="tr-TR" sz="2800" b="1" dirty="0" smtClean="0">
                <a:latin typeface="Times New Roman" pitchFamily="18" charset="0"/>
                <a:cs typeface="Times New Roman" pitchFamily="18" charset="0"/>
              </a:rPr>
              <a:t>Uluslararası açıklık,</a:t>
            </a:r>
          </a:p>
          <a:p>
            <a:pPr algn="just"/>
            <a:r>
              <a:rPr lang="tr-TR" sz="2800" b="1" dirty="0" smtClean="0">
                <a:latin typeface="Times New Roman" pitchFamily="18" charset="0"/>
                <a:cs typeface="Times New Roman" pitchFamily="18" charset="0"/>
              </a:rPr>
              <a:t>Hareketlilik,</a:t>
            </a:r>
          </a:p>
          <a:p>
            <a:pPr algn="just"/>
            <a:r>
              <a:rPr lang="tr-TR" sz="2800" b="1" dirty="0" smtClean="0">
                <a:latin typeface="Times New Roman" pitchFamily="18" charset="0"/>
                <a:cs typeface="Times New Roman" pitchFamily="18" charset="0"/>
              </a:rPr>
              <a:t>Tanıma,</a:t>
            </a:r>
          </a:p>
          <a:p>
            <a:pPr algn="just"/>
            <a:r>
              <a:rPr lang="tr-TR" sz="2800" b="1" dirty="0" smtClean="0">
                <a:latin typeface="Times New Roman" pitchFamily="18" charset="0"/>
                <a:cs typeface="Times New Roman" pitchFamily="18" charset="0"/>
              </a:rPr>
              <a:t>Bologna sürecinin uygulanmasına ilişkin rapor hazırlama ve </a:t>
            </a:r>
          </a:p>
          <a:p>
            <a:pPr algn="just"/>
            <a:r>
              <a:rPr lang="tr-TR" sz="2800" b="1" dirty="0" smtClean="0">
                <a:latin typeface="Times New Roman" pitchFamily="18" charset="0"/>
                <a:cs typeface="Times New Roman" pitchFamily="18" charset="0"/>
              </a:rPr>
              <a:t>Şeffaflık mekanizmaları gibi konulara odaklanmıştır. </a:t>
            </a:r>
          </a:p>
          <a:p>
            <a:pPr marL="0" indent="0" algn="just">
              <a:buNone/>
            </a:pPr>
            <a:endParaRPr lang="tr-TR" sz="2800" dirty="0">
              <a:latin typeface="Times New Roman" pitchFamily="18" charset="0"/>
              <a:cs typeface="Times New Roman" pitchFamily="18"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5496" y="41275"/>
            <a:ext cx="493713" cy="6773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Dikdörtgen 5"/>
          <p:cNvSpPr/>
          <p:nvPr/>
        </p:nvSpPr>
        <p:spPr>
          <a:xfrm>
            <a:off x="785786" y="430411"/>
            <a:ext cx="7643866" cy="461665"/>
          </a:xfrm>
          <a:prstGeom prst="rect">
            <a:avLst/>
          </a:prstGeom>
        </p:spPr>
        <p:txBody>
          <a:bodyPr wrap="square">
            <a:spAutoFit/>
          </a:bodyPr>
          <a:lstStyle/>
          <a:p>
            <a:pPr algn="ctr"/>
            <a:r>
              <a:rPr lang="tr-TR" sz="2400" b="1" dirty="0">
                <a:solidFill>
                  <a:srgbClr val="FF0000"/>
                </a:solidFill>
                <a:latin typeface="Times New Roman" pitchFamily="18" charset="0"/>
                <a:cs typeface="Times New Roman" pitchFamily="18" charset="0"/>
              </a:rPr>
              <a:t>Çağdaş Ülkelerde Yükseköğretim ile ilgili Gelişmeler</a:t>
            </a:r>
          </a:p>
        </p:txBody>
      </p:sp>
      <p:sp>
        <p:nvSpPr>
          <p:cNvPr id="4" name="Slayt Numarası Yer Tutucusu 3"/>
          <p:cNvSpPr>
            <a:spLocks noGrp="1"/>
          </p:cNvSpPr>
          <p:nvPr>
            <p:ph type="sldNum" sz="quarter" idx="12"/>
          </p:nvPr>
        </p:nvSpPr>
        <p:spPr/>
        <p:txBody>
          <a:bodyPr/>
          <a:lstStyle/>
          <a:p>
            <a:fld id="{86B450FF-6EC2-4529-A63C-8D567BBE06E9}" type="slidenum">
              <a:rPr lang="en-US" smtClean="0"/>
              <a:pPr/>
              <a:t>30</a:t>
            </a:fld>
            <a:endParaRPr lang="en-US" dirty="0"/>
          </a:p>
        </p:txBody>
      </p:sp>
    </p:spTree>
    <p:extLst>
      <p:ext uri="{BB962C8B-B14F-4D97-AF65-F5344CB8AC3E}">
        <p14:creationId xmlns:p14="http://schemas.microsoft.com/office/powerpoint/2010/main" xmlns="" val="31990003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1484784"/>
            <a:ext cx="8003232" cy="4525963"/>
          </a:xfrm>
        </p:spPr>
        <p:txBody>
          <a:bodyPr>
            <a:noAutofit/>
          </a:bodyPr>
          <a:lstStyle/>
          <a:p>
            <a:pPr algn="just"/>
            <a:r>
              <a:rPr lang="en-US" sz="2800" b="1" dirty="0">
                <a:solidFill>
                  <a:schemeClr val="tx1">
                    <a:lumMod val="95000"/>
                    <a:lumOff val="5000"/>
                  </a:schemeClr>
                </a:solidFill>
                <a:latin typeface="Times New Roman" pitchFamily="18" charset="0"/>
                <a:cs typeface="Times New Roman" pitchFamily="18" charset="0"/>
              </a:rPr>
              <a:t>Bu </a:t>
            </a:r>
            <a:r>
              <a:rPr lang="tr-TR" sz="2800" b="1" dirty="0" smtClean="0">
                <a:solidFill>
                  <a:schemeClr val="tx1">
                    <a:lumMod val="95000"/>
                    <a:lumOff val="5000"/>
                  </a:schemeClr>
                </a:solidFill>
                <a:latin typeface="Times New Roman" pitchFamily="18" charset="0"/>
                <a:cs typeface="Times New Roman" pitchFamily="18" charset="0"/>
              </a:rPr>
              <a:t>amaç</a:t>
            </a:r>
            <a:r>
              <a:rPr lang="en-US" sz="2800" b="1" dirty="0" smtClean="0">
                <a:solidFill>
                  <a:schemeClr val="tx1">
                    <a:lumMod val="95000"/>
                    <a:lumOff val="5000"/>
                  </a:schemeClr>
                </a:solidFill>
                <a:latin typeface="Times New Roman" pitchFamily="18" charset="0"/>
                <a:cs typeface="Times New Roman" pitchFamily="18" charset="0"/>
              </a:rPr>
              <a:t>la</a:t>
            </a:r>
            <a:r>
              <a:rPr lang="tr-TR" sz="2800" b="1" dirty="0" smtClean="0">
                <a:solidFill>
                  <a:schemeClr val="tx1">
                    <a:lumMod val="95000"/>
                    <a:lumOff val="5000"/>
                  </a:schemeClr>
                </a:solidFill>
                <a:latin typeface="Times New Roman" pitchFamily="18" charset="0"/>
                <a:cs typeface="Times New Roman" pitchFamily="18" charset="0"/>
              </a:rPr>
              <a:t>;</a:t>
            </a:r>
            <a:r>
              <a:rPr lang="en-US" sz="2800" b="1" dirty="0" smtClean="0">
                <a:solidFill>
                  <a:schemeClr val="tx1">
                    <a:lumMod val="95000"/>
                    <a:lumOff val="5000"/>
                  </a:schemeClr>
                </a:solidFill>
                <a:latin typeface="Times New Roman" pitchFamily="18" charset="0"/>
                <a:cs typeface="Times New Roman" pitchFamily="18" charset="0"/>
              </a:rPr>
              <a:t> </a:t>
            </a:r>
            <a:endParaRPr lang="tr-TR" sz="2800" b="1" dirty="0" smtClean="0">
              <a:solidFill>
                <a:schemeClr val="tx1">
                  <a:lumMod val="95000"/>
                  <a:lumOff val="5000"/>
                </a:schemeClr>
              </a:solidFill>
              <a:latin typeface="Times New Roman" pitchFamily="18" charset="0"/>
              <a:cs typeface="Times New Roman" pitchFamily="18" charset="0"/>
            </a:endParaRPr>
          </a:p>
          <a:p>
            <a:pPr algn="just"/>
            <a:r>
              <a:rPr lang="en-US" sz="2800" b="1" dirty="0" smtClean="0">
                <a:solidFill>
                  <a:srgbClr val="FF0000"/>
                </a:solidFill>
                <a:latin typeface="Times New Roman" pitchFamily="18" charset="0"/>
                <a:cs typeface="Times New Roman" pitchFamily="18" charset="0"/>
              </a:rPr>
              <a:t>Information </a:t>
            </a:r>
            <a:r>
              <a:rPr lang="en-US" sz="2800" b="1" dirty="0">
                <a:solidFill>
                  <a:srgbClr val="FF0000"/>
                </a:solidFill>
                <a:latin typeface="Times New Roman" pitchFamily="18" charset="0"/>
                <a:cs typeface="Times New Roman" pitchFamily="18" charset="0"/>
              </a:rPr>
              <a:t>and Promotion Network,</a:t>
            </a:r>
            <a:r>
              <a:rPr lang="tr-TR" sz="2800" b="1" dirty="0">
                <a:solidFill>
                  <a:srgbClr val="FF0000"/>
                </a:solidFill>
                <a:latin typeface="Times New Roman" pitchFamily="18" charset="0"/>
                <a:cs typeface="Times New Roman" pitchFamily="18" charset="0"/>
              </a:rPr>
              <a:t> </a:t>
            </a:r>
            <a:endParaRPr lang="tr-TR" sz="2800" b="1" dirty="0" smtClean="0">
              <a:solidFill>
                <a:srgbClr val="FF0000"/>
              </a:solidFill>
              <a:latin typeface="Times New Roman" pitchFamily="18" charset="0"/>
              <a:cs typeface="Times New Roman" pitchFamily="18" charset="0"/>
            </a:endParaRPr>
          </a:p>
          <a:p>
            <a:pPr algn="just"/>
            <a:r>
              <a:rPr lang="en-US" sz="2800" b="1" dirty="0" smtClean="0">
                <a:solidFill>
                  <a:srgbClr val="FF0000"/>
                </a:solidFill>
                <a:latin typeface="Times New Roman" pitchFamily="18" charset="0"/>
                <a:cs typeface="Times New Roman" pitchFamily="18" charset="0"/>
              </a:rPr>
              <a:t>Network </a:t>
            </a:r>
            <a:r>
              <a:rPr lang="en-US" sz="2800" b="1" dirty="0">
                <a:solidFill>
                  <a:srgbClr val="FF0000"/>
                </a:solidFill>
                <a:latin typeface="Times New Roman" pitchFamily="18" charset="0"/>
                <a:cs typeface="Times New Roman" pitchFamily="18" charset="0"/>
              </a:rPr>
              <a:t>for Experts in Student Support in </a:t>
            </a:r>
            <a:r>
              <a:rPr lang="en-US" sz="2800" b="1" dirty="0" smtClean="0">
                <a:solidFill>
                  <a:srgbClr val="FF0000"/>
                </a:solidFill>
                <a:latin typeface="Times New Roman" pitchFamily="18" charset="0"/>
                <a:cs typeface="Times New Roman" pitchFamily="18" charset="0"/>
              </a:rPr>
              <a:t>Europe,</a:t>
            </a:r>
            <a:endParaRPr lang="tr-TR" sz="2800" b="1" dirty="0" smtClean="0">
              <a:solidFill>
                <a:srgbClr val="FF0000"/>
              </a:solidFill>
              <a:latin typeface="Times New Roman" pitchFamily="18" charset="0"/>
              <a:cs typeface="Times New Roman" pitchFamily="18" charset="0"/>
            </a:endParaRPr>
          </a:p>
          <a:p>
            <a:pPr algn="just"/>
            <a:r>
              <a:rPr lang="en-US" sz="2800" b="1" dirty="0" smtClean="0">
                <a:solidFill>
                  <a:srgbClr val="FF0000"/>
                </a:solidFill>
                <a:latin typeface="Times New Roman" pitchFamily="18" charset="0"/>
                <a:cs typeface="Times New Roman" pitchFamily="18" charset="0"/>
              </a:rPr>
              <a:t>Network </a:t>
            </a:r>
            <a:r>
              <a:rPr lang="en-US" sz="2800" b="1" dirty="0">
                <a:solidFill>
                  <a:srgbClr val="FF0000"/>
                </a:solidFill>
                <a:latin typeface="Times New Roman" pitchFamily="18" charset="0"/>
                <a:cs typeface="Times New Roman" pitchFamily="18" charset="0"/>
              </a:rPr>
              <a:t>for National Qualifications Frameworks Correspondents</a:t>
            </a:r>
            <a:r>
              <a:rPr lang="tr-TR" sz="2800" b="1" dirty="0">
                <a:latin typeface="Times New Roman" pitchFamily="18" charset="0"/>
                <a:cs typeface="Times New Roman" pitchFamily="18" charset="0"/>
              </a:rPr>
              <a:t> </a:t>
            </a:r>
            <a:endParaRPr lang="tr-TR" sz="2800" b="1" dirty="0" smtClean="0">
              <a:latin typeface="Times New Roman" pitchFamily="18" charset="0"/>
              <a:cs typeface="Times New Roman" pitchFamily="18" charset="0"/>
            </a:endParaRPr>
          </a:p>
          <a:p>
            <a:pPr algn="just">
              <a:buNone/>
            </a:pPr>
            <a:r>
              <a:rPr lang="tr-TR" sz="2800" b="1" dirty="0" smtClean="0">
                <a:latin typeface="Times New Roman" pitchFamily="18" charset="0"/>
                <a:cs typeface="Times New Roman" pitchFamily="18" charset="0"/>
              </a:rPr>
              <a:t>    gibi</a:t>
            </a:r>
            <a:r>
              <a:rPr lang="en-US" sz="2800" b="1" dirty="0" smtClean="0">
                <a:latin typeface="Times New Roman" pitchFamily="18" charset="0"/>
                <a:cs typeface="Times New Roman" pitchFamily="18" charset="0"/>
              </a:rPr>
              <a:t> </a:t>
            </a:r>
            <a:r>
              <a:rPr lang="tr-TR" sz="2800" b="1" dirty="0" smtClean="0">
                <a:latin typeface="Times New Roman" pitchFamily="18" charset="0"/>
                <a:cs typeface="Times New Roman" pitchFamily="18" charset="0"/>
              </a:rPr>
              <a:t>iletişim</a:t>
            </a:r>
            <a:r>
              <a:rPr lang="en-US" sz="2800" b="1" dirty="0" smtClean="0">
                <a:latin typeface="Times New Roman" pitchFamily="18" charset="0"/>
                <a:cs typeface="Times New Roman" pitchFamily="18" charset="0"/>
              </a:rPr>
              <a:t> </a:t>
            </a:r>
            <a:r>
              <a:rPr lang="tr-TR" sz="2800" b="1" dirty="0" smtClean="0">
                <a:latin typeface="Times New Roman" pitchFamily="18" charset="0"/>
                <a:cs typeface="Times New Roman" pitchFamily="18" charset="0"/>
              </a:rPr>
              <a:t>ağları kurulmuştur</a:t>
            </a:r>
            <a:r>
              <a:rPr lang="en-US" sz="2800" b="1" dirty="0" smtClean="0">
                <a:latin typeface="Times New Roman" pitchFamily="18" charset="0"/>
                <a:cs typeface="Times New Roman" pitchFamily="18" charset="0"/>
              </a:rPr>
              <a:t>.</a:t>
            </a:r>
            <a:endParaRPr lang="tr-TR" sz="2800" b="1" dirty="0" smtClean="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5496" y="41275"/>
            <a:ext cx="493713" cy="6773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Dikdörtgen 4"/>
          <p:cNvSpPr/>
          <p:nvPr/>
        </p:nvSpPr>
        <p:spPr>
          <a:xfrm>
            <a:off x="928662" y="430411"/>
            <a:ext cx="7572428" cy="461665"/>
          </a:xfrm>
          <a:prstGeom prst="rect">
            <a:avLst/>
          </a:prstGeom>
        </p:spPr>
        <p:txBody>
          <a:bodyPr wrap="square">
            <a:spAutoFit/>
          </a:bodyPr>
          <a:lstStyle/>
          <a:p>
            <a:pPr algn="ctr"/>
            <a:r>
              <a:rPr lang="tr-TR" sz="2400" b="1" dirty="0">
                <a:solidFill>
                  <a:srgbClr val="FF0000"/>
                </a:solidFill>
                <a:latin typeface="Times New Roman" pitchFamily="18" charset="0"/>
                <a:cs typeface="Times New Roman" pitchFamily="18" charset="0"/>
              </a:rPr>
              <a:t>Çağdaş Ülkelerde Yükseköğretim ile ilgili Gelişmeler</a:t>
            </a:r>
          </a:p>
        </p:txBody>
      </p:sp>
      <p:sp>
        <p:nvSpPr>
          <p:cNvPr id="4" name="Slayt Numarası Yer Tutucusu 3"/>
          <p:cNvSpPr>
            <a:spLocks noGrp="1"/>
          </p:cNvSpPr>
          <p:nvPr>
            <p:ph type="sldNum" sz="quarter" idx="12"/>
          </p:nvPr>
        </p:nvSpPr>
        <p:spPr/>
        <p:txBody>
          <a:bodyPr/>
          <a:lstStyle/>
          <a:p>
            <a:fld id="{86B450FF-6EC2-4529-A63C-8D567BBE06E9}" type="slidenum">
              <a:rPr lang="en-US" smtClean="0"/>
              <a:pPr/>
              <a:t>31</a:t>
            </a:fld>
            <a:endParaRPr lang="en-US" dirty="0"/>
          </a:p>
        </p:txBody>
      </p:sp>
    </p:spTree>
    <p:extLst>
      <p:ext uri="{BB962C8B-B14F-4D97-AF65-F5344CB8AC3E}">
        <p14:creationId xmlns:p14="http://schemas.microsoft.com/office/powerpoint/2010/main" xmlns="" val="49983486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1484784"/>
            <a:ext cx="8003232" cy="4525963"/>
          </a:xfrm>
        </p:spPr>
        <p:txBody>
          <a:bodyPr>
            <a:noAutofit/>
          </a:bodyPr>
          <a:lstStyle/>
          <a:p>
            <a:pPr algn="just"/>
            <a:r>
              <a:rPr lang="en-US" sz="2400" b="1" dirty="0" err="1" smtClean="0">
                <a:latin typeface="Times New Roman" pitchFamily="18" charset="0"/>
                <a:cs typeface="Times New Roman" pitchFamily="18" charset="0"/>
              </a:rPr>
              <a:t>Bundan</a:t>
            </a:r>
            <a:r>
              <a:rPr lang="en-US" sz="2400" b="1"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sonraki toplantı </a:t>
            </a:r>
            <a:r>
              <a:rPr lang="en-US" sz="2400" b="1" dirty="0" smtClean="0">
                <a:latin typeface="Times New Roman" pitchFamily="18" charset="0"/>
                <a:cs typeface="Times New Roman" pitchFamily="18" charset="0"/>
              </a:rPr>
              <a:t>26-27 </a:t>
            </a:r>
            <a:r>
              <a:rPr lang="en-US" sz="2400" b="1" dirty="0">
                <a:latin typeface="Times New Roman" pitchFamily="18" charset="0"/>
                <a:cs typeface="Times New Roman" pitchFamily="18" charset="0"/>
              </a:rPr>
              <a:t>Nisan 2012’de </a:t>
            </a:r>
            <a:r>
              <a:rPr lang="en-US" sz="2400" b="1" dirty="0" err="1">
                <a:latin typeface="Times New Roman" pitchFamily="18" charset="0"/>
                <a:cs typeface="Times New Roman" pitchFamily="18" charset="0"/>
              </a:rPr>
              <a:t>Bükreş’de</a:t>
            </a:r>
            <a:r>
              <a:rPr lang="en-US" sz="2400" b="1" dirty="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düzenlene</a:t>
            </a:r>
            <a:r>
              <a:rPr lang="tr-TR" sz="2400" b="1" dirty="0" err="1" smtClean="0">
                <a:latin typeface="Times New Roman" pitchFamily="18" charset="0"/>
                <a:cs typeface="Times New Roman" pitchFamily="18" charset="0"/>
              </a:rPr>
              <a:t>cektir</a:t>
            </a:r>
            <a:r>
              <a:rPr lang="en-US" sz="2400" b="1" dirty="0" smtClean="0">
                <a:latin typeface="Times New Roman" pitchFamily="18" charset="0"/>
                <a:cs typeface="Times New Roman" pitchFamily="18" charset="0"/>
              </a:rPr>
              <a:t>.</a:t>
            </a:r>
            <a:endParaRPr lang="tr-TR" sz="2400" b="1"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Bu </a:t>
            </a:r>
            <a:r>
              <a:rPr lang="en-US" sz="2400" b="1" dirty="0" err="1">
                <a:latin typeface="Times New Roman" pitchFamily="18" charset="0"/>
                <a:cs typeface="Times New Roman" pitchFamily="18" charset="0"/>
              </a:rPr>
              <a:t>toplantıya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bağlı</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olarak</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gerçekleştirilecek</a:t>
            </a:r>
            <a:r>
              <a:rPr lang="tr-TR" sz="2400" b="1" dirty="0">
                <a:latin typeface="Times New Roman" pitchFamily="18" charset="0"/>
                <a:cs typeface="Times New Roman" pitchFamily="18" charset="0"/>
              </a:rPr>
              <a:t> </a:t>
            </a:r>
            <a:r>
              <a:rPr lang="it-IT" sz="2400" b="1" dirty="0">
                <a:latin typeface="Times New Roman" pitchFamily="18" charset="0"/>
                <a:cs typeface="Times New Roman" pitchFamily="18" charset="0"/>
              </a:rPr>
              <a:t>olan 3. Bologna Politics </a:t>
            </a:r>
            <a:r>
              <a:rPr lang="it-IT" sz="2400" b="1" dirty="0" smtClean="0">
                <a:latin typeface="Times New Roman" pitchFamily="18" charset="0"/>
                <a:cs typeface="Times New Roman" pitchFamily="18" charset="0"/>
              </a:rPr>
              <a:t>Forumunda </a:t>
            </a:r>
            <a:r>
              <a:rPr lang="it-IT" sz="2400" b="1" dirty="0">
                <a:latin typeface="Times New Roman" pitchFamily="18" charset="0"/>
                <a:cs typeface="Times New Roman" pitchFamily="18" charset="0"/>
              </a:rPr>
              <a:t>Avrupa</a:t>
            </a:r>
            <a:r>
              <a:rPr lang="tr-TR"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Yükseköğrenim</a:t>
            </a:r>
            <a:r>
              <a:rPr lang="en-US" sz="2400" b="1" dirty="0">
                <a:latin typeface="Times New Roman" pitchFamily="18" charset="0"/>
                <a:cs typeface="Times New Roman" pitchFamily="18" charset="0"/>
              </a:rPr>
              <a:t> </a:t>
            </a:r>
            <a:r>
              <a:rPr lang="tr-TR" sz="2400" b="1" dirty="0" smtClean="0">
                <a:latin typeface="Times New Roman" pitchFamily="18" charset="0"/>
                <a:cs typeface="Times New Roman" pitchFamily="18" charset="0"/>
              </a:rPr>
              <a:t>a</a:t>
            </a:r>
            <a:r>
              <a:rPr lang="en-US" sz="2400" b="1" dirty="0" err="1" smtClean="0">
                <a:latin typeface="Times New Roman" pitchFamily="18" charset="0"/>
                <a:cs typeface="Times New Roman" pitchFamily="18" charset="0"/>
              </a:rPr>
              <a:t>lanı’ndaki</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ilerlemeler</a:t>
            </a:r>
            <a:r>
              <a:rPr lang="en-US" sz="2400" b="1" dirty="0">
                <a:latin typeface="Times New Roman" pitchFamily="18" charset="0"/>
                <a:cs typeface="Times New Roman" pitchFamily="18" charset="0"/>
              </a:rPr>
              <a:t> global </a:t>
            </a:r>
            <a:r>
              <a:rPr lang="en-US" sz="2400" b="1" dirty="0" err="1">
                <a:latin typeface="Times New Roman" pitchFamily="18" charset="0"/>
                <a:cs typeface="Times New Roman" pitchFamily="18" charset="0"/>
              </a:rPr>
              <a:t>ölçekte</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tartışılacaktır</a:t>
            </a:r>
            <a:r>
              <a:rPr lang="en-US" sz="2400" b="1" dirty="0" smtClean="0">
                <a:latin typeface="Times New Roman" pitchFamily="18" charset="0"/>
                <a:cs typeface="Times New Roman" pitchFamily="18" charset="0"/>
              </a:rPr>
              <a:t>.</a:t>
            </a:r>
            <a:endParaRPr lang="tr-TR" sz="2400" b="1" dirty="0" smtClean="0">
              <a:latin typeface="Times New Roman" pitchFamily="18" charset="0"/>
              <a:cs typeface="Times New Roman" pitchFamily="18" charset="0"/>
            </a:endParaRPr>
          </a:p>
          <a:p>
            <a:pPr algn="just"/>
            <a:r>
              <a:rPr lang="en-US" sz="2400" b="1" dirty="0" err="1" smtClean="0">
                <a:latin typeface="Times New Roman" pitchFamily="18" charset="0"/>
                <a:cs typeface="Times New Roman" pitchFamily="18" charset="0"/>
              </a:rPr>
              <a:t>Eğitim</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ile</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ilgili</a:t>
            </a:r>
            <a:r>
              <a:rPr lang="en-US" sz="2400" b="1" dirty="0">
                <a:latin typeface="Times New Roman" pitchFamily="18" charset="0"/>
                <a:cs typeface="Times New Roman" pitchFamily="18" charset="0"/>
              </a:rPr>
              <a:t> reform </a:t>
            </a:r>
            <a:r>
              <a:rPr lang="en-US" sz="2400" b="1" dirty="0" err="1">
                <a:latin typeface="Times New Roman" pitchFamily="18" charset="0"/>
                <a:cs typeface="Times New Roman" pitchFamily="18" charset="0"/>
              </a:rPr>
              <a:t>niteliğinde</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değişikliklerin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yapıldığı</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bu</a:t>
            </a:r>
            <a:r>
              <a:rPr lang="en-US" sz="2400" b="1" dirty="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süreçte</a:t>
            </a:r>
            <a:r>
              <a:rPr lang="en-US" sz="2400" b="1" dirty="0" smtClean="0">
                <a:latin typeface="Times New Roman" pitchFamily="18" charset="0"/>
                <a:cs typeface="Times New Roman" pitchFamily="18" charset="0"/>
              </a:rPr>
              <a:t> </a:t>
            </a:r>
            <a:r>
              <a:rPr lang="en-US" sz="2400" b="1" dirty="0">
                <a:latin typeface="Times New Roman" pitchFamily="18" charset="0"/>
                <a:cs typeface="Times New Roman" pitchFamily="18" charset="0"/>
              </a:rPr>
              <a:t>her </a:t>
            </a:r>
            <a:r>
              <a:rPr lang="en-US" sz="2400" b="1" dirty="0" err="1" smtClean="0">
                <a:latin typeface="Times New Roman" pitchFamily="18" charset="0"/>
                <a:cs typeface="Times New Roman" pitchFamily="18" charset="0"/>
              </a:rPr>
              <a:t>ülke</a:t>
            </a:r>
            <a:r>
              <a:rPr lang="tr-TR" sz="2400" b="1"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Avrupa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Yükseköğrenim</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Alanı’na</a:t>
            </a:r>
            <a:r>
              <a:rPr lang="tr-TR"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ilişkin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nitelikleri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gözeterek</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eğitim</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alanında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kendi</a:t>
            </a:r>
            <a:r>
              <a:rPr lang="en-US" sz="2400" b="1" dirty="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ulusal</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niteliklerinin</a:t>
            </a:r>
            <a:r>
              <a:rPr lang="tr-TR" sz="2400" b="1" dirty="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çerçevesini</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oluşturmaktadır</a:t>
            </a:r>
            <a:r>
              <a:rPr lang="en-US" sz="2400" b="1" dirty="0">
                <a:latin typeface="Times New Roman" pitchFamily="18" charset="0"/>
                <a:cs typeface="Times New Roman" pitchFamily="18" charset="0"/>
              </a:rPr>
              <a:t>.</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5496" y="41275"/>
            <a:ext cx="493713" cy="6773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Dikdörtgen 4"/>
          <p:cNvSpPr/>
          <p:nvPr/>
        </p:nvSpPr>
        <p:spPr>
          <a:xfrm>
            <a:off x="928662" y="430411"/>
            <a:ext cx="7572428" cy="461665"/>
          </a:xfrm>
          <a:prstGeom prst="rect">
            <a:avLst/>
          </a:prstGeom>
        </p:spPr>
        <p:txBody>
          <a:bodyPr wrap="square">
            <a:spAutoFit/>
          </a:bodyPr>
          <a:lstStyle/>
          <a:p>
            <a:pPr algn="ctr"/>
            <a:r>
              <a:rPr lang="tr-TR" sz="2400" b="1" dirty="0">
                <a:solidFill>
                  <a:srgbClr val="FF0000"/>
                </a:solidFill>
                <a:latin typeface="Times New Roman" pitchFamily="18" charset="0"/>
                <a:cs typeface="Times New Roman" pitchFamily="18" charset="0"/>
              </a:rPr>
              <a:t>Çağdaş Ülkelerde Yükseköğretim ile ilgili Gelişmeler</a:t>
            </a:r>
          </a:p>
        </p:txBody>
      </p:sp>
      <p:sp>
        <p:nvSpPr>
          <p:cNvPr id="4" name="Slayt Numarası Yer Tutucusu 3"/>
          <p:cNvSpPr>
            <a:spLocks noGrp="1"/>
          </p:cNvSpPr>
          <p:nvPr>
            <p:ph type="sldNum" sz="quarter" idx="12"/>
          </p:nvPr>
        </p:nvSpPr>
        <p:spPr/>
        <p:txBody>
          <a:bodyPr/>
          <a:lstStyle/>
          <a:p>
            <a:fld id="{86B450FF-6EC2-4529-A63C-8D567BBE06E9}" type="slidenum">
              <a:rPr lang="en-US" smtClean="0"/>
              <a:pPr/>
              <a:t>32</a:t>
            </a:fld>
            <a:endParaRPr lang="en-US" dirty="0"/>
          </a:p>
        </p:txBody>
      </p:sp>
    </p:spTree>
    <p:extLst>
      <p:ext uri="{BB962C8B-B14F-4D97-AF65-F5344CB8AC3E}">
        <p14:creationId xmlns:p14="http://schemas.microsoft.com/office/powerpoint/2010/main" xmlns="" val="49983486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584" y="1412776"/>
            <a:ext cx="7859216" cy="4525963"/>
          </a:xfrm>
        </p:spPr>
        <p:txBody>
          <a:bodyPr>
            <a:noAutofit/>
          </a:bodyPr>
          <a:lstStyle/>
          <a:p>
            <a:pPr algn="just"/>
            <a:r>
              <a:rPr lang="en-US" sz="2800" b="1" dirty="0">
                <a:latin typeface="Times New Roman" pitchFamily="18" charset="0"/>
                <a:cs typeface="Times New Roman" pitchFamily="18" charset="0"/>
              </a:rPr>
              <a:t>Bu </a:t>
            </a:r>
            <a:r>
              <a:rPr lang="en-US" sz="2800" b="1" dirty="0" err="1">
                <a:latin typeface="Times New Roman" pitchFamily="18" charset="0"/>
                <a:cs typeface="Times New Roman" pitchFamily="18" charset="0"/>
              </a:rPr>
              <a:t>çerçeve</a:t>
            </a:r>
            <a:r>
              <a:rPr lang="en-US" sz="2800" b="1" dirty="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oluşturulurken</a:t>
            </a:r>
            <a:r>
              <a:rPr lang="tr-TR"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öğrenim</a:t>
            </a:r>
            <a:r>
              <a:rPr lang="en-US" sz="2800" b="1" dirty="0" smtClean="0">
                <a:latin typeface="Times New Roman" pitchFamily="18" charset="0"/>
                <a:cs typeface="Times New Roman" pitchFamily="18" charset="0"/>
              </a:rPr>
              <a:t> </a:t>
            </a:r>
            <a:r>
              <a:rPr lang="en-US" sz="2800" b="1" dirty="0" err="1">
                <a:latin typeface="Times New Roman" pitchFamily="18" charset="0"/>
                <a:cs typeface="Times New Roman" pitchFamily="18" charset="0"/>
              </a:rPr>
              <a:t>çıktıları</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kredi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sistemi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ve</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kalite</a:t>
            </a:r>
            <a:r>
              <a:rPr lang="tr-TR"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güvencesinin</a:t>
            </a:r>
            <a:r>
              <a:rPr lang="tr-TR"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dikkate</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alınması</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gerekmektedir</a:t>
            </a:r>
            <a:r>
              <a:rPr lang="en-US" sz="2800" b="1" dirty="0" smtClean="0">
                <a:latin typeface="Times New Roman" pitchFamily="18" charset="0"/>
                <a:cs typeface="Times New Roman" pitchFamily="18" charset="0"/>
              </a:rPr>
              <a:t>.</a:t>
            </a:r>
            <a:endParaRPr lang="tr-TR" sz="2800" b="1" dirty="0" smtClean="0">
              <a:latin typeface="Times New Roman" pitchFamily="18" charset="0"/>
              <a:cs typeface="Times New Roman" pitchFamily="18" charset="0"/>
            </a:endParaRPr>
          </a:p>
          <a:p>
            <a:pPr algn="just"/>
            <a:r>
              <a:rPr lang="en-US" sz="2800" b="1" dirty="0" err="1" smtClean="0">
                <a:latin typeface="Times New Roman" pitchFamily="18" charset="0"/>
                <a:cs typeface="Times New Roman" pitchFamily="18" charset="0"/>
              </a:rPr>
              <a:t>Öğrenim</a:t>
            </a:r>
            <a:r>
              <a:rPr lang="en-US" sz="2800" b="1" dirty="0" smtClean="0">
                <a:latin typeface="Times New Roman" pitchFamily="18" charset="0"/>
                <a:cs typeface="Times New Roman" pitchFamily="18" charset="0"/>
              </a:rPr>
              <a:t> </a:t>
            </a:r>
            <a:r>
              <a:rPr lang="en-US" sz="2800" b="1" dirty="0" err="1">
                <a:latin typeface="Times New Roman" pitchFamily="18" charset="0"/>
                <a:cs typeface="Times New Roman" pitchFamily="18" charset="0"/>
              </a:rPr>
              <a:t>çıktısı</a:t>
            </a:r>
            <a:r>
              <a:rPr lang="en-US" sz="2800" b="1" dirty="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mezun</a:t>
            </a:r>
            <a:r>
              <a:rPr lang="tr-TR"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olan</a:t>
            </a:r>
            <a:r>
              <a:rPr lang="en-US" sz="2800" b="1" dirty="0" smtClean="0">
                <a:latin typeface="Times New Roman" pitchFamily="18" charset="0"/>
                <a:cs typeface="Times New Roman" pitchFamily="18" charset="0"/>
              </a:rPr>
              <a:t> </a:t>
            </a:r>
            <a:r>
              <a:rPr lang="en-US" sz="2800" b="1" dirty="0" err="1">
                <a:latin typeface="Times New Roman" pitchFamily="18" charset="0"/>
                <a:cs typeface="Times New Roman" pitchFamily="18" charset="0"/>
              </a:rPr>
              <a:t>öğrencinin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sahip</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olması</a:t>
            </a:r>
            <a:r>
              <a:rPr lang="en-US" sz="2800" b="1" dirty="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gereken</a:t>
            </a:r>
            <a:r>
              <a:rPr lang="tr-TR"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yeterliliklerdir</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Öğrenim</a:t>
            </a:r>
            <a:r>
              <a:rPr lang="tr-TR"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çıktısı</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bir</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ders</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için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öğretim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üyesi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tarafından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belirlenen</a:t>
            </a:r>
            <a:r>
              <a:rPr lang="tr-TR" sz="2800" b="1" dirty="0">
                <a:latin typeface="Times New Roman" pitchFamily="18" charset="0"/>
                <a:cs typeface="Times New Roman" pitchFamily="18" charset="0"/>
              </a:rPr>
              <a:t> </a:t>
            </a:r>
            <a:r>
              <a:rPr lang="en-US" sz="2800" b="1" dirty="0">
                <a:solidFill>
                  <a:srgbClr val="FF0000"/>
                </a:solidFill>
                <a:latin typeface="Times New Roman" pitchFamily="18" charset="0"/>
                <a:cs typeface="Times New Roman" pitchFamily="18" charset="0"/>
              </a:rPr>
              <a:t>“</a:t>
            </a:r>
            <a:r>
              <a:rPr lang="en-US" sz="2800" b="1" dirty="0" err="1">
                <a:solidFill>
                  <a:srgbClr val="FF0000"/>
                </a:solidFill>
                <a:latin typeface="Times New Roman" pitchFamily="18" charset="0"/>
                <a:cs typeface="Times New Roman" pitchFamily="18" charset="0"/>
              </a:rPr>
              <a:t>dersin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amaç</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ve</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hede</a:t>
            </a:r>
            <a:r>
              <a:rPr lang="tr-TR" sz="2800" b="1" dirty="0" err="1">
                <a:solidFill>
                  <a:srgbClr val="FF0000"/>
                </a:solidFill>
                <a:latin typeface="Times New Roman" pitchFamily="18" charset="0"/>
                <a:cs typeface="Times New Roman" pitchFamily="18" charset="0"/>
              </a:rPr>
              <a:t>fl</a:t>
            </a:r>
            <a:r>
              <a:rPr lang="en-US" sz="2800" b="1" dirty="0" err="1">
                <a:solidFill>
                  <a:srgbClr val="FF0000"/>
                </a:solidFill>
                <a:latin typeface="Times New Roman" pitchFamily="18" charset="0"/>
                <a:cs typeface="Times New Roman" pitchFamily="18" charset="0"/>
              </a:rPr>
              <a:t>eri</a:t>
            </a:r>
            <a:r>
              <a:rPr lang="en-US" sz="2800" b="1" dirty="0">
                <a:solidFill>
                  <a:srgbClr val="FF0000"/>
                </a:solidFill>
                <a:latin typeface="Times New Roman" pitchFamily="18" charset="0"/>
                <a:cs typeface="Times New Roman" pitchFamily="18" charset="0"/>
              </a:rPr>
              <a: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ile</a:t>
            </a:r>
            <a:r>
              <a:rPr lang="en-US" sz="2800" b="1" dirty="0">
                <a:latin typeface="Times New Roman" pitchFamily="18" charset="0"/>
                <a:cs typeface="Times New Roman" pitchFamily="18" charset="0"/>
              </a:rPr>
              <a:t> her </a:t>
            </a:r>
            <a:r>
              <a:rPr lang="en-US" sz="2800" b="1" dirty="0" err="1">
                <a:latin typeface="Times New Roman" pitchFamily="18" charset="0"/>
                <a:cs typeface="Times New Roman" pitchFamily="18" charset="0"/>
              </a:rPr>
              <a:t>zaman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aynı</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olmayabilir</a:t>
            </a:r>
            <a:r>
              <a:rPr lang="en-US" sz="2800" b="1" dirty="0" smtClean="0">
                <a:latin typeface="Times New Roman" pitchFamily="18" charset="0"/>
                <a:cs typeface="Times New Roman" pitchFamily="18" charset="0"/>
              </a:rPr>
              <a:t>.</a:t>
            </a:r>
            <a:endParaRPr lang="tr-TR" sz="2800" b="1" dirty="0" smtClean="0">
              <a:latin typeface="Times New Roman" pitchFamily="18" charset="0"/>
              <a:cs typeface="Times New Roman" pitchFamily="18" charset="0"/>
            </a:endParaRPr>
          </a:p>
          <a:p>
            <a:pPr algn="just"/>
            <a:r>
              <a:rPr lang="en-US" sz="2800" b="1" dirty="0" err="1" smtClean="0">
                <a:latin typeface="Times New Roman" pitchFamily="18" charset="0"/>
                <a:cs typeface="Times New Roman" pitchFamily="18" charset="0"/>
              </a:rPr>
              <a:t>Çünkü</a:t>
            </a:r>
            <a:r>
              <a:rPr lang="en-US" sz="2800" b="1" dirty="0" smtClean="0">
                <a:latin typeface="Times New Roman" pitchFamily="18" charset="0"/>
                <a:cs typeface="Times New Roman" pitchFamily="18" charset="0"/>
              </a:rPr>
              <a:t> </a:t>
            </a:r>
            <a:r>
              <a:rPr lang="en-US" sz="2800" b="1" dirty="0" err="1">
                <a:latin typeface="Times New Roman" pitchFamily="18" charset="0"/>
                <a:cs typeface="Times New Roman" pitchFamily="18" charset="0"/>
              </a:rPr>
              <a:t>öğretenin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amacından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daha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fazla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öğrencinin</a:t>
            </a:r>
            <a:r>
              <a:rPr lang="en-US" sz="2800" b="1" dirty="0">
                <a:latin typeface="Times New Roman" pitchFamily="18" charset="0"/>
                <a:cs typeface="Times New Roman" pitchFamily="18" charset="0"/>
              </a:rPr>
              <a:t> </a:t>
            </a:r>
            <a:r>
              <a:rPr lang="en-US" sz="2800" b="1" dirty="0">
                <a:solidFill>
                  <a:srgbClr val="FF0000"/>
                </a:solidFill>
                <a:latin typeface="Times New Roman" pitchFamily="18" charset="0"/>
                <a:cs typeface="Times New Roman" pitchFamily="18" charset="0"/>
              </a:rPr>
              <a:t>“</a:t>
            </a:r>
            <a:r>
              <a:rPr lang="en-US" sz="2800" b="1" dirty="0" err="1">
                <a:solidFill>
                  <a:srgbClr val="FF0000"/>
                </a:solidFill>
                <a:latin typeface="Times New Roman" pitchFamily="18" charset="0"/>
                <a:cs typeface="Times New Roman" pitchFamily="18" charset="0"/>
              </a:rPr>
              <a:t>neyi</a:t>
            </a:r>
            <a:r>
              <a:rPr lang="en-US" sz="2800" b="1" dirty="0">
                <a:solidFill>
                  <a:srgbClr val="FF0000"/>
                </a:solidFill>
                <a:latin typeface="Times New Roman" pitchFamily="18" charset="0"/>
                <a:cs typeface="Times New Roman" pitchFamily="18" charset="0"/>
              </a:rPr>
              <a:t> ne</a:t>
            </a:r>
            <a:r>
              <a:rPr lang="tr-TR"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kadar</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öğrendiği</a:t>
            </a:r>
            <a:r>
              <a:rPr lang="en-US" sz="2800" b="1" dirty="0">
                <a:solidFill>
                  <a:srgbClr val="FF0000"/>
                </a:solidFill>
                <a:latin typeface="Times New Roman" pitchFamily="18" charset="0"/>
                <a:cs typeface="Times New Roman" pitchFamily="18" charset="0"/>
              </a:rPr>
              <a: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ile</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ilgilidir</a:t>
            </a:r>
            <a:r>
              <a:rPr lang="en-US" sz="2800" b="1" dirty="0" smtClean="0">
                <a:latin typeface="Times New Roman" pitchFamily="18" charset="0"/>
                <a:cs typeface="Times New Roman" pitchFamily="18" charset="0"/>
              </a:rPr>
              <a:t>.</a:t>
            </a:r>
            <a:endParaRPr lang="tr-TR" sz="2800" b="1" dirty="0" smtClean="0">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5496" y="41275"/>
            <a:ext cx="493713" cy="6773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Dikdörtgen 4"/>
          <p:cNvSpPr/>
          <p:nvPr/>
        </p:nvSpPr>
        <p:spPr>
          <a:xfrm>
            <a:off x="714348" y="430411"/>
            <a:ext cx="7715304" cy="461665"/>
          </a:xfrm>
          <a:prstGeom prst="rect">
            <a:avLst/>
          </a:prstGeom>
        </p:spPr>
        <p:txBody>
          <a:bodyPr wrap="square">
            <a:spAutoFit/>
          </a:bodyPr>
          <a:lstStyle/>
          <a:p>
            <a:pPr algn="ctr"/>
            <a:r>
              <a:rPr lang="tr-TR" sz="2400" b="1" dirty="0">
                <a:solidFill>
                  <a:srgbClr val="FF0000"/>
                </a:solidFill>
                <a:latin typeface="Times New Roman" pitchFamily="18" charset="0"/>
                <a:cs typeface="Times New Roman" pitchFamily="18" charset="0"/>
              </a:rPr>
              <a:t>Çağdaş Ülkelerde Yükseköğretim ile ilgili Gelişmeler</a:t>
            </a:r>
          </a:p>
        </p:txBody>
      </p:sp>
      <p:sp>
        <p:nvSpPr>
          <p:cNvPr id="4" name="Slayt Numarası Yer Tutucusu 3"/>
          <p:cNvSpPr>
            <a:spLocks noGrp="1"/>
          </p:cNvSpPr>
          <p:nvPr>
            <p:ph type="sldNum" sz="quarter" idx="12"/>
          </p:nvPr>
        </p:nvSpPr>
        <p:spPr/>
        <p:txBody>
          <a:bodyPr/>
          <a:lstStyle/>
          <a:p>
            <a:fld id="{86B450FF-6EC2-4529-A63C-8D567BBE06E9}" type="slidenum">
              <a:rPr lang="en-US" smtClean="0"/>
              <a:pPr/>
              <a:t>33</a:t>
            </a:fld>
            <a:endParaRPr lang="en-US" dirty="0"/>
          </a:p>
        </p:txBody>
      </p:sp>
    </p:spTree>
    <p:extLst>
      <p:ext uri="{BB962C8B-B14F-4D97-AF65-F5344CB8AC3E}">
        <p14:creationId xmlns:p14="http://schemas.microsoft.com/office/powerpoint/2010/main" xmlns="" val="15977060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584" y="1412776"/>
            <a:ext cx="7859216" cy="4525963"/>
          </a:xfrm>
        </p:spPr>
        <p:txBody>
          <a:bodyPr>
            <a:normAutofit/>
          </a:bodyPr>
          <a:lstStyle/>
          <a:p>
            <a:pPr algn="just"/>
            <a:r>
              <a:rPr lang="en-US" sz="2800" b="1" dirty="0" err="1" smtClean="0">
                <a:latin typeface="Times New Roman" pitchFamily="18" charset="0"/>
                <a:cs typeface="Times New Roman" pitchFamily="18" charset="0"/>
              </a:rPr>
              <a:t>Belirlenen</a:t>
            </a:r>
            <a:r>
              <a:rPr lang="en-US" sz="2800" b="1" dirty="0" smtClean="0">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öğrenim</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çıktıları</a:t>
            </a:r>
            <a:r>
              <a:rPr lang="tr-TR" sz="2800" b="1" dirty="0" smtClean="0">
                <a:solidFill>
                  <a:srgbClr val="FF0000"/>
                </a:solidFill>
                <a:latin typeface="Times New Roman" pitchFamily="18" charset="0"/>
                <a:cs typeface="Times New Roman" pitchFamily="18" charset="0"/>
              </a:rPr>
              <a:t> </a:t>
            </a:r>
            <a:r>
              <a:rPr lang="en-US" sz="2800" b="1" dirty="0" err="1">
                <a:latin typeface="Times New Roman" pitchFamily="18" charset="0"/>
                <a:cs typeface="Times New Roman" pitchFamily="18" charset="0"/>
              </a:rPr>
              <a:t>doğrultusunda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üniversitelerin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tüm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programları</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için</a:t>
            </a:r>
            <a:r>
              <a:rPr lang="en-US" sz="2800" b="1" dirty="0">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program</a:t>
            </a:r>
            <a:r>
              <a:rPr lang="tr-TR"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çıktıl</a:t>
            </a:r>
            <a:r>
              <a:rPr lang="tr-TR" sz="2800" b="1" dirty="0" smtClean="0">
                <a:solidFill>
                  <a:srgbClr val="FF0000"/>
                </a:solidFill>
                <a:latin typeface="Times New Roman" pitchFamily="18" charset="0"/>
                <a:cs typeface="Times New Roman" pitchFamily="18" charset="0"/>
              </a:rPr>
              <a:t>a</a:t>
            </a:r>
            <a:r>
              <a:rPr lang="en-US" sz="2800" b="1" dirty="0" err="1" smtClean="0">
                <a:solidFill>
                  <a:srgbClr val="FF0000"/>
                </a:solidFill>
                <a:latin typeface="Times New Roman" pitchFamily="18" charset="0"/>
                <a:cs typeface="Times New Roman" pitchFamily="18" charset="0"/>
              </a:rPr>
              <a:t>rını</a:t>
            </a:r>
            <a:r>
              <a:rPr lang="tr-TR" sz="2800" b="1" dirty="0" smtClean="0">
                <a:solidFill>
                  <a:srgbClr val="FF0000"/>
                </a:solidFill>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tamamlamaları</a:t>
            </a:r>
            <a:r>
              <a:rPr lang="en-US" sz="2800" b="1" dirty="0" smtClean="0">
                <a:latin typeface="Times New Roman" pitchFamily="18" charset="0"/>
                <a:cs typeface="Times New Roman" pitchFamily="18" charset="0"/>
              </a:rPr>
              <a:t> </a:t>
            </a:r>
            <a:r>
              <a:rPr lang="en-US" sz="2800" b="1" dirty="0" err="1">
                <a:latin typeface="Times New Roman" pitchFamily="18" charset="0"/>
                <a:cs typeface="Times New Roman" pitchFamily="18" charset="0"/>
              </a:rPr>
              <a:t>gerekmektedir</a:t>
            </a:r>
            <a:r>
              <a:rPr lang="en-US" sz="2800" b="1" dirty="0" smtClean="0">
                <a:latin typeface="Times New Roman" pitchFamily="18" charset="0"/>
                <a:cs typeface="Times New Roman" pitchFamily="18" charset="0"/>
              </a:rPr>
              <a:t>.</a:t>
            </a:r>
            <a:endParaRPr lang="tr-TR" sz="2800" b="1" dirty="0" smtClean="0">
              <a:latin typeface="Times New Roman" pitchFamily="18" charset="0"/>
              <a:cs typeface="Times New Roman" pitchFamily="18" charset="0"/>
            </a:endParaRPr>
          </a:p>
          <a:p>
            <a:pPr algn="just"/>
            <a:r>
              <a:rPr lang="en-US" sz="2800" b="1" dirty="0" err="1" smtClean="0">
                <a:latin typeface="Times New Roman" pitchFamily="18" charset="0"/>
                <a:cs typeface="Times New Roman" pitchFamily="18" charset="0"/>
              </a:rPr>
              <a:t>Ayrıca</a:t>
            </a:r>
            <a:r>
              <a:rPr lang="tr-TR" sz="2800" b="1" dirty="0" smtClean="0">
                <a:latin typeface="Times New Roman" pitchFamily="18" charset="0"/>
                <a:cs typeface="Times New Roman" pitchFamily="18" charset="0"/>
              </a:rPr>
              <a:t> </a:t>
            </a:r>
            <a:r>
              <a:rPr lang="en-US" sz="2800" b="1" dirty="0" err="1">
                <a:latin typeface="Times New Roman" pitchFamily="18" charset="0"/>
                <a:cs typeface="Times New Roman" pitchFamily="18" charset="0"/>
              </a:rPr>
              <a:t>üniversitelerde</a:t>
            </a:r>
            <a:r>
              <a:rPr lang="tr-TR" sz="2800" b="1" dirty="0">
                <a:latin typeface="Times New Roman" pitchFamily="18" charset="0"/>
                <a:cs typeface="Times New Roman" pitchFamily="18" charset="0"/>
              </a:rPr>
              <a:t> </a:t>
            </a:r>
            <a:r>
              <a:rPr lang="pt-BR" sz="2800" b="1" dirty="0" smtClean="0">
                <a:solidFill>
                  <a:srgbClr val="FF0000"/>
                </a:solidFill>
                <a:latin typeface="Times New Roman" pitchFamily="18" charset="0"/>
                <a:cs typeface="Times New Roman" pitchFamily="18" charset="0"/>
              </a:rPr>
              <a:t>Bologna </a:t>
            </a:r>
            <a:r>
              <a:rPr lang="pt-BR" sz="2800" b="1" dirty="0">
                <a:solidFill>
                  <a:srgbClr val="FF0000"/>
                </a:solidFill>
                <a:latin typeface="Times New Roman" pitchFamily="18" charset="0"/>
                <a:cs typeface="Times New Roman" pitchFamily="18" charset="0"/>
              </a:rPr>
              <a:t>süreci çalışma </a:t>
            </a:r>
            <a:r>
              <a:rPr lang="pt-BR" sz="2800" b="1" dirty="0" smtClean="0">
                <a:solidFill>
                  <a:srgbClr val="FF0000"/>
                </a:solidFill>
                <a:latin typeface="Times New Roman" pitchFamily="18" charset="0"/>
                <a:cs typeface="Times New Roman" pitchFamily="18" charset="0"/>
              </a:rPr>
              <a:t>grupları</a:t>
            </a:r>
            <a:r>
              <a:rPr lang="pt-BR" sz="2800" b="1" dirty="0" smtClean="0">
                <a:latin typeface="Times New Roman" pitchFamily="18" charset="0"/>
                <a:cs typeface="Times New Roman" pitchFamily="18" charset="0"/>
              </a:rPr>
              <a:t>nın </a:t>
            </a:r>
            <a:r>
              <a:rPr lang="pt-BR" sz="2800" b="1" dirty="0">
                <a:latin typeface="Times New Roman" pitchFamily="18" charset="0"/>
                <a:cs typeface="Times New Roman" pitchFamily="18" charset="0"/>
              </a:rPr>
              <a:t>kurulması</a:t>
            </a:r>
            <a:r>
              <a:rPr lang="tr-TR" sz="2800" b="1" dirty="0">
                <a:latin typeface="Times New Roman" pitchFamily="18" charset="0"/>
                <a:cs typeface="Times New Roman" pitchFamily="18" charset="0"/>
              </a:rPr>
              <a:t> </a:t>
            </a:r>
            <a:r>
              <a:rPr lang="tr-TR" sz="2800" b="1" dirty="0" smtClean="0">
                <a:latin typeface="Times New Roman" pitchFamily="18" charset="0"/>
                <a:cs typeface="Times New Roman" pitchFamily="18" charset="0"/>
              </a:rPr>
              <a:t>ve </a:t>
            </a:r>
            <a:r>
              <a:rPr lang="pt-BR" sz="2800" b="1" dirty="0" smtClean="0">
                <a:latin typeface="Times New Roman" pitchFamily="18" charset="0"/>
                <a:cs typeface="Times New Roman" pitchFamily="18" charset="0"/>
              </a:rPr>
              <a:t>belirlenen</a:t>
            </a:r>
            <a:r>
              <a:rPr lang="tr-TR" sz="2800" b="1" dirty="0" smtClean="0">
                <a:latin typeface="Times New Roman" pitchFamily="18" charset="0"/>
                <a:cs typeface="Times New Roman" pitchFamily="18" charset="0"/>
              </a:rPr>
              <a:t> </a:t>
            </a:r>
            <a:r>
              <a:rPr lang="en-US" sz="2800" b="1" dirty="0" err="1">
                <a:latin typeface="Times New Roman" pitchFamily="18" charset="0"/>
                <a:cs typeface="Times New Roman" pitchFamily="18" charset="0"/>
              </a:rPr>
              <a:t>amaçlar</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doğrultusunda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stratejik</a:t>
            </a:r>
            <a:r>
              <a:rPr lang="en-US" sz="2800" b="1" dirty="0">
                <a:latin typeface="Times New Roman" pitchFamily="18" charset="0"/>
                <a:cs typeface="Times New Roman" pitchFamily="18" charset="0"/>
              </a:rPr>
              <a:t> plan </a:t>
            </a:r>
            <a:r>
              <a:rPr lang="en-US" sz="2800" b="1" dirty="0" err="1">
                <a:latin typeface="Times New Roman" pitchFamily="18" charset="0"/>
                <a:cs typeface="Times New Roman" pitchFamily="18" charset="0"/>
              </a:rPr>
              <a:t>yapılması</a:t>
            </a:r>
            <a:r>
              <a:rPr lang="en-US" sz="2800" b="1" dirty="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öğretim</a:t>
            </a:r>
            <a:r>
              <a:rPr lang="tr-TR"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programlarının</a:t>
            </a:r>
            <a:r>
              <a:rPr lang="en-US" sz="2800" b="1" dirty="0" smtClean="0">
                <a:latin typeface="Times New Roman" pitchFamily="18" charset="0"/>
                <a:cs typeface="Times New Roman" pitchFamily="18" charset="0"/>
              </a:rPr>
              <a:t> </a:t>
            </a:r>
            <a:r>
              <a:rPr lang="en-US" sz="2800" b="1" dirty="0" err="1">
                <a:latin typeface="Times New Roman" pitchFamily="18" charset="0"/>
                <a:cs typeface="Times New Roman" pitchFamily="18" charset="0"/>
              </a:rPr>
              <a:t>gözden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geçirilmesi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sürekli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kalite</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iyileştirme</a:t>
            </a:r>
            <a:r>
              <a:rPr lang="tr-TR"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mekanizmalarının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kurulması</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gerekmektedir</a:t>
            </a:r>
            <a:r>
              <a:rPr lang="en-US" sz="2800" b="1" dirty="0">
                <a:latin typeface="Times New Roman" pitchFamily="18" charset="0"/>
                <a:cs typeface="Times New Roman" pitchFamily="18" charset="0"/>
              </a:rPr>
              <a:t>.</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5496" y="41275"/>
            <a:ext cx="493713" cy="6773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Dikdörtgen 4"/>
          <p:cNvSpPr/>
          <p:nvPr/>
        </p:nvSpPr>
        <p:spPr>
          <a:xfrm>
            <a:off x="714348" y="430411"/>
            <a:ext cx="7715304" cy="461665"/>
          </a:xfrm>
          <a:prstGeom prst="rect">
            <a:avLst/>
          </a:prstGeom>
        </p:spPr>
        <p:txBody>
          <a:bodyPr wrap="square">
            <a:spAutoFit/>
          </a:bodyPr>
          <a:lstStyle/>
          <a:p>
            <a:pPr algn="ctr"/>
            <a:r>
              <a:rPr lang="tr-TR" sz="2400" b="1" dirty="0">
                <a:solidFill>
                  <a:srgbClr val="FF0000"/>
                </a:solidFill>
                <a:latin typeface="Times New Roman" pitchFamily="18" charset="0"/>
                <a:cs typeface="Times New Roman" pitchFamily="18" charset="0"/>
              </a:rPr>
              <a:t>Çağdaş Ülkelerde Yükseköğretim ile ilgili Gelişmeler</a:t>
            </a:r>
          </a:p>
        </p:txBody>
      </p:sp>
      <p:sp>
        <p:nvSpPr>
          <p:cNvPr id="4" name="Slayt Numarası Yer Tutucusu 3"/>
          <p:cNvSpPr>
            <a:spLocks noGrp="1"/>
          </p:cNvSpPr>
          <p:nvPr>
            <p:ph type="sldNum" sz="quarter" idx="12"/>
          </p:nvPr>
        </p:nvSpPr>
        <p:spPr/>
        <p:txBody>
          <a:bodyPr/>
          <a:lstStyle/>
          <a:p>
            <a:fld id="{86B450FF-6EC2-4529-A63C-8D567BBE06E9}" type="slidenum">
              <a:rPr lang="en-US" smtClean="0"/>
              <a:pPr/>
              <a:t>34</a:t>
            </a:fld>
            <a:endParaRPr lang="en-US" dirty="0"/>
          </a:p>
        </p:txBody>
      </p:sp>
    </p:spTree>
    <p:extLst>
      <p:ext uri="{BB962C8B-B14F-4D97-AF65-F5344CB8AC3E}">
        <p14:creationId xmlns:p14="http://schemas.microsoft.com/office/powerpoint/2010/main" xmlns="" val="15977060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28596" y="214290"/>
            <a:ext cx="8229600" cy="642942"/>
          </a:xfrm>
        </p:spPr>
        <p:txBody>
          <a:bodyPr>
            <a:noAutofit/>
          </a:bodyPr>
          <a:lstStyle/>
          <a:p>
            <a:r>
              <a:rPr lang="en-US" sz="2400" b="1" dirty="0" err="1" smtClean="0">
                <a:solidFill>
                  <a:srgbClr val="FF0000"/>
                </a:solidFill>
                <a:latin typeface="Times New Roman" pitchFamily="18" charset="0"/>
                <a:ea typeface="+mn-ea"/>
                <a:cs typeface="Times New Roman" pitchFamily="18" charset="0"/>
              </a:rPr>
              <a:t>Türkiyede</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Yüksek</a:t>
            </a:r>
            <a:r>
              <a:rPr lang="tr-TR" sz="2400" b="1" dirty="0" smtClean="0">
                <a:solidFill>
                  <a:srgbClr val="FF0000"/>
                </a:solidFill>
                <a:latin typeface="Times New Roman" pitchFamily="18" charset="0"/>
                <a:ea typeface="+mn-ea"/>
                <a:cs typeface="Times New Roman" pitchFamily="18" charset="0"/>
              </a:rPr>
              <a:t> Ö</a:t>
            </a:r>
            <a:r>
              <a:rPr lang="en-US" sz="2400" b="1" dirty="0" err="1" smtClean="0">
                <a:solidFill>
                  <a:srgbClr val="FF0000"/>
                </a:solidFill>
                <a:latin typeface="Times New Roman" pitchFamily="18" charset="0"/>
                <a:ea typeface="+mn-ea"/>
                <a:cs typeface="Times New Roman" pitchFamily="18" charset="0"/>
              </a:rPr>
              <a:t>ğretim</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smtClean="0">
                <a:solidFill>
                  <a:srgbClr val="FF0000"/>
                </a:solidFill>
                <a:latin typeface="Times New Roman" pitchFamily="18" charset="0"/>
                <a:ea typeface="+mn-ea"/>
                <a:cs typeface="Times New Roman" pitchFamily="18" charset="0"/>
              </a:rPr>
              <a:t>le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Gelişmeler</a:t>
            </a:r>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3" name="İçerik Yer Tutucusu 2"/>
          <p:cNvSpPr>
            <a:spLocks noGrp="1"/>
          </p:cNvSpPr>
          <p:nvPr>
            <p:ph idx="1"/>
          </p:nvPr>
        </p:nvSpPr>
        <p:spPr>
          <a:xfrm>
            <a:off x="827584" y="1268760"/>
            <a:ext cx="7859216" cy="4525963"/>
          </a:xfrm>
        </p:spPr>
        <p:txBody>
          <a:bodyPr>
            <a:normAutofit lnSpcReduction="10000"/>
          </a:bodyPr>
          <a:lstStyle/>
          <a:p>
            <a:pPr algn="just"/>
            <a:r>
              <a:rPr lang="en-US" sz="2800" b="1" dirty="0" err="1">
                <a:latin typeface="Times New Roman" pitchFamily="18" charset="0"/>
                <a:cs typeface="Times New Roman" pitchFamily="18" charset="0"/>
              </a:rPr>
              <a:t>Türkiye’de</a:t>
            </a:r>
            <a:r>
              <a:rPr lang="en-US" sz="2800" b="1" dirty="0">
                <a:latin typeface="Times New Roman" pitchFamily="18" charset="0"/>
                <a:cs typeface="Times New Roman" pitchFamily="18" charset="0"/>
              </a:rPr>
              <a:t> Bologna </a:t>
            </a:r>
            <a:r>
              <a:rPr lang="en-US" sz="2800" b="1" dirty="0" err="1">
                <a:latin typeface="Times New Roman" pitchFamily="18" charset="0"/>
                <a:cs typeface="Times New Roman" pitchFamily="18" charset="0"/>
              </a:rPr>
              <a:t>süreci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ile</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eş</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zamanlı</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olarak</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çeşitli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çalışmalar</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yapılmıştır</a:t>
            </a:r>
            <a:r>
              <a:rPr lang="en-US" sz="2800" b="1" dirty="0" smtClean="0">
                <a:latin typeface="Times New Roman" pitchFamily="18" charset="0"/>
                <a:cs typeface="Times New Roman" pitchFamily="18" charset="0"/>
              </a:rPr>
              <a:t>.</a:t>
            </a:r>
            <a:endParaRPr lang="tr-TR" sz="2800" b="1" dirty="0" smtClean="0">
              <a:latin typeface="Times New Roman" pitchFamily="18" charset="0"/>
              <a:cs typeface="Times New Roman" pitchFamily="18" charset="0"/>
            </a:endParaRPr>
          </a:p>
          <a:p>
            <a:pPr algn="just"/>
            <a:r>
              <a:rPr lang="en-US" sz="2800" b="1" dirty="0" smtClean="0">
                <a:latin typeface="Times New Roman" pitchFamily="18" charset="0"/>
                <a:cs typeface="Times New Roman" pitchFamily="18" charset="0"/>
              </a:rPr>
              <a:t>2002 </a:t>
            </a:r>
            <a:r>
              <a:rPr lang="en-US" sz="2800" b="1" dirty="0" err="1">
                <a:latin typeface="Times New Roman" pitchFamily="18" charset="0"/>
                <a:cs typeface="Times New Roman" pitchFamily="18" charset="0"/>
              </a:rPr>
              <a:t>yılında</a:t>
            </a:r>
            <a:r>
              <a:rPr lang="en-US" sz="2800" b="1" dirty="0">
                <a:latin typeface="Times New Roman" pitchFamily="18" charset="0"/>
                <a:cs typeface="Times New Roman" pitchFamily="18" charset="0"/>
              </a:rPr>
              <a:t> DPT </a:t>
            </a:r>
            <a:r>
              <a:rPr lang="en-US" sz="2800" b="1" dirty="0" err="1" smtClean="0">
                <a:latin typeface="Times New Roman" pitchFamily="18" charset="0"/>
                <a:cs typeface="Times New Roman" pitchFamily="18" charset="0"/>
              </a:rPr>
              <a:t>bünyesinde</a:t>
            </a:r>
            <a:r>
              <a:rPr lang="tr-TR"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Ulusal</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ajans</a:t>
            </a:r>
            <a:r>
              <a:rPr lang="en-US" sz="2800" b="1" dirty="0" smtClean="0">
                <a:latin typeface="Times New Roman" pitchFamily="18" charset="0"/>
                <a:cs typeface="Times New Roman" pitchFamily="18" charset="0"/>
              </a:rPr>
              <a:t> </a:t>
            </a:r>
            <a:r>
              <a:rPr lang="tr-TR" sz="2800" b="1" dirty="0" smtClean="0">
                <a:latin typeface="Times New Roman" pitchFamily="18" charset="0"/>
                <a:cs typeface="Times New Roman" pitchFamily="18" charset="0"/>
              </a:rPr>
              <a:t>kurulmuş,</a:t>
            </a:r>
          </a:p>
          <a:p>
            <a:pPr algn="just"/>
            <a:r>
              <a:rPr lang="en-US" sz="2800" b="1" dirty="0" smtClean="0">
                <a:latin typeface="Times New Roman" pitchFamily="18" charset="0"/>
                <a:cs typeface="Times New Roman" pitchFamily="18" charset="0"/>
              </a:rPr>
              <a:t>2003-2004 </a:t>
            </a:r>
            <a:r>
              <a:rPr lang="en-US" sz="2800" b="1" dirty="0" err="1">
                <a:latin typeface="Times New Roman" pitchFamily="18" charset="0"/>
                <a:cs typeface="Times New Roman" pitchFamily="18" charset="0"/>
              </a:rPr>
              <a:t>eğitim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yılında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birçok</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üniversitede</a:t>
            </a:r>
            <a:r>
              <a:rPr lang="tr-TR" sz="2800" b="1" dirty="0">
                <a:latin typeface="Times New Roman" pitchFamily="18" charset="0"/>
                <a:cs typeface="Times New Roman" pitchFamily="18" charset="0"/>
              </a:rPr>
              <a:t> </a:t>
            </a:r>
            <a:r>
              <a:rPr lang="en-US" sz="2800" b="1" dirty="0">
                <a:latin typeface="Times New Roman" pitchFamily="18" charset="0"/>
                <a:cs typeface="Times New Roman" pitchFamily="18" charset="0"/>
              </a:rPr>
              <a:t>Erasmus </a:t>
            </a:r>
            <a:r>
              <a:rPr lang="en-US" sz="2800" b="1" dirty="0" err="1">
                <a:latin typeface="Times New Roman" pitchFamily="18" charset="0"/>
                <a:cs typeface="Times New Roman" pitchFamily="18" charset="0"/>
              </a:rPr>
              <a:t>Programı</a:t>
            </a:r>
            <a:r>
              <a:rPr lang="en-US" sz="2800" b="1" dirty="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başlatılmış</a:t>
            </a:r>
            <a:r>
              <a:rPr lang="tr-TR" sz="2800" b="1" dirty="0" smtClean="0">
                <a:latin typeface="Times New Roman" pitchFamily="18" charset="0"/>
                <a:cs typeface="Times New Roman" pitchFamily="18" charset="0"/>
              </a:rPr>
              <a:t> ve</a:t>
            </a:r>
          </a:p>
          <a:p>
            <a:pPr algn="just"/>
            <a:r>
              <a:rPr lang="en-US" sz="2800" b="1" dirty="0" smtClean="0">
                <a:latin typeface="Times New Roman" pitchFamily="18" charset="0"/>
                <a:cs typeface="Times New Roman" pitchFamily="18" charset="0"/>
              </a:rPr>
              <a:t>2006</a:t>
            </a:r>
            <a:r>
              <a:rPr lang="tr-TR" sz="2800" b="1" dirty="0" smtClean="0">
                <a:latin typeface="Times New Roman" pitchFamily="18" charset="0"/>
                <a:cs typeface="Times New Roman" pitchFamily="18" charset="0"/>
              </a:rPr>
              <a:t> yılında </a:t>
            </a:r>
            <a:r>
              <a:rPr lang="en-US" sz="2800" b="1" dirty="0" err="1" smtClean="0">
                <a:latin typeface="Times New Roman" pitchFamily="18" charset="0"/>
                <a:cs typeface="Times New Roman" pitchFamily="18" charset="0"/>
              </a:rPr>
              <a:t>Yüksek</a:t>
            </a:r>
            <a:r>
              <a:rPr lang="tr-TR" sz="2800" b="1" dirty="0" smtClean="0">
                <a:latin typeface="Times New Roman" pitchFamily="18" charset="0"/>
                <a:cs typeface="Times New Roman" pitchFamily="18" charset="0"/>
              </a:rPr>
              <a:t> Ö</a:t>
            </a:r>
            <a:r>
              <a:rPr lang="en-US" sz="2800" b="1" dirty="0" err="1" smtClean="0">
                <a:latin typeface="Times New Roman" pitchFamily="18" charset="0"/>
                <a:cs typeface="Times New Roman" pitchFamily="18" charset="0"/>
              </a:rPr>
              <a:t>ğretim</a:t>
            </a:r>
            <a:r>
              <a:rPr lang="en-US" sz="2800" b="1" dirty="0" smtClean="0">
                <a:latin typeface="Times New Roman" pitchFamily="18" charset="0"/>
                <a:cs typeface="Times New Roman" pitchFamily="18" charset="0"/>
              </a:rPr>
              <a:t> </a:t>
            </a:r>
            <a:r>
              <a:rPr lang="en-US" sz="2800" b="1" dirty="0" err="1">
                <a:latin typeface="Times New Roman" pitchFamily="18" charset="0"/>
                <a:cs typeface="Times New Roman" pitchFamily="18" charset="0"/>
              </a:rPr>
              <a:t>Kurulu</a:t>
            </a:r>
            <a:r>
              <a:rPr lang="en-US" sz="2800" b="1" dirty="0">
                <a:latin typeface="Times New Roman" pitchFamily="18" charset="0"/>
                <a:cs typeface="Times New Roman" pitchFamily="18" charset="0"/>
              </a:rPr>
              <a:t> </a:t>
            </a:r>
            <a:r>
              <a:rPr lang="tr-TR" sz="2800" b="1" dirty="0" smtClean="0">
                <a:latin typeface="Times New Roman" pitchFamily="18" charset="0"/>
                <a:cs typeface="Times New Roman" pitchFamily="18" charset="0"/>
              </a:rPr>
              <a:t>tarafından </a:t>
            </a:r>
            <a:r>
              <a:rPr lang="en-US" sz="2800" b="1" dirty="0" smtClean="0">
                <a:solidFill>
                  <a:srgbClr val="FF0000"/>
                </a:solidFill>
                <a:latin typeface="Times New Roman" pitchFamily="18" charset="0"/>
                <a:cs typeface="Times New Roman" pitchFamily="18" charset="0"/>
              </a:rPr>
              <a:t>“Bologna </a:t>
            </a:r>
            <a:r>
              <a:rPr lang="en-US" sz="2800" b="1" dirty="0" err="1">
                <a:solidFill>
                  <a:srgbClr val="FF0000"/>
                </a:solidFill>
                <a:latin typeface="Times New Roman" pitchFamily="18" charset="0"/>
                <a:cs typeface="Times New Roman" pitchFamily="18" charset="0"/>
              </a:rPr>
              <a:t>süreci</a:t>
            </a:r>
            <a:r>
              <a:rPr lang="en-US" sz="2800" b="1" dirty="0">
                <a:solidFill>
                  <a:srgbClr val="FF0000"/>
                </a:solidFill>
                <a:latin typeface="Times New Roman" pitchFamily="18" charset="0"/>
                <a:cs typeface="Times New Roman" pitchFamily="18" charset="0"/>
              </a:rPr>
              <a:t>” </a:t>
            </a:r>
            <a:r>
              <a:rPr lang="en-US" sz="2800" b="1" dirty="0" err="1">
                <a:latin typeface="Times New Roman" pitchFamily="18" charset="0"/>
                <a:cs typeface="Times New Roman" pitchFamily="18" charset="0"/>
              </a:rPr>
              <a:t>çalışmaları</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kapsamında</a:t>
            </a:r>
            <a:r>
              <a:rPr lang="en-US" sz="2800" b="1" dirty="0">
                <a:latin typeface="Times New Roman" pitchFamily="18" charset="0"/>
                <a:cs typeface="Times New Roman" pitchFamily="18" charset="0"/>
              </a:rPr>
              <a:t> </a:t>
            </a:r>
            <a:r>
              <a:rPr lang="en-US" sz="2800" b="1" dirty="0" smtClean="0">
                <a:latin typeface="Times New Roman" pitchFamily="18" charset="0"/>
                <a:cs typeface="Times New Roman" pitchFamily="18" charset="0"/>
              </a:rPr>
              <a:t>yurt </a:t>
            </a:r>
            <a:r>
              <a:rPr lang="en-US" sz="2800" b="1" dirty="0" err="1">
                <a:latin typeface="Times New Roman" pitchFamily="18" charset="0"/>
                <a:cs typeface="Times New Roman" pitchFamily="18" charset="0"/>
              </a:rPr>
              <a:t>içi</a:t>
            </a:r>
            <a:r>
              <a:rPr lang="en-US" sz="2800" b="1" dirty="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öğrenci</a:t>
            </a:r>
            <a:r>
              <a:rPr lang="tr-TR" sz="2800" b="1" dirty="0" smtClean="0">
                <a:latin typeface="Times New Roman" pitchFamily="18" charset="0"/>
                <a:cs typeface="Times New Roman" pitchFamily="18" charset="0"/>
              </a:rPr>
              <a:t>-</a:t>
            </a:r>
            <a:r>
              <a:rPr lang="en-US" sz="2800" b="1" dirty="0" err="1" smtClean="0">
                <a:latin typeface="Times New Roman" pitchFamily="18" charset="0"/>
                <a:cs typeface="Times New Roman" pitchFamily="18" charset="0"/>
              </a:rPr>
              <a:t>öğretim</a:t>
            </a:r>
            <a:r>
              <a:rPr lang="en-US" sz="2800" b="1" dirty="0" smtClean="0">
                <a:latin typeface="Times New Roman" pitchFamily="18" charset="0"/>
                <a:cs typeface="Times New Roman" pitchFamily="18" charset="0"/>
              </a:rPr>
              <a:t> </a:t>
            </a:r>
            <a:r>
              <a:rPr lang="en-US" sz="2800" b="1" dirty="0" err="1">
                <a:latin typeface="Times New Roman" pitchFamily="18" charset="0"/>
                <a:cs typeface="Times New Roman" pitchFamily="18" charset="0"/>
              </a:rPr>
              <a:t>üyesi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hareketliliği</a:t>
            </a:r>
            <a:r>
              <a:rPr lang="tr-TR"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başlatılmıştır</a:t>
            </a:r>
            <a:r>
              <a:rPr lang="en-US" sz="2800" b="1" dirty="0" smtClean="0">
                <a:latin typeface="Times New Roman" pitchFamily="18" charset="0"/>
                <a:cs typeface="Times New Roman" pitchFamily="18" charset="0"/>
              </a:rPr>
              <a:t>.</a:t>
            </a:r>
            <a:endParaRPr lang="tr-TR" sz="2800" b="1" dirty="0" smtClean="0">
              <a:latin typeface="Times New Roman" pitchFamily="18" charset="0"/>
              <a:cs typeface="Times New Roman" pitchFamily="18" charset="0"/>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5496" y="41275"/>
            <a:ext cx="493713" cy="6773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Slayt Numarası Yer Tutucusu 3"/>
          <p:cNvSpPr>
            <a:spLocks noGrp="1"/>
          </p:cNvSpPr>
          <p:nvPr>
            <p:ph type="sldNum" sz="quarter" idx="12"/>
          </p:nvPr>
        </p:nvSpPr>
        <p:spPr/>
        <p:txBody>
          <a:bodyPr/>
          <a:lstStyle/>
          <a:p>
            <a:fld id="{86B450FF-6EC2-4529-A63C-8D567BBE06E9}" type="slidenum">
              <a:rPr lang="en-US" smtClean="0"/>
              <a:pPr/>
              <a:t>35</a:t>
            </a:fld>
            <a:endParaRPr lang="en-US" dirty="0"/>
          </a:p>
        </p:txBody>
      </p:sp>
    </p:spTree>
    <p:extLst>
      <p:ext uri="{BB962C8B-B14F-4D97-AF65-F5344CB8AC3E}">
        <p14:creationId xmlns:p14="http://schemas.microsoft.com/office/powerpoint/2010/main" xmlns="" val="273691282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28596" y="214290"/>
            <a:ext cx="8229600" cy="642942"/>
          </a:xfrm>
        </p:spPr>
        <p:txBody>
          <a:bodyPr>
            <a:noAutofit/>
          </a:bodyPr>
          <a:lstStyle/>
          <a:p>
            <a:r>
              <a:rPr lang="en-US" sz="2400" b="1" dirty="0" err="1" smtClean="0">
                <a:solidFill>
                  <a:srgbClr val="FF0000"/>
                </a:solidFill>
                <a:latin typeface="Times New Roman" pitchFamily="18" charset="0"/>
                <a:ea typeface="+mn-ea"/>
                <a:cs typeface="Times New Roman" pitchFamily="18" charset="0"/>
              </a:rPr>
              <a:t>Türkiyede</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Yüksek</a:t>
            </a:r>
            <a:r>
              <a:rPr lang="tr-TR" sz="2400" b="1" dirty="0" smtClean="0">
                <a:solidFill>
                  <a:srgbClr val="FF0000"/>
                </a:solidFill>
                <a:latin typeface="Times New Roman" pitchFamily="18" charset="0"/>
                <a:ea typeface="+mn-ea"/>
                <a:cs typeface="Times New Roman" pitchFamily="18" charset="0"/>
              </a:rPr>
              <a:t> Ö</a:t>
            </a:r>
            <a:r>
              <a:rPr lang="en-US" sz="2400" b="1" dirty="0" err="1" smtClean="0">
                <a:solidFill>
                  <a:srgbClr val="FF0000"/>
                </a:solidFill>
                <a:latin typeface="Times New Roman" pitchFamily="18" charset="0"/>
                <a:ea typeface="+mn-ea"/>
                <a:cs typeface="Times New Roman" pitchFamily="18" charset="0"/>
              </a:rPr>
              <a:t>ğretim</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smtClean="0">
                <a:solidFill>
                  <a:srgbClr val="FF0000"/>
                </a:solidFill>
                <a:latin typeface="Times New Roman" pitchFamily="18" charset="0"/>
                <a:ea typeface="+mn-ea"/>
                <a:cs typeface="Times New Roman" pitchFamily="18" charset="0"/>
              </a:rPr>
              <a:t>le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Gelişmeler</a:t>
            </a:r>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3" name="İçerik Yer Tutucusu 2"/>
          <p:cNvSpPr>
            <a:spLocks noGrp="1"/>
          </p:cNvSpPr>
          <p:nvPr>
            <p:ph idx="1"/>
          </p:nvPr>
        </p:nvSpPr>
        <p:spPr>
          <a:xfrm>
            <a:off x="827584" y="1268760"/>
            <a:ext cx="7859216" cy="4525963"/>
          </a:xfrm>
        </p:spPr>
        <p:txBody>
          <a:bodyPr>
            <a:normAutofit/>
          </a:bodyPr>
          <a:lstStyle/>
          <a:p>
            <a:pPr algn="just"/>
            <a:r>
              <a:rPr lang="en-US" sz="2800" b="1" dirty="0" err="1" smtClean="0">
                <a:latin typeface="Times New Roman" pitchFamily="18" charset="0"/>
                <a:cs typeface="Times New Roman" pitchFamily="18" charset="0"/>
              </a:rPr>
              <a:t>Ayrıca</a:t>
            </a:r>
            <a:r>
              <a:rPr lang="en-US" sz="2800" b="1" dirty="0" smtClean="0">
                <a:latin typeface="Times New Roman" pitchFamily="18" charset="0"/>
                <a:cs typeface="Times New Roman" pitchFamily="18" charset="0"/>
              </a:rPr>
              <a:t> </a:t>
            </a:r>
            <a:r>
              <a:rPr lang="en-US" sz="2800" b="1" dirty="0" err="1">
                <a:latin typeface="Times New Roman" pitchFamily="18" charset="0"/>
                <a:cs typeface="Times New Roman" pitchFamily="18" charset="0"/>
              </a:rPr>
              <a:t>akademik</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derecelendirme</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kredi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sistemi</a:t>
            </a:r>
            <a:r>
              <a:rPr lang="en-US" sz="2800" b="1" dirty="0" smtClean="0">
                <a:latin typeface="Times New Roman" pitchFamily="18" charset="0"/>
                <a:cs typeface="Times New Roman" pitchFamily="18" charset="0"/>
              </a:rPr>
              <a:t>,</a:t>
            </a:r>
            <a:r>
              <a:rPr lang="tr-TR"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kalite</a:t>
            </a:r>
            <a:r>
              <a:rPr lang="en-US" sz="2800" b="1" dirty="0" smtClean="0">
                <a:latin typeface="Times New Roman" pitchFamily="18" charset="0"/>
                <a:cs typeface="Times New Roman" pitchFamily="18" charset="0"/>
              </a:rPr>
              <a:t> </a:t>
            </a:r>
            <a:r>
              <a:rPr lang="en-US" sz="2800" b="1" dirty="0" err="1">
                <a:latin typeface="Times New Roman" pitchFamily="18" charset="0"/>
                <a:cs typeface="Times New Roman" pitchFamily="18" charset="0"/>
              </a:rPr>
              <a:t>güvencesi</a:t>
            </a:r>
            <a:r>
              <a:rPr lang="en-US" sz="2800" b="1" dirty="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yüksek</a:t>
            </a:r>
            <a:r>
              <a:rPr lang="tr-TR"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öğretimin</a:t>
            </a:r>
            <a:r>
              <a:rPr lang="en-US" sz="2800" b="1" dirty="0" smtClean="0">
                <a:latin typeface="Times New Roman" pitchFamily="18" charset="0"/>
                <a:cs typeface="Times New Roman" pitchFamily="18" charset="0"/>
              </a:rPr>
              <a:t> </a:t>
            </a:r>
            <a:r>
              <a:rPr lang="en-US" sz="2800" b="1" dirty="0" err="1">
                <a:latin typeface="Times New Roman" pitchFamily="18" charset="0"/>
                <a:cs typeface="Times New Roman" pitchFamily="18" charset="0"/>
              </a:rPr>
              <a:t>Avrupa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boyutunun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hızlandırılması</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yaşam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boyu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öğrenme</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doktora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çalışmalarının</a:t>
            </a:r>
            <a:r>
              <a:rPr lang="en-US" sz="2800" b="1" dirty="0">
                <a:latin typeface="Times New Roman" pitchFamily="18" charset="0"/>
                <a:cs typeface="Times New Roman" pitchFamily="18" charset="0"/>
              </a:rPr>
              <a:t> </a:t>
            </a:r>
            <a:r>
              <a:rPr lang="en-US" sz="2800" b="1" dirty="0">
                <a:solidFill>
                  <a:srgbClr val="FF0000"/>
                </a:solidFill>
                <a:latin typeface="Times New Roman" pitchFamily="18" charset="0"/>
                <a:cs typeface="Times New Roman" pitchFamily="18" charset="0"/>
              </a:rPr>
              <a:t>“</a:t>
            </a:r>
            <a:r>
              <a:rPr lang="en-US" sz="2800" b="1" dirty="0" err="1">
                <a:solidFill>
                  <a:srgbClr val="FF0000"/>
                </a:solidFill>
                <a:latin typeface="Times New Roman" pitchFamily="18" charset="0"/>
                <a:cs typeface="Times New Roman" pitchFamily="18" charset="0"/>
              </a:rPr>
              <a:t>Avrupa</a:t>
            </a:r>
            <a:r>
              <a:rPr lang="tr-TR"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Araştırma</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Alanı</a:t>
            </a:r>
            <a:r>
              <a:rPr lang="en-US" sz="2800" b="1" dirty="0">
                <a:solidFill>
                  <a:srgbClr val="FF0000"/>
                </a:solidFill>
                <a:latin typeface="Times New Roman" pitchFamily="18" charset="0"/>
                <a:cs typeface="Times New Roman" pitchFamily="18" charset="0"/>
              </a:rPr>
              <a:t>” </a:t>
            </a:r>
            <a:r>
              <a:rPr lang="en-US" sz="2800" b="1" dirty="0" err="1">
                <a:latin typeface="Times New Roman" pitchFamily="18" charset="0"/>
                <a:cs typeface="Times New Roman" pitchFamily="18" charset="0"/>
              </a:rPr>
              <a:t>ve</a:t>
            </a:r>
            <a:r>
              <a:rPr lang="en-US" sz="2800" b="1" dirty="0">
                <a:latin typeface="Times New Roman" pitchFamily="18" charset="0"/>
                <a:cs typeface="Times New Roman" pitchFamily="18" charset="0"/>
              </a:rPr>
              <a:t> </a:t>
            </a:r>
            <a:r>
              <a:rPr lang="en-US" sz="2800" b="1" dirty="0">
                <a:solidFill>
                  <a:srgbClr val="FF0000"/>
                </a:solidFill>
                <a:latin typeface="Times New Roman" pitchFamily="18" charset="0"/>
                <a:cs typeface="Times New Roman" pitchFamily="18" charset="0"/>
              </a:rPr>
              <a:t>“</a:t>
            </a:r>
            <a:r>
              <a:rPr lang="en-US" sz="2800" b="1" dirty="0" err="1">
                <a:solidFill>
                  <a:srgbClr val="FF0000"/>
                </a:solidFill>
                <a:latin typeface="Times New Roman" pitchFamily="18" charset="0"/>
                <a:cs typeface="Times New Roman" pitchFamily="18" charset="0"/>
              </a:rPr>
              <a:t>Avrupa</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Yükseköğrenim</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Alanı</a:t>
            </a:r>
            <a:r>
              <a:rPr lang="en-US" sz="2800" b="1" dirty="0">
                <a:solidFill>
                  <a:srgbClr val="FF0000"/>
                </a:solidFill>
                <a:latin typeface="Times New Roman" pitchFamily="18" charset="0"/>
                <a:cs typeface="Times New Roman" pitchFamily="18" charset="0"/>
              </a:rPr>
              <a:t>” </a:t>
            </a:r>
            <a:r>
              <a:rPr lang="en-US" sz="2800" b="1" dirty="0" err="1">
                <a:latin typeface="Times New Roman" pitchFamily="18" charset="0"/>
                <a:cs typeface="Times New Roman" pitchFamily="18" charset="0"/>
              </a:rPr>
              <a:t>ile</a:t>
            </a:r>
            <a:r>
              <a:rPr lang="tr-TR"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eşgüdümü</a:t>
            </a:r>
            <a:r>
              <a:rPr lang="en-US" sz="2800" b="1" dirty="0">
                <a:latin typeface="Times New Roman" pitchFamily="18" charset="0"/>
                <a:cs typeface="Times New Roman" pitchFamily="18" charset="0"/>
              </a:rPr>
              <a:t> </a:t>
            </a:r>
            <a:endParaRPr lang="tr-TR" sz="2800" b="1" dirty="0" smtClean="0">
              <a:latin typeface="Times New Roman" pitchFamily="18" charset="0"/>
              <a:cs typeface="Times New Roman" pitchFamily="18" charset="0"/>
            </a:endParaRPr>
          </a:p>
          <a:p>
            <a:pPr algn="just"/>
            <a:r>
              <a:rPr lang="tr-TR" sz="2800" b="1" dirty="0" smtClean="0">
                <a:solidFill>
                  <a:srgbClr val="FF0000"/>
                </a:solidFill>
                <a:latin typeface="Times New Roman" pitchFamily="18" charset="0"/>
                <a:cs typeface="Times New Roman" pitchFamily="18" charset="0"/>
              </a:rPr>
              <a:t>Ç</a:t>
            </a:r>
            <a:r>
              <a:rPr lang="en-US" sz="2800" b="1" dirty="0" err="1" smtClean="0">
                <a:solidFill>
                  <a:srgbClr val="FF0000"/>
                </a:solidFill>
                <a:latin typeface="Times New Roman" pitchFamily="18" charset="0"/>
                <a:cs typeface="Times New Roman" pitchFamily="18" charset="0"/>
              </a:rPr>
              <a:t>erçeve</a:t>
            </a:r>
            <a:r>
              <a:rPr lang="en-US" sz="2800" b="1" dirty="0" smtClean="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programlarına</a:t>
            </a:r>
            <a:r>
              <a:rPr lang="en-US" sz="2800" b="1" dirty="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katılma</a:t>
            </a:r>
            <a:r>
              <a:rPr lang="en-US" sz="2800" b="1" dirty="0" smtClean="0">
                <a:solidFill>
                  <a:srgbClr val="FF0000"/>
                </a:solidFill>
                <a:latin typeface="Times New Roman" pitchFamily="18" charset="0"/>
                <a:cs typeface="Times New Roman" pitchFamily="18" charset="0"/>
              </a:rPr>
              <a:t> </a:t>
            </a:r>
            <a:r>
              <a:rPr lang="en-US" sz="2800" b="1" dirty="0" err="1">
                <a:latin typeface="Times New Roman" pitchFamily="18" charset="0"/>
                <a:cs typeface="Times New Roman" pitchFamily="18" charset="0"/>
              </a:rPr>
              <a:t>gibi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konularda</a:t>
            </a:r>
            <a:r>
              <a:rPr lang="en-US" sz="2800" b="1" dirty="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bu</a:t>
            </a:r>
            <a:r>
              <a:rPr lang="tr-TR"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sürece</a:t>
            </a:r>
            <a:r>
              <a:rPr lang="en-US" sz="2800" b="1" dirty="0" smtClean="0">
                <a:latin typeface="Times New Roman" pitchFamily="18" charset="0"/>
                <a:cs typeface="Times New Roman" pitchFamily="18" charset="0"/>
              </a:rPr>
              <a:t> </a:t>
            </a:r>
            <a:r>
              <a:rPr lang="en-US" sz="2800" b="1" dirty="0" err="1">
                <a:latin typeface="Times New Roman" pitchFamily="18" charset="0"/>
                <a:cs typeface="Times New Roman" pitchFamily="18" charset="0"/>
              </a:rPr>
              <a:t>ilişkin</a:t>
            </a:r>
            <a:r>
              <a:rPr lang="en-US" sz="2800" b="1" dirty="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çalışmalar</a:t>
            </a:r>
            <a:r>
              <a:rPr lang="tr-TR" sz="2800" b="1" dirty="0" smtClean="0">
                <a:latin typeface="Times New Roman" pitchFamily="18" charset="0"/>
                <a:cs typeface="Times New Roman" pitchFamily="18" charset="0"/>
              </a:rPr>
              <a:t> yapılmıştır.</a:t>
            </a:r>
            <a:endParaRPr lang="en-US" sz="2800" b="1" dirty="0">
              <a:latin typeface="Times New Roman" pitchFamily="18" charset="0"/>
              <a:cs typeface="Times New Roman" pitchFamily="18" charset="0"/>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5496" y="41275"/>
            <a:ext cx="493713" cy="6773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Slayt Numarası Yer Tutucusu 3"/>
          <p:cNvSpPr>
            <a:spLocks noGrp="1"/>
          </p:cNvSpPr>
          <p:nvPr>
            <p:ph type="sldNum" sz="quarter" idx="12"/>
          </p:nvPr>
        </p:nvSpPr>
        <p:spPr/>
        <p:txBody>
          <a:bodyPr/>
          <a:lstStyle/>
          <a:p>
            <a:fld id="{86B450FF-6EC2-4529-A63C-8D567BBE06E9}" type="slidenum">
              <a:rPr lang="en-US" smtClean="0"/>
              <a:pPr/>
              <a:t>36</a:t>
            </a:fld>
            <a:endParaRPr lang="en-US" dirty="0"/>
          </a:p>
        </p:txBody>
      </p:sp>
    </p:spTree>
    <p:extLst>
      <p:ext uri="{BB962C8B-B14F-4D97-AF65-F5344CB8AC3E}">
        <p14:creationId xmlns:p14="http://schemas.microsoft.com/office/powerpoint/2010/main" xmlns="" val="27369128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en-US" sz="2400" b="1" dirty="0" err="1">
                <a:solidFill>
                  <a:srgbClr val="FF0000"/>
                </a:solidFill>
                <a:latin typeface="Times New Roman" pitchFamily="18" charset="0"/>
                <a:cs typeface="Times New Roman" pitchFamily="18" charset="0"/>
              </a:rPr>
              <a:t>Türkiye’de</a:t>
            </a:r>
            <a:r>
              <a:rPr lang="en-US" sz="2400" b="1" dirty="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Yüksek</a:t>
            </a:r>
            <a:r>
              <a:rPr lang="tr-TR" sz="2400" b="1" dirty="0" smtClean="0">
                <a:solidFill>
                  <a:srgbClr val="FF0000"/>
                </a:solidFill>
                <a:latin typeface="Times New Roman" pitchFamily="18" charset="0"/>
                <a:cs typeface="Times New Roman" pitchFamily="18" charset="0"/>
              </a:rPr>
              <a:t> Ö</a:t>
            </a:r>
            <a:r>
              <a:rPr lang="en-US" sz="2400" b="1" dirty="0" err="1" smtClean="0">
                <a:solidFill>
                  <a:srgbClr val="FF0000"/>
                </a:solidFill>
                <a:latin typeface="Times New Roman" pitchFamily="18" charset="0"/>
                <a:cs typeface="Times New Roman" pitchFamily="18" charset="0"/>
              </a:rPr>
              <a:t>ğretim</a:t>
            </a:r>
            <a:r>
              <a:rPr lang="en-US" sz="2400" b="1" dirty="0" smtClean="0">
                <a:solidFill>
                  <a:srgbClr val="FF0000"/>
                </a:solidFill>
                <a:latin typeface="Times New Roman" pitchFamily="18" charset="0"/>
                <a:cs typeface="Times New Roman" pitchFamily="18" charset="0"/>
              </a:rPr>
              <a:t> </a:t>
            </a:r>
            <a:r>
              <a:rPr lang="tr-TR" sz="2400" b="1" dirty="0" smtClean="0">
                <a:solidFill>
                  <a:srgbClr val="FF0000"/>
                </a:solidFill>
                <a:latin typeface="Times New Roman" pitchFamily="18" charset="0"/>
                <a:cs typeface="Times New Roman" pitchFamily="18" charset="0"/>
              </a:rPr>
              <a:t>İ</a:t>
            </a:r>
            <a:r>
              <a:rPr lang="en-US" sz="2400" b="1" dirty="0" smtClean="0">
                <a:solidFill>
                  <a:srgbClr val="FF0000"/>
                </a:solidFill>
                <a:latin typeface="Times New Roman" pitchFamily="18" charset="0"/>
                <a:cs typeface="Times New Roman" pitchFamily="18" charset="0"/>
              </a:rPr>
              <a:t>le </a:t>
            </a:r>
            <a:r>
              <a:rPr lang="tr-TR" sz="2400" b="1" dirty="0" smtClean="0">
                <a:solidFill>
                  <a:srgbClr val="FF0000"/>
                </a:solidFill>
                <a:latin typeface="Times New Roman" pitchFamily="18" charset="0"/>
                <a:cs typeface="Times New Roman" pitchFamily="18" charset="0"/>
              </a:rPr>
              <a:t>İ</a:t>
            </a:r>
            <a:r>
              <a:rPr lang="en-US" sz="2400" b="1" dirty="0" err="1" smtClean="0">
                <a:solidFill>
                  <a:srgbClr val="FF0000"/>
                </a:solidFill>
                <a:latin typeface="Times New Roman" pitchFamily="18" charset="0"/>
                <a:cs typeface="Times New Roman" pitchFamily="18" charset="0"/>
              </a:rPr>
              <a:t>lgili</a:t>
            </a:r>
            <a:r>
              <a:rPr lang="tr-TR"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Gelişmeler</a:t>
            </a:r>
            <a:endParaRPr lang="en-US" sz="2400" dirty="0">
              <a:latin typeface="Times New Roman" pitchFamily="18" charset="0"/>
              <a:cs typeface="Times New Roman" pitchFamily="18" charset="0"/>
            </a:endParaRPr>
          </a:p>
        </p:txBody>
      </p:sp>
      <p:sp>
        <p:nvSpPr>
          <p:cNvPr id="3" name="İçerik Yer Tutucusu 2"/>
          <p:cNvSpPr>
            <a:spLocks noGrp="1"/>
          </p:cNvSpPr>
          <p:nvPr>
            <p:ph idx="1"/>
          </p:nvPr>
        </p:nvSpPr>
        <p:spPr>
          <a:xfrm>
            <a:off x="899592" y="1340768"/>
            <a:ext cx="7643192" cy="4525963"/>
          </a:xfrm>
        </p:spPr>
        <p:txBody>
          <a:bodyPr>
            <a:normAutofit lnSpcReduction="10000"/>
          </a:bodyPr>
          <a:lstStyle/>
          <a:p>
            <a:pPr algn="just"/>
            <a:r>
              <a:rPr lang="en-US" sz="2800" b="1" dirty="0">
                <a:latin typeface="Times New Roman" pitchFamily="18" charset="0"/>
                <a:cs typeface="Times New Roman" pitchFamily="18" charset="0"/>
              </a:rPr>
              <a:t>2005 </a:t>
            </a:r>
            <a:r>
              <a:rPr lang="en-US" sz="2800" b="1" dirty="0" err="1">
                <a:latin typeface="Times New Roman" pitchFamily="18" charset="0"/>
                <a:cs typeface="Times New Roman" pitchFamily="18" charset="0"/>
              </a:rPr>
              <a:t>yılında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çıkartılan</a:t>
            </a:r>
            <a:r>
              <a:rPr lang="en-US" sz="2800" b="1" dirty="0">
                <a:latin typeface="Times New Roman" pitchFamily="18" charset="0"/>
                <a:cs typeface="Times New Roman" pitchFamily="18" charset="0"/>
              </a:rPr>
              <a:t> YÖK </a:t>
            </a:r>
            <a:r>
              <a:rPr lang="en-US" sz="2800" b="1" dirty="0" err="1">
                <a:latin typeface="Times New Roman" pitchFamily="18" charset="0"/>
                <a:cs typeface="Times New Roman" pitchFamily="18" charset="0"/>
              </a:rPr>
              <a:t>yönetmeliği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ile</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Ulusal</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Öğrenci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Temsilcileri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Konseyi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kurulmuştur</a:t>
            </a:r>
            <a:r>
              <a:rPr lang="en-US" sz="2800" b="1" dirty="0" smtClean="0">
                <a:latin typeface="Times New Roman" pitchFamily="18" charset="0"/>
                <a:cs typeface="Times New Roman" pitchFamily="18" charset="0"/>
              </a:rPr>
              <a:t>.</a:t>
            </a:r>
            <a:endParaRPr lang="tr-TR" sz="2800" b="1" dirty="0" smtClean="0">
              <a:latin typeface="Times New Roman" pitchFamily="18" charset="0"/>
              <a:cs typeface="Times New Roman" pitchFamily="18" charset="0"/>
            </a:endParaRPr>
          </a:p>
          <a:p>
            <a:pPr algn="just"/>
            <a:r>
              <a:rPr lang="en-US" sz="2800" b="1" dirty="0" smtClean="0">
                <a:latin typeface="Times New Roman" pitchFamily="18" charset="0"/>
                <a:cs typeface="Times New Roman" pitchFamily="18" charset="0"/>
              </a:rPr>
              <a:t>2006 </a:t>
            </a:r>
            <a:r>
              <a:rPr lang="en-US" sz="2800" b="1" dirty="0" err="1">
                <a:latin typeface="Times New Roman" pitchFamily="18" charset="0"/>
                <a:cs typeface="Times New Roman" pitchFamily="18" charset="0"/>
              </a:rPr>
              <a:t>yılında</a:t>
            </a:r>
            <a:r>
              <a:rPr lang="en-US" sz="2800" b="1" dirty="0">
                <a:latin typeface="Times New Roman" pitchFamily="18" charset="0"/>
                <a:cs typeface="Times New Roman" pitchFamily="18" charset="0"/>
              </a:rPr>
              <a:t> </a:t>
            </a:r>
            <a:r>
              <a:rPr lang="tr-TR" sz="2800" b="1" dirty="0" smtClean="0">
                <a:latin typeface="Times New Roman" pitchFamily="18" charset="0"/>
                <a:cs typeface="Times New Roman" pitchFamily="18" charset="0"/>
              </a:rPr>
              <a:t>ülkemiz </a:t>
            </a:r>
            <a:r>
              <a:rPr lang="en-US" sz="2800" b="1" dirty="0" err="1" smtClean="0">
                <a:solidFill>
                  <a:srgbClr val="FF0000"/>
                </a:solidFill>
                <a:latin typeface="Times New Roman" pitchFamily="18" charset="0"/>
                <a:cs typeface="Times New Roman" pitchFamily="18" charset="0"/>
              </a:rPr>
              <a:t>Eurostudent</a:t>
            </a:r>
            <a:r>
              <a:rPr lang="tr-TR" sz="2800" b="1" dirty="0" smtClean="0">
                <a:solidFill>
                  <a:srgbClr val="FF0000"/>
                </a:solidFill>
                <a:latin typeface="Times New Roman" pitchFamily="18" charset="0"/>
                <a:cs typeface="Times New Roman" pitchFamily="18" charset="0"/>
              </a:rPr>
              <a:t> </a:t>
            </a:r>
            <a:r>
              <a:rPr lang="fi-FI" sz="2800" b="1" dirty="0">
                <a:solidFill>
                  <a:srgbClr val="FF0000"/>
                </a:solidFill>
                <a:latin typeface="Times New Roman" pitchFamily="18" charset="0"/>
                <a:cs typeface="Times New Roman" pitchFamily="18" charset="0"/>
              </a:rPr>
              <a:t>III </a:t>
            </a:r>
            <a:r>
              <a:rPr lang="fi-FI" sz="2800" b="1" dirty="0" smtClean="0">
                <a:solidFill>
                  <a:srgbClr val="FF0000"/>
                </a:solidFill>
                <a:latin typeface="Times New Roman" pitchFamily="18" charset="0"/>
                <a:cs typeface="Times New Roman" pitchFamily="18" charset="0"/>
              </a:rPr>
              <a:t>Projesine </a:t>
            </a:r>
            <a:r>
              <a:rPr lang="fi-FI" sz="2800" b="1" dirty="0" smtClean="0">
                <a:latin typeface="Times New Roman" pitchFamily="18" charset="0"/>
                <a:cs typeface="Times New Roman" pitchFamily="18" charset="0"/>
              </a:rPr>
              <a:t>katılarak</a:t>
            </a:r>
            <a:r>
              <a:rPr lang="tr-TR" sz="2800" b="1" dirty="0" smtClean="0">
                <a:latin typeface="Times New Roman" pitchFamily="18" charset="0"/>
                <a:cs typeface="Times New Roman" pitchFamily="18" charset="0"/>
              </a:rPr>
              <a:t>,</a:t>
            </a:r>
            <a:r>
              <a:rPr lang="fi-FI" sz="2800" b="1" dirty="0" smtClean="0">
                <a:latin typeface="Times New Roman" pitchFamily="18" charset="0"/>
                <a:cs typeface="Times New Roman" pitchFamily="18" charset="0"/>
              </a:rPr>
              <a:t> </a:t>
            </a:r>
            <a:r>
              <a:rPr lang="fi-FI" sz="2800" b="1" dirty="0">
                <a:latin typeface="Times New Roman" pitchFamily="18" charset="0"/>
                <a:cs typeface="Times New Roman" pitchFamily="18" charset="0"/>
              </a:rPr>
              <a:t>öğrencilerin sosyo-ekonomik</a:t>
            </a:r>
            <a:r>
              <a:rPr lang="tr-TR"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profilinin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çıkartılmasına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başlanmıştır</a:t>
            </a:r>
            <a:r>
              <a:rPr lang="en-US" sz="2800" b="1" dirty="0" smtClean="0">
                <a:latin typeface="Times New Roman" pitchFamily="18" charset="0"/>
                <a:cs typeface="Times New Roman" pitchFamily="18" charset="0"/>
              </a:rPr>
              <a:t>.</a:t>
            </a:r>
            <a:endParaRPr lang="tr-TR" sz="2800" b="1" dirty="0" smtClean="0">
              <a:latin typeface="Times New Roman" pitchFamily="18" charset="0"/>
              <a:cs typeface="Times New Roman" pitchFamily="18" charset="0"/>
            </a:endParaRPr>
          </a:p>
          <a:p>
            <a:pPr algn="just"/>
            <a:r>
              <a:rPr lang="en-US" sz="2800" b="1" dirty="0" err="1" smtClean="0">
                <a:latin typeface="Times New Roman" pitchFamily="18" charset="0"/>
                <a:cs typeface="Times New Roman" pitchFamily="18" charset="0"/>
              </a:rPr>
              <a:t>Kalite</a:t>
            </a:r>
            <a:r>
              <a:rPr lang="en-US" sz="2800" b="1" dirty="0" smtClean="0">
                <a:latin typeface="Times New Roman" pitchFamily="18" charset="0"/>
                <a:cs typeface="Times New Roman" pitchFamily="18" charset="0"/>
              </a:rPr>
              <a:t> </a:t>
            </a:r>
            <a:r>
              <a:rPr lang="en-US" sz="2800" b="1" dirty="0" err="1">
                <a:latin typeface="Times New Roman" pitchFamily="18" charset="0"/>
                <a:cs typeface="Times New Roman" pitchFamily="18" charset="0"/>
              </a:rPr>
              <a:t>ve</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Akreditasyon</a:t>
            </a:r>
            <a:r>
              <a:rPr lang="tr-TR"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Kurulunun</a:t>
            </a:r>
            <a:r>
              <a:rPr lang="en-US" sz="2800" b="1" dirty="0">
                <a:latin typeface="Times New Roman" pitchFamily="18" charset="0"/>
                <a:cs typeface="Times New Roman" pitchFamily="18" charset="0"/>
              </a:rPr>
              <a:t> </a:t>
            </a:r>
            <a:r>
              <a:rPr lang="en-US" sz="2800" b="1" dirty="0">
                <a:solidFill>
                  <a:srgbClr val="FF0000"/>
                </a:solidFill>
                <a:latin typeface="Times New Roman" pitchFamily="18" charset="0"/>
                <a:cs typeface="Times New Roman" pitchFamily="18" charset="0"/>
              </a:rPr>
              <a:t>(YÖDEK, 2006) </a:t>
            </a:r>
            <a:r>
              <a:rPr lang="en-US" sz="2800" b="1" dirty="0" err="1">
                <a:latin typeface="Times New Roman" pitchFamily="18" charset="0"/>
                <a:cs typeface="Times New Roman" pitchFamily="18" charset="0"/>
              </a:rPr>
              <a:t>çalışmaları</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kapsamında</a:t>
            </a:r>
            <a:r>
              <a:rPr lang="tr-TR"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üniversitelerin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stratejik</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planları</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oluşturulmuştur</a:t>
            </a:r>
            <a:r>
              <a:rPr lang="en-US" sz="2800" b="1" dirty="0" smtClean="0">
                <a:latin typeface="Times New Roman" pitchFamily="18" charset="0"/>
                <a:cs typeface="Times New Roman" pitchFamily="18" charset="0"/>
              </a:rPr>
              <a:t>.</a:t>
            </a:r>
            <a:endParaRPr lang="tr-TR" sz="2800" b="1" dirty="0" smtClean="0">
              <a:latin typeface="Times New Roman" pitchFamily="18" charset="0"/>
              <a:cs typeface="Times New Roman" pitchFamily="18" charset="0"/>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5496" y="41275"/>
            <a:ext cx="493713" cy="6773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Slayt Numarası Yer Tutucusu 4"/>
          <p:cNvSpPr>
            <a:spLocks noGrp="1"/>
          </p:cNvSpPr>
          <p:nvPr>
            <p:ph type="sldNum" sz="quarter" idx="12"/>
          </p:nvPr>
        </p:nvSpPr>
        <p:spPr/>
        <p:txBody>
          <a:bodyPr/>
          <a:lstStyle/>
          <a:p>
            <a:fld id="{86B450FF-6EC2-4529-A63C-8D567BBE06E9}" type="slidenum">
              <a:rPr lang="en-US" smtClean="0"/>
              <a:pPr/>
              <a:t>37</a:t>
            </a:fld>
            <a:endParaRPr lang="en-US" dirty="0"/>
          </a:p>
        </p:txBody>
      </p:sp>
    </p:spTree>
    <p:extLst>
      <p:ext uri="{BB962C8B-B14F-4D97-AF65-F5344CB8AC3E}">
        <p14:creationId xmlns:p14="http://schemas.microsoft.com/office/powerpoint/2010/main" xmlns="" val="361576667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en-US" sz="2400" b="1" dirty="0" err="1">
                <a:solidFill>
                  <a:srgbClr val="FF0000"/>
                </a:solidFill>
                <a:latin typeface="Times New Roman" pitchFamily="18" charset="0"/>
                <a:cs typeface="Times New Roman" pitchFamily="18" charset="0"/>
              </a:rPr>
              <a:t>Türkiye’de</a:t>
            </a:r>
            <a:r>
              <a:rPr lang="en-US" sz="2400" b="1" dirty="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Yüksek</a:t>
            </a:r>
            <a:r>
              <a:rPr lang="tr-TR" sz="2400" b="1" dirty="0" smtClean="0">
                <a:solidFill>
                  <a:srgbClr val="FF0000"/>
                </a:solidFill>
                <a:latin typeface="Times New Roman" pitchFamily="18" charset="0"/>
                <a:cs typeface="Times New Roman" pitchFamily="18" charset="0"/>
              </a:rPr>
              <a:t> Ö</a:t>
            </a:r>
            <a:r>
              <a:rPr lang="en-US" sz="2400" b="1" dirty="0" err="1" smtClean="0">
                <a:solidFill>
                  <a:srgbClr val="FF0000"/>
                </a:solidFill>
                <a:latin typeface="Times New Roman" pitchFamily="18" charset="0"/>
                <a:cs typeface="Times New Roman" pitchFamily="18" charset="0"/>
              </a:rPr>
              <a:t>ğretim</a:t>
            </a:r>
            <a:r>
              <a:rPr lang="en-US" sz="2400" b="1" dirty="0" smtClean="0">
                <a:solidFill>
                  <a:srgbClr val="FF0000"/>
                </a:solidFill>
                <a:latin typeface="Times New Roman" pitchFamily="18" charset="0"/>
                <a:cs typeface="Times New Roman" pitchFamily="18" charset="0"/>
              </a:rPr>
              <a:t> </a:t>
            </a:r>
            <a:r>
              <a:rPr lang="tr-TR" sz="2400" b="1" dirty="0" smtClean="0">
                <a:solidFill>
                  <a:srgbClr val="FF0000"/>
                </a:solidFill>
                <a:latin typeface="Times New Roman" pitchFamily="18" charset="0"/>
                <a:cs typeface="Times New Roman" pitchFamily="18" charset="0"/>
              </a:rPr>
              <a:t>İ</a:t>
            </a:r>
            <a:r>
              <a:rPr lang="en-US" sz="2400" b="1" dirty="0" smtClean="0">
                <a:solidFill>
                  <a:srgbClr val="FF0000"/>
                </a:solidFill>
                <a:latin typeface="Times New Roman" pitchFamily="18" charset="0"/>
                <a:cs typeface="Times New Roman" pitchFamily="18" charset="0"/>
              </a:rPr>
              <a:t>le </a:t>
            </a:r>
            <a:r>
              <a:rPr lang="tr-TR" sz="2400" b="1" dirty="0" smtClean="0">
                <a:solidFill>
                  <a:srgbClr val="FF0000"/>
                </a:solidFill>
                <a:latin typeface="Times New Roman" pitchFamily="18" charset="0"/>
                <a:cs typeface="Times New Roman" pitchFamily="18" charset="0"/>
              </a:rPr>
              <a:t>İ</a:t>
            </a:r>
            <a:r>
              <a:rPr lang="en-US" sz="2400" b="1" dirty="0" err="1" smtClean="0">
                <a:solidFill>
                  <a:srgbClr val="FF0000"/>
                </a:solidFill>
                <a:latin typeface="Times New Roman" pitchFamily="18" charset="0"/>
                <a:cs typeface="Times New Roman" pitchFamily="18" charset="0"/>
              </a:rPr>
              <a:t>lgili</a:t>
            </a:r>
            <a:r>
              <a:rPr lang="tr-TR"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Gelişmeler</a:t>
            </a:r>
            <a:endParaRPr lang="en-US" sz="2400" dirty="0">
              <a:latin typeface="Times New Roman" pitchFamily="18" charset="0"/>
              <a:cs typeface="Times New Roman" pitchFamily="18" charset="0"/>
            </a:endParaRPr>
          </a:p>
        </p:txBody>
      </p:sp>
      <p:sp>
        <p:nvSpPr>
          <p:cNvPr id="3" name="İçerik Yer Tutucusu 2"/>
          <p:cNvSpPr>
            <a:spLocks noGrp="1"/>
          </p:cNvSpPr>
          <p:nvPr>
            <p:ph idx="1"/>
          </p:nvPr>
        </p:nvSpPr>
        <p:spPr>
          <a:xfrm>
            <a:off x="899592" y="1340768"/>
            <a:ext cx="7643192" cy="4525963"/>
          </a:xfrm>
        </p:spPr>
        <p:txBody>
          <a:bodyPr>
            <a:normAutofit/>
          </a:bodyPr>
          <a:lstStyle/>
          <a:p>
            <a:pPr algn="just"/>
            <a:r>
              <a:rPr lang="en-US" b="1" dirty="0" smtClean="0">
                <a:latin typeface="Times New Roman" pitchFamily="18" charset="0"/>
                <a:cs typeface="Times New Roman" pitchFamily="18" charset="0"/>
              </a:rPr>
              <a:t>2006 </a:t>
            </a:r>
            <a:r>
              <a:rPr lang="en-US" b="1" dirty="0" err="1">
                <a:latin typeface="Times New Roman" pitchFamily="18" charset="0"/>
                <a:cs typeface="Times New Roman" pitchFamily="18" charset="0"/>
              </a:rPr>
              <a:t>yılında</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kurulan</a:t>
            </a:r>
            <a:r>
              <a:rPr lang="en-US" b="1" dirty="0">
                <a:latin typeface="Times New Roman" pitchFamily="18" charset="0"/>
                <a:cs typeface="Times New Roman" pitchFamily="18" charset="0"/>
              </a:rPr>
              <a:t> </a:t>
            </a:r>
            <a:r>
              <a:rPr lang="tr-TR" b="1"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Bologna </a:t>
            </a:r>
            <a:r>
              <a:rPr lang="en-US" b="1" dirty="0" err="1">
                <a:latin typeface="Times New Roman" pitchFamily="18" charset="0"/>
                <a:cs typeface="Times New Roman" pitchFamily="18" charset="0"/>
              </a:rPr>
              <a:t>Rehberleri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Ulusal</a:t>
            </a:r>
            <a:r>
              <a:rPr lang="en-US" b="1" dirty="0">
                <a:latin typeface="Times New Roman" pitchFamily="18" charset="0"/>
                <a:cs typeface="Times New Roman" pitchFamily="18" charset="0"/>
              </a:rPr>
              <a:t> </a:t>
            </a:r>
            <a:r>
              <a:rPr lang="en-US" b="1" dirty="0" err="1" smtClean="0">
                <a:latin typeface="Times New Roman" pitchFamily="18" charset="0"/>
                <a:cs typeface="Times New Roman" pitchFamily="18" charset="0"/>
              </a:rPr>
              <a:t>Takımı</a:t>
            </a:r>
            <a:r>
              <a:rPr lang="tr-TR" b="1"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 </a:t>
            </a:r>
            <a:r>
              <a:rPr lang="en-US" b="1" dirty="0" err="1">
                <a:latin typeface="Times New Roman" pitchFamily="18" charset="0"/>
                <a:cs typeface="Times New Roman" pitchFamily="18" charset="0"/>
              </a:rPr>
              <a:t>bu</a:t>
            </a:r>
            <a:r>
              <a:rPr lang="tr-TR" b="1" dirty="0">
                <a:latin typeface="Times New Roman" pitchFamily="18" charset="0"/>
                <a:cs typeface="Times New Roman" pitchFamily="18" charset="0"/>
              </a:rPr>
              <a:t> </a:t>
            </a:r>
            <a:r>
              <a:rPr lang="en-US" b="1" dirty="0" err="1">
                <a:latin typeface="Times New Roman" pitchFamily="18" charset="0"/>
                <a:cs typeface="Times New Roman" pitchFamily="18" charset="0"/>
              </a:rPr>
              <a:t>sürecin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ülkemizde</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tanıtımını</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gerçekleştirmiştir</a:t>
            </a:r>
            <a:r>
              <a:rPr lang="en-US" b="1" dirty="0" smtClean="0">
                <a:latin typeface="Times New Roman" pitchFamily="18" charset="0"/>
                <a:cs typeface="Times New Roman" pitchFamily="18" charset="0"/>
              </a:rPr>
              <a:t>.</a:t>
            </a:r>
            <a:endParaRPr lang="tr-TR" b="1" dirty="0" smtClean="0">
              <a:latin typeface="Times New Roman" pitchFamily="18" charset="0"/>
              <a:cs typeface="Times New Roman" pitchFamily="18" charset="0"/>
            </a:endParaRPr>
          </a:p>
          <a:p>
            <a:pPr algn="just"/>
            <a:r>
              <a:rPr lang="tr-TR" b="1" dirty="0" smtClean="0">
                <a:latin typeface="Times New Roman" pitchFamily="18" charset="0"/>
                <a:cs typeface="Times New Roman" pitchFamily="18" charset="0"/>
              </a:rPr>
              <a:t>‘</a:t>
            </a:r>
            <a:r>
              <a:rPr lang="en-US" b="1" dirty="0" err="1" smtClean="0">
                <a:latin typeface="Times New Roman" pitchFamily="18" charset="0"/>
                <a:cs typeface="Times New Roman" pitchFamily="18" charset="0"/>
              </a:rPr>
              <a:t>Avrupa</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Yüksek</a:t>
            </a:r>
            <a:r>
              <a:rPr lang="tr-TR" b="1" dirty="0" smtClean="0">
                <a:latin typeface="Times New Roman" pitchFamily="18" charset="0"/>
                <a:cs typeface="Times New Roman" pitchFamily="18" charset="0"/>
              </a:rPr>
              <a:t> Ö</a:t>
            </a:r>
            <a:r>
              <a:rPr lang="en-US" b="1" dirty="0" err="1" smtClean="0">
                <a:latin typeface="Times New Roman" pitchFamily="18" charset="0"/>
                <a:cs typeface="Times New Roman" pitchFamily="18" charset="0"/>
              </a:rPr>
              <a:t>ğretim</a:t>
            </a:r>
            <a:r>
              <a:rPr lang="en-US" b="1" dirty="0" smtClean="0">
                <a:latin typeface="Times New Roman" pitchFamily="18" charset="0"/>
                <a:cs typeface="Times New Roman" pitchFamily="18" charset="0"/>
              </a:rPr>
              <a:t> </a:t>
            </a:r>
            <a:r>
              <a:rPr lang="en-US" b="1" dirty="0" err="1">
                <a:latin typeface="Times New Roman" pitchFamily="18" charset="0"/>
                <a:cs typeface="Times New Roman" pitchFamily="18" charset="0"/>
              </a:rPr>
              <a:t>Alanı</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Yeterlilikler</a:t>
            </a:r>
            <a:r>
              <a:rPr lang="en-US" b="1" dirty="0">
                <a:latin typeface="Times New Roman" pitchFamily="18" charset="0"/>
                <a:cs typeface="Times New Roman" pitchFamily="18" charset="0"/>
              </a:rPr>
              <a:t> </a:t>
            </a:r>
            <a:r>
              <a:rPr lang="en-US" b="1" dirty="0" err="1" smtClean="0">
                <a:latin typeface="Times New Roman" pitchFamily="18" charset="0"/>
                <a:cs typeface="Times New Roman" pitchFamily="18" charset="0"/>
              </a:rPr>
              <a:t>Çerçevesi</a:t>
            </a:r>
            <a:r>
              <a:rPr lang="tr-TR" b="1"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referans</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alınarak</a:t>
            </a:r>
            <a:r>
              <a:rPr lang="tr-TR"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Türkiye</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Yüksek</a:t>
            </a:r>
            <a:r>
              <a:rPr lang="tr-TR" b="1" dirty="0" smtClean="0">
                <a:latin typeface="Times New Roman" pitchFamily="18" charset="0"/>
                <a:cs typeface="Times New Roman" pitchFamily="18" charset="0"/>
              </a:rPr>
              <a:t> Ö</a:t>
            </a:r>
            <a:r>
              <a:rPr lang="en-US" b="1" dirty="0" err="1" smtClean="0">
                <a:latin typeface="Times New Roman" pitchFamily="18" charset="0"/>
                <a:cs typeface="Times New Roman" pitchFamily="18" charset="0"/>
              </a:rPr>
              <a:t>ğretim</a:t>
            </a:r>
            <a:r>
              <a:rPr lang="en-US" b="1" dirty="0" smtClean="0">
                <a:latin typeface="Times New Roman" pitchFamily="18" charset="0"/>
                <a:cs typeface="Times New Roman" pitchFamily="18" charset="0"/>
              </a:rPr>
              <a:t> </a:t>
            </a:r>
            <a:r>
              <a:rPr lang="en-US" b="1" dirty="0" err="1">
                <a:latin typeface="Times New Roman" pitchFamily="18" charset="0"/>
                <a:cs typeface="Times New Roman" pitchFamily="18" charset="0"/>
              </a:rPr>
              <a:t>Yeterlilikler</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Çerçevesi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ve</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Temel</a:t>
            </a:r>
            <a:r>
              <a:rPr lang="tr-TR" b="1" dirty="0">
                <a:latin typeface="Times New Roman" pitchFamily="18" charset="0"/>
                <a:cs typeface="Times New Roman" pitchFamily="18" charset="0"/>
              </a:rPr>
              <a:t> </a:t>
            </a:r>
            <a:r>
              <a:rPr lang="en-US" b="1" dirty="0">
                <a:latin typeface="Times New Roman" pitchFamily="18" charset="0"/>
                <a:cs typeface="Times New Roman" pitchFamily="18" charset="0"/>
              </a:rPr>
              <a:t>Alan</a:t>
            </a:r>
            <a:r>
              <a:rPr lang="tr-TR" b="1" dirty="0">
                <a:latin typeface="Times New Roman" pitchFamily="18" charset="0"/>
                <a:cs typeface="Times New Roman" pitchFamily="18" charset="0"/>
              </a:rPr>
              <a:t> </a:t>
            </a:r>
            <a:r>
              <a:rPr lang="en-US" b="1" dirty="0" err="1">
                <a:latin typeface="Times New Roman" pitchFamily="18" charset="0"/>
                <a:cs typeface="Times New Roman" pitchFamily="18" charset="0"/>
              </a:rPr>
              <a:t>Yeterlilikleri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oluşturulmuştur</a:t>
            </a:r>
            <a:r>
              <a:rPr lang="en-US" b="1" dirty="0">
                <a:latin typeface="Times New Roman" pitchFamily="18" charset="0"/>
                <a:cs typeface="Times New Roman" pitchFamily="18" charset="0"/>
              </a:rPr>
              <a:t>.</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5496" y="41275"/>
            <a:ext cx="493713" cy="6773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Slayt Numarası Yer Tutucusu 4"/>
          <p:cNvSpPr>
            <a:spLocks noGrp="1"/>
          </p:cNvSpPr>
          <p:nvPr>
            <p:ph type="sldNum" sz="quarter" idx="12"/>
          </p:nvPr>
        </p:nvSpPr>
        <p:spPr/>
        <p:txBody>
          <a:bodyPr/>
          <a:lstStyle/>
          <a:p>
            <a:fld id="{86B450FF-6EC2-4529-A63C-8D567BBE06E9}" type="slidenum">
              <a:rPr lang="en-US" smtClean="0"/>
              <a:pPr/>
              <a:t>38</a:t>
            </a:fld>
            <a:endParaRPr lang="en-US" dirty="0"/>
          </a:p>
        </p:txBody>
      </p:sp>
    </p:spTree>
    <p:extLst>
      <p:ext uri="{BB962C8B-B14F-4D97-AF65-F5344CB8AC3E}">
        <p14:creationId xmlns:p14="http://schemas.microsoft.com/office/powerpoint/2010/main" xmlns="" val="361576667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428604"/>
            <a:ext cx="8229600" cy="571504"/>
          </a:xfrm>
        </p:spPr>
        <p:txBody>
          <a:bodyPr>
            <a:noAutofit/>
          </a:bodyPr>
          <a:lstStyle/>
          <a:p>
            <a:r>
              <a:rPr lang="en-US" sz="2400" b="1" dirty="0" smtClean="0">
                <a:solidFill>
                  <a:srgbClr val="FF0000"/>
                </a:solidFill>
                <a:latin typeface="Times New Roman" pitchFamily="18" charset="0"/>
                <a:ea typeface="+mn-ea"/>
                <a:cs typeface="Times New Roman" pitchFamily="18" charset="0"/>
              </a:rPr>
              <a:t>Di</a:t>
            </a:r>
            <a:r>
              <a:rPr lang="tr-TR" sz="2400" b="1" dirty="0">
                <a:solidFill>
                  <a:srgbClr val="FF0000"/>
                </a:solidFill>
                <a:latin typeface="Times New Roman" pitchFamily="18" charset="0"/>
                <a:ea typeface="+mn-ea"/>
                <a:cs typeface="Times New Roman" pitchFamily="18" charset="0"/>
              </a:rPr>
              <a:t>ş</a:t>
            </a:r>
            <a:r>
              <a:rPr lang="en-US" sz="2400" b="1" dirty="0">
                <a:solidFill>
                  <a:srgbClr val="FF0000"/>
                </a:solidFill>
                <a:latin typeface="Times New Roman" pitchFamily="18" charset="0"/>
                <a:ea typeface="+mn-ea"/>
                <a:cs typeface="Times New Roman" pitchFamily="18" charset="0"/>
              </a:rPr>
              <a:t> </a:t>
            </a:r>
            <a:r>
              <a:rPr lang="en-US" sz="2400" b="1" dirty="0" err="1">
                <a:solidFill>
                  <a:srgbClr val="FF0000"/>
                </a:solidFill>
                <a:latin typeface="Times New Roman" pitchFamily="18" charset="0"/>
                <a:ea typeface="+mn-ea"/>
                <a:cs typeface="Times New Roman" pitchFamily="18" charset="0"/>
              </a:rPr>
              <a:t>Hekimli</a:t>
            </a:r>
            <a:r>
              <a:rPr lang="tr-TR" sz="2400" b="1" dirty="0">
                <a:solidFill>
                  <a:srgbClr val="FF0000"/>
                </a:solidFill>
                <a:latin typeface="Times New Roman" pitchFamily="18" charset="0"/>
                <a:ea typeface="+mn-ea"/>
                <a:cs typeface="Times New Roman" pitchFamily="18" charset="0"/>
              </a:rPr>
              <a:t>ğ</a:t>
            </a:r>
            <a:r>
              <a:rPr lang="en-US" sz="2400" b="1" dirty="0">
                <a:solidFill>
                  <a:srgbClr val="FF0000"/>
                </a:solidFill>
                <a:latin typeface="Times New Roman" pitchFamily="18" charset="0"/>
                <a:ea typeface="+mn-ea"/>
                <a:cs typeface="Times New Roman" pitchFamily="18" charset="0"/>
              </a:rPr>
              <a:t>i E</a:t>
            </a:r>
            <a:r>
              <a:rPr lang="tr-TR" sz="2400" b="1" dirty="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a:solidFill>
                  <a:srgbClr val="FF0000"/>
                </a:solidFill>
                <a:latin typeface="Times New Roman" pitchFamily="18" charset="0"/>
                <a:ea typeface="+mn-ea"/>
                <a:cs typeface="Times New Roman" pitchFamily="18" charset="0"/>
              </a:rPr>
              <a:t>i</a:t>
            </a:r>
            <a:r>
              <a:rPr lang="en-US" sz="2400" b="1" dirty="0" err="1">
                <a:solidFill>
                  <a:srgbClr val="FF0000"/>
                </a:solidFill>
                <a:latin typeface="Times New Roman" pitchFamily="18" charset="0"/>
                <a:ea typeface="+mn-ea"/>
                <a:cs typeface="Times New Roman" pitchFamily="18" charset="0"/>
              </a:rPr>
              <a:t>lgili</a:t>
            </a:r>
            <a:r>
              <a:rPr lang="en-US" sz="2400" b="1" dirty="0">
                <a:solidFill>
                  <a:srgbClr val="FF0000"/>
                </a:solidFill>
                <a:latin typeface="Times New Roman" pitchFamily="18" charset="0"/>
                <a:ea typeface="+mn-ea"/>
                <a:cs typeface="Times New Roman" pitchFamily="18" charset="0"/>
              </a:rPr>
              <a:t> </a:t>
            </a:r>
            <a:r>
              <a:rPr lang="en-US" sz="2400" b="1" dirty="0" err="1">
                <a:solidFill>
                  <a:srgbClr val="FF0000"/>
                </a:solidFill>
                <a:latin typeface="Times New Roman" pitchFamily="18" charset="0"/>
                <a:ea typeface="+mn-ea"/>
                <a:cs typeface="Times New Roman" pitchFamily="18" charset="0"/>
              </a:rPr>
              <a:t>Geli</a:t>
            </a:r>
            <a:r>
              <a:rPr lang="tr-TR" sz="2400" b="1" dirty="0">
                <a:solidFill>
                  <a:srgbClr val="FF0000"/>
                </a:solidFill>
                <a:latin typeface="Times New Roman" pitchFamily="18" charset="0"/>
                <a:ea typeface="+mn-ea"/>
                <a:cs typeface="Times New Roman" pitchFamily="18" charset="0"/>
              </a:rPr>
              <a:t>ş</a:t>
            </a:r>
            <a:r>
              <a:rPr lang="en-US" sz="2400" b="1" dirty="0" err="1">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3" name="İçerik Yer Tutucusu 2"/>
          <p:cNvSpPr>
            <a:spLocks noGrp="1"/>
          </p:cNvSpPr>
          <p:nvPr>
            <p:ph idx="1"/>
          </p:nvPr>
        </p:nvSpPr>
        <p:spPr>
          <a:xfrm>
            <a:off x="899592" y="1268760"/>
            <a:ext cx="7715200" cy="4525963"/>
          </a:xfrm>
        </p:spPr>
        <p:txBody>
          <a:bodyPr>
            <a:normAutofit lnSpcReduction="10000"/>
          </a:bodyPr>
          <a:lstStyle/>
          <a:p>
            <a:pPr algn="just"/>
            <a:r>
              <a:rPr lang="en-US" sz="2800" b="1" dirty="0">
                <a:latin typeface="Times New Roman" pitchFamily="18" charset="0"/>
                <a:cs typeface="Times New Roman" pitchFamily="18" charset="0"/>
              </a:rPr>
              <a:t>Yükseköğretimde </a:t>
            </a:r>
            <a:r>
              <a:rPr lang="en-US" sz="2800" b="1" dirty="0" err="1">
                <a:latin typeface="Times New Roman" pitchFamily="18" charset="0"/>
                <a:cs typeface="Times New Roman" pitchFamily="18" charset="0"/>
              </a:rPr>
              <a:t>kalitenin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arttırılması</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ile</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ilgili</a:t>
            </a:r>
            <a:r>
              <a:rPr lang="en-US" sz="2800" b="1" dirty="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çalışmalar</a:t>
            </a:r>
            <a:r>
              <a:rPr lang="en-US" sz="2800" b="1" dirty="0" smtClean="0">
                <a:latin typeface="Times New Roman" pitchFamily="18" charset="0"/>
                <a:cs typeface="Times New Roman" pitchFamily="18" charset="0"/>
              </a:rPr>
              <a:t>,</a:t>
            </a:r>
            <a:r>
              <a:rPr lang="tr-TR"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diş</a:t>
            </a:r>
            <a:r>
              <a:rPr lang="en-US" sz="2800" b="1" dirty="0" smtClean="0">
                <a:latin typeface="Times New Roman" pitchFamily="18" charset="0"/>
                <a:cs typeface="Times New Roman" pitchFamily="18" charset="0"/>
              </a:rPr>
              <a:t> </a:t>
            </a:r>
            <a:r>
              <a:rPr lang="en-US" sz="2800" b="1" dirty="0" err="1">
                <a:latin typeface="Times New Roman" pitchFamily="18" charset="0"/>
                <a:cs typeface="Times New Roman" pitchFamily="18" charset="0"/>
              </a:rPr>
              <a:t>hekimliği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eğitimine</a:t>
            </a:r>
            <a:r>
              <a:rPr lang="en-US" sz="2800" b="1" dirty="0">
                <a:latin typeface="Times New Roman" pitchFamily="18" charset="0"/>
                <a:cs typeface="Times New Roman" pitchFamily="18" charset="0"/>
              </a:rPr>
              <a:t> de </a:t>
            </a:r>
            <a:r>
              <a:rPr lang="en-US" sz="2800" b="1" dirty="0" err="1">
                <a:latin typeface="Times New Roman" pitchFamily="18" charset="0"/>
                <a:cs typeface="Times New Roman" pitchFamily="18" charset="0"/>
              </a:rPr>
              <a:t>özellikle</a:t>
            </a:r>
            <a:r>
              <a:rPr lang="en-US" sz="2800" b="1" dirty="0">
                <a:latin typeface="Times New Roman" pitchFamily="18" charset="0"/>
                <a:cs typeface="Times New Roman" pitchFamily="18" charset="0"/>
              </a:rPr>
              <a:t> son 10 </a:t>
            </a:r>
            <a:r>
              <a:rPr lang="en-US" sz="2800" b="1" dirty="0" err="1">
                <a:latin typeface="Times New Roman" pitchFamily="18" charset="0"/>
                <a:cs typeface="Times New Roman" pitchFamily="18" charset="0"/>
              </a:rPr>
              <a:t>yılda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önemli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yenilikle</a:t>
            </a:r>
            <a:r>
              <a:rPr lang="tr-TR" sz="2800" b="1" dirty="0">
                <a:latin typeface="Times New Roman" pitchFamily="18" charset="0"/>
                <a:cs typeface="Times New Roman" pitchFamily="18" charset="0"/>
              </a:rPr>
              <a:t>r </a:t>
            </a:r>
            <a:r>
              <a:rPr lang="en-US" sz="2800" b="1" dirty="0" err="1">
                <a:latin typeface="Times New Roman" pitchFamily="18" charset="0"/>
                <a:cs typeface="Times New Roman" pitchFamily="18" charset="0"/>
              </a:rPr>
              <a:t>getirmiştir</a:t>
            </a:r>
            <a:r>
              <a:rPr lang="en-US" sz="2800" b="1" dirty="0" smtClean="0">
                <a:latin typeface="Times New Roman" pitchFamily="18" charset="0"/>
                <a:cs typeface="Times New Roman" pitchFamily="18" charset="0"/>
              </a:rPr>
              <a:t>.</a:t>
            </a:r>
            <a:endParaRPr lang="tr-TR" sz="2800" b="1" dirty="0" smtClean="0">
              <a:latin typeface="Times New Roman" pitchFamily="18" charset="0"/>
              <a:cs typeface="Times New Roman" pitchFamily="18" charset="0"/>
            </a:endParaRPr>
          </a:p>
          <a:p>
            <a:pPr algn="just"/>
            <a:r>
              <a:rPr lang="en-US" sz="2800" b="1" dirty="0" err="1" smtClean="0">
                <a:latin typeface="Times New Roman" pitchFamily="18" charset="0"/>
                <a:cs typeface="Times New Roman" pitchFamily="18" charset="0"/>
              </a:rPr>
              <a:t>Avrupa</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Birliğinin</a:t>
            </a:r>
            <a:r>
              <a:rPr lang="en-US" sz="2800" b="1" dirty="0" smtClean="0">
                <a:latin typeface="Times New Roman" pitchFamily="18" charset="0"/>
                <a:cs typeface="Times New Roman" pitchFamily="18" charset="0"/>
              </a:rPr>
              <a:t> </a:t>
            </a:r>
            <a:r>
              <a:rPr lang="en-US" sz="2800" b="1" dirty="0" err="1">
                <a:latin typeface="Times New Roman" pitchFamily="18" charset="0"/>
                <a:cs typeface="Times New Roman" pitchFamily="18" charset="0"/>
              </a:rPr>
              <a:t>diş</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hekimliği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eğitimi</a:t>
            </a:r>
            <a:r>
              <a:rPr lang="tr-TR"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ile</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ilgili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yönetmeliklerine</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rağmen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eğitim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standartlarında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görülen</a:t>
            </a:r>
            <a:r>
              <a:rPr lang="tr-TR"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önemli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farklar</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nedeniyle</a:t>
            </a:r>
            <a:r>
              <a:rPr lang="en-US" sz="2800" b="1" dirty="0">
                <a:latin typeface="Times New Roman" pitchFamily="18" charset="0"/>
                <a:cs typeface="Times New Roman" pitchFamily="18" charset="0"/>
              </a:rPr>
              <a:t>, AB </a:t>
            </a:r>
            <a:r>
              <a:rPr lang="en-US" sz="2800" b="1" dirty="0" err="1">
                <a:latin typeface="Times New Roman" pitchFamily="18" charset="0"/>
                <a:cs typeface="Times New Roman" pitchFamily="18" charset="0"/>
              </a:rPr>
              <a:t>direktörlüğü</a:t>
            </a:r>
            <a:r>
              <a:rPr lang="en-US" sz="2800" b="1" dirty="0">
                <a:latin typeface="Times New Roman" pitchFamily="18" charset="0"/>
                <a:cs typeface="Times New Roman" pitchFamily="18" charset="0"/>
              </a:rPr>
              <a:t> </a:t>
            </a:r>
            <a:r>
              <a:rPr lang="en-US" sz="2800" b="1" dirty="0">
                <a:solidFill>
                  <a:srgbClr val="FF0000"/>
                </a:solidFill>
                <a:latin typeface="Times New Roman" pitchFamily="18" charset="0"/>
                <a:cs typeface="Times New Roman" pitchFamily="18" charset="0"/>
              </a:rPr>
              <a:t>“</a:t>
            </a:r>
            <a:r>
              <a:rPr lang="en-US" sz="2800" b="1" dirty="0" err="1">
                <a:solidFill>
                  <a:srgbClr val="FF0000"/>
                </a:solidFill>
                <a:latin typeface="Times New Roman" pitchFamily="18" charset="0"/>
                <a:cs typeface="Times New Roman" pitchFamily="18" charset="0"/>
              </a:rPr>
              <a:t>Eğitim</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ve</a:t>
            </a:r>
            <a:r>
              <a:rPr lang="tr-TR"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Gençlik</a:t>
            </a:r>
            <a:r>
              <a:rPr lang="en-US" sz="2800" b="1" dirty="0">
                <a:solidFill>
                  <a:srgbClr val="FF0000"/>
                </a:solidFill>
                <a:latin typeface="Times New Roman" pitchFamily="18" charset="0"/>
                <a:cs typeface="Times New Roman" pitchFamily="18" charset="0"/>
              </a:rPr>
              <a:t>” </a:t>
            </a:r>
            <a:r>
              <a:rPr lang="en-US" sz="2800" b="1" dirty="0" err="1">
                <a:latin typeface="Times New Roman" pitchFamily="18" charset="0"/>
                <a:cs typeface="Times New Roman" pitchFamily="18" charset="0"/>
              </a:rPr>
              <a:t>dairesi</a:t>
            </a:r>
            <a:r>
              <a:rPr lang="en-US" sz="2800" b="1" dirty="0">
                <a:latin typeface="Times New Roman" pitchFamily="18" charset="0"/>
                <a:cs typeface="Times New Roman" pitchFamily="18" charset="0"/>
              </a:rPr>
              <a:t> 22 </a:t>
            </a:r>
            <a:r>
              <a:rPr lang="en-US" sz="2800" b="1" dirty="0" err="1">
                <a:latin typeface="Times New Roman" pitchFamily="18" charset="0"/>
                <a:cs typeface="Times New Roman" pitchFamily="18" charset="0"/>
              </a:rPr>
              <a:t>farklı</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alanda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olduğu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gibi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diş</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hekimliği</a:t>
            </a:r>
            <a:r>
              <a:rPr lang="tr-TR" sz="2800" b="1" dirty="0">
                <a:latin typeface="Times New Roman" pitchFamily="18" charset="0"/>
                <a:cs typeface="Times New Roman" pitchFamily="18" charset="0"/>
              </a:rPr>
              <a:t> </a:t>
            </a:r>
            <a:r>
              <a:rPr lang="it-IT" sz="2800" b="1" dirty="0">
                <a:latin typeface="Times New Roman" pitchFamily="18" charset="0"/>
                <a:cs typeface="Times New Roman" pitchFamily="18" charset="0"/>
              </a:rPr>
              <a:t>eğitimi ile ilgili olarak </a:t>
            </a:r>
            <a:r>
              <a:rPr lang="tr-TR" sz="2800" b="1" dirty="0" smtClean="0">
                <a:latin typeface="Times New Roman" pitchFamily="18" charset="0"/>
                <a:cs typeface="Times New Roman" pitchFamily="18" charset="0"/>
              </a:rPr>
              <a:t>da </a:t>
            </a:r>
            <a:r>
              <a:rPr lang="it-IT" sz="2800" b="1" dirty="0" smtClean="0">
                <a:latin typeface="Times New Roman" pitchFamily="18" charset="0"/>
                <a:cs typeface="Times New Roman" pitchFamily="18" charset="0"/>
              </a:rPr>
              <a:t>1997 </a:t>
            </a:r>
            <a:r>
              <a:rPr lang="it-IT" sz="2800" b="1" dirty="0">
                <a:latin typeface="Times New Roman" pitchFamily="18" charset="0"/>
                <a:cs typeface="Times New Roman" pitchFamily="18" charset="0"/>
              </a:rPr>
              <a:t>yılında </a:t>
            </a:r>
            <a:r>
              <a:rPr lang="it-IT" sz="2800" b="1" dirty="0">
                <a:solidFill>
                  <a:srgbClr val="FF0000"/>
                </a:solidFill>
                <a:latin typeface="Times New Roman" pitchFamily="18" charset="0"/>
                <a:cs typeface="Times New Roman" pitchFamily="18" charset="0"/>
              </a:rPr>
              <a:t>“DentEd” </a:t>
            </a:r>
            <a:r>
              <a:rPr lang="it-IT" sz="2800" b="1" dirty="0">
                <a:latin typeface="Times New Roman" pitchFamily="18" charset="0"/>
                <a:cs typeface="Times New Roman" pitchFamily="18" charset="0"/>
              </a:rPr>
              <a:t>adı verilen bir</a:t>
            </a:r>
            <a:r>
              <a:rPr lang="tr-TR" sz="2800" b="1" dirty="0">
                <a:latin typeface="Times New Roman" pitchFamily="18" charset="0"/>
                <a:cs typeface="Times New Roman" pitchFamily="18" charset="0"/>
              </a:rPr>
              <a:t> </a:t>
            </a:r>
            <a:r>
              <a:rPr lang="en-US" sz="2800" b="1" dirty="0">
                <a:solidFill>
                  <a:srgbClr val="FF0000"/>
                </a:solidFill>
                <a:latin typeface="Times New Roman" pitchFamily="18" charset="0"/>
                <a:cs typeface="Times New Roman" pitchFamily="18" charset="0"/>
              </a:rPr>
              <a:t>“</a:t>
            </a:r>
            <a:r>
              <a:rPr lang="en-US" sz="2800" b="1" dirty="0" err="1">
                <a:solidFill>
                  <a:srgbClr val="FF0000"/>
                </a:solidFill>
                <a:latin typeface="Times New Roman" pitchFamily="18" charset="0"/>
                <a:cs typeface="Times New Roman" pitchFamily="18" charset="0"/>
              </a:rPr>
              <a:t>Tematik</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Ağ</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Projesi</a:t>
            </a:r>
            <a:r>
              <a:rPr lang="en-US" sz="2800" b="1" dirty="0">
                <a:solidFill>
                  <a:srgbClr val="FF0000"/>
                </a:solidFill>
                <a:latin typeface="Times New Roman" pitchFamily="18" charset="0"/>
                <a:cs typeface="Times New Roman" pitchFamily="18" charset="0"/>
              </a:rPr>
              <a:t>” </a:t>
            </a:r>
            <a:r>
              <a:rPr lang="en-US" sz="2800" b="1" dirty="0" err="1">
                <a:latin typeface="Times New Roman" pitchFamily="18" charset="0"/>
                <a:cs typeface="Times New Roman" pitchFamily="18" charset="0"/>
              </a:rPr>
              <a:t>oluşturmuştur</a:t>
            </a:r>
            <a:r>
              <a:rPr lang="en-US" sz="2800" b="1" dirty="0">
                <a:latin typeface="Times New Roman" pitchFamily="18" charset="0"/>
                <a:cs typeface="Times New Roman" pitchFamily="18" charset="0"/>
              </a:rPr>
              <a:t>.</a:t>
            </a: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5496" y="41275"/>
            <a:ext cx="493713" cy="6773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Slayt Numarası Yer Tutucusu 3"/>
          <p:cNvSpPr>
            <a:spLocks noGrp="1"/>
          </p:cNvSpPr>
          <p:nvPr>
            <p:ph type="sldNum" sz="quarter" idx="12"/>
          </p:nvPr>
        </p:nvSpPr>
        <p:spPr/>
        <p:txBody>
          <a:bodyPr/>
          <a:lstStyle/>
          <a:p>
            <a:fld id="{86B450FF-6EC2-4529-A63C-8D567BBE06E9}" type="slidenum">
              <a:rPr lang="en-US" smtClean="0"/>
              <a:pPr/>
              <a:t>39</a:t>
            </a:fld>
            <a:endParaRPr lang="en-US" dirty="0"/>
          </a:p>
        </p:txBody>
      </p:sp>
    </p:spTree>
    <p:extLst>
      <p:ext uri="{BB962C8B-B14F-4D97-AF65-F5344CB8AC3E}">
        <p14:creationId xmlns:p14="http://schemas.microsoft.com/office/powerpoint/2010/main" xmlns="" val="243622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785794"/>
            <a:ext cx="8318158" cy="6072206"/>
          </a:xfrm>
        </p:spPr>
        <p:txBody>
          <a:bodyPr>
            <a:noAutofit/>
          </a:bodyPr>
          <a:lstStyle/>
          <a:p>
            <a:pPr algn="just"/>
            <a:r>
              <a:rPr lang="tr-TR" sz="2400" b="1" dirty="0" smtClean="0">
                <a:latin typeface="Times New Roman" pitchFamily="18" charset="0"/>
                <a:cs typeface="Times New Roman" pitchFamily="18" charset="0"/>
              </a:rPr>
              <a:t>Bu amaçla Avrupa, Amerika ve Avustralya’da yükseköğretimde görevli çok sayıda öğretim üyesi ve araştırıcı, </a:t>
            </a:r>
            <a:r>
              <a:rPr lang="tr-TR" sz="2400" b="1" dirty="0" smtClean="0">
                <a:solidFill>
                  <a:srgbClr val="FF0000"/>
                </a:solidFill>
                <a:latin typeface="Times New Roman" pitchFamily="18" charset="0"/>
                <a:cs typeface="Times New Roman" pitchFamily="18" charset="0"/>
              </a:rPr>
              <a:t>“eğitimde öğretme ve öğrenme kalitesinin nasıl arttırılabileceği”</a:t>
            </a:r>
            <a:r>
              <a:rPr lang="tr-TR" sz="2400" b="1" dirty="0" smtClean="0">
                <a:latin typeface="Times New Roman" pitchFamily="18" charset="0"/>
                <a:cs typeface="Times New Roman" pitchFamily="18" charset="0"/>
              </a:rPr>
              <a:t> konusunda uzun yıllardan beri çalışmaktadır </a:t>
            </a:r>
          </a:p>
          <a:p>
            <a:pPr algn="just">
              <a:buNone/>
            </a:pPr>
            <a:r>
              <a:rPr lang="tr-TR" sz="2400" b="1" dirty="0" smtClean="0">
                <a:solidFill>
                  <a:srgbClr val="FF0000"/>
                </a:solidFill>
                <a:latin typeface="Times New Roman" pitchFamily="18" charset="0"/>
                <a:cs typeface="Times New Roman" pitchFamily="18" charset="0"/>
              </a:rPr>
              <a:t>     (General </a:t>
            </a:r>
            <a:r>
              <a:rPr lang="tr-TR" sz="2400" b="1" dirty="0" err="1" smtClean="0">
                <a:solidFill>
                  <a:srgbClr val="FF0000"/>
                </a:solidFill>
                <a:latin typeface="Times New Roman" pitchFamily="18" charset="0"/>
                <a:cs typeface="Times New Roman" pitchFamily="18" charset="0"/>
              </a:rPr>
              <a:t>Dental</a:t>
            </a:r>
            <a:r>
              <a:rPr lang="tr-TR" sz="2400" b="1" dirty="0" smtClean="0">
                <a:solidFill>
                  <a:srgbClr val="FF0000"/>
                </a:solidFill>
                <a:latin typeface="Times New Roman" pitchFamily="18" charset="0"/>
                <a:cs typeface="Times New Roman" pitchFamily="18" charset="0"/>
              </a:rPr>
              <a:t> </a:t>
            </a:r>
            <a:r>
              <a:rPr lang="tr-TR" sz="2400" b="1" dirty="0" err="1" smtClean="0">
                <a:solidFill>
                  <a:srgbClr val="FF0000"/>
                </a:solidFill>
                <a:latin typeface="Times New Roman" pitchFamily="18" charset="0"/>
                <a:cs typeface="Times New Roman" pitchFamily="18" charset="0"/>
              </a:rPr>
              <a:t>Council</a:t>
            </a:r>
            <a:r>
              <a:rPr lang="tr-TR" sz="2400" b="1" dirty="0" smtClean="0">
                <a:solidFill>
                  <a:srgbClr val="FF0000"/>
                </a:solidFill>
                <a:latin typeface="Times New Roman" pitchFamily="18" charset="0"/>
                <a:cs typeface="Times New Roman" pitchFamily="18" charset="0"/>
              </a:rPr>
              <a:t>, 2002; </a:t>
            </a:r>
            <a:r>
              <a:rPr lang="tr-TR" sz="2400" b="1" dirty="0" err="1" smtClean="0">
                <a:solidFill>
                  <a:srgbClr val="FF0000"/>
                </a:solidFill>
                <a:latin typeface="Times New Roman" pitchFamily="18" charset="0"/>
                <a:cs typeface="Times New Roman" pitchFamily="18" charset="0"/>
              </a:rPr>
              <a:t>American</a:t>
            </a:r>
            <a:r>
              <a:rPr lang="tr-TR" sz="2400" b="1" dirty="0" smtClean="0">
                <a:solidFill>
                  <a:srgbClr val="FF0000"/>
                </a:solidFill>
                <a:latin typeface="Times New Roman" pitchFamily="18" charset="0"/>
                <a:cs typeface="Times New Roman" pitchFamily="18" charset="0"/>
              </a:rPr>
              <a:t> </a:t>
            </a:r>
            <a:r>
              <a:rPr lang="tr-TR" sz="2400" b="1" dirty="0" err="1" smtClean="0">
                <a:solidFill>
                  <a:srgbClr val="FF0000"/>
                </a:solidFill>
                <a:latin typeface="Times New Roman" pitchFamily="18" charset="0"/>
                <a:cs typeface="Times New Roman" pitchFamily="18" charset="0"/>
              </a:rPr>
              <a:t>Dental</a:t>
            </a:r>
            <a:r>
              <a:rPr lang="tr-TR" sz="2400" b="1" dirty="0" smtClean="0">
                <a:solidFill>
                  <a:srgbClr val="FF0000"/>
                </a:solidFill>
                <a:latin typeface="Times New Roman" pitchFamily="18" charset="0"/>
                <a:cs typeface="Times New Roman" pitchFamily="18" charset="0"/>
              </a:rPr>
              <a:t> </a:t>
            </a:r>
            <a:r>
              <a:rPr lang="tr-TR" sz="2400" b="1" dirty="0" err="1" smtClean="0">
                <a:solidFill>
                  <a:srgbClr val="FF0000"/>
                </a:solidFill>
                <a:latin typeface="Times New Roman" pitchFamily="18" charset="0"/>
                <a:cs typeface="Times New Roman" pitchFamily="18" charset="0"/>
              </a:rPr>
              <a:t>Association</a:t>
            </a:r>
            <a:r>
              <a:rPr lang="tr-TR" sz="2400" b="1" dirty="0" smtClean="0">
                <a:solidFill>
                  <a:srgbClr val="FF0000"/>
                </a:solidFill>
                <a:latin typeface="Times New Roman" pitchFamily="18" charset="0"/>
                <a:cs typeface="Times New Roman" pitchFamily="18" charset="0"/>
              </a:rPr>
              <a:t>, 2007; </a:t>
            </a:r>
            <a:r>
              <a:rPr lang="tr-TR" sz="2400" b="1" dirty="0" err="1" smtClean="0">
                <a:solidFill>
                  <a:srgbClr val="FF0000"/>
                </a:solidFill>
                <a:latin typeface="Times New Roman" pitchFamily="18" charset="0"/>
                <a:cs typeface="Times New Roman" pitchFamily="18" charset="0"/>
              </a:rPr>
              <a:t>Australian</a:t>
            </a:r>
            <a:r>
              <a:rPr lang="tr-TR" sz="2400" b="1" dirty="0" smtClean="0">
                <a:solidFill>
                  <a:srgbClr val="FF0000"/>
                </a:solidFill>
                <a:latin typeface="Times New Roman" pitchFamily="18" charset="0"/>
                <a:cs typeface="Times New Roman" pitchFamily="18" charset="0"/>
              </a:rPr>
              <a:t> </a:t>
            </a:r>
            <a:r>
              <a:rPr lang="tr-TR" sz="2400" b="1" dirty="0" err="1" smtClean="0">
                <a:solidFill>
                  <a:srgbClr val="FF0000"/>
                </a:solidFill>
                <a:latin typeface="Times New Roman" pitchFamily="18" charset="0"/>
                <a:cs typeface="Times New Roman" pitchFamily="18" charset="0"/>
              </a:rPr>
              <a:t>Government</a:t>
            </a:r>
            <a:r>
              <a:rPr lang="tr-TR" sz="2400" b="1" dirty="0" smtClean="0">
                <a:solidFill>
                  <a:srgbClr val="FF0000"/>
                </a:solidFill>
                <a:latin typeface="Times New Roman" pitchFamily="18" charset="0"/>
                <a:cs typeface="Times New Roman" pitchFamily="18" charset="0"/>
              </a:rPr>
              <a:t> </a:t>
            </a:r>
            <a:r>
              <a:rPr lang="tr-TR" sz="2400" b="1" dirty="0" err="1" smtClean="0">
                <a:solidFill>
                  <a:srgbClr val="FF0000"/>
                </a:solidFill>
                <a:latin typeface="Times New Roman" pitchFamily="18" charset="0"/>
                <a:cs typeface="Times New Roman" pitchFamily="18" charset="0"/>
              </a:rPr>
              <a:t>Review</a:t>
            </a:r>
            <a:r>
              <a:rPr lang="tr-TR" sz="2400" b="1" dirty="0" smtClean="0">
                <a:solidFill>
                  <a:srgbClr val="FF0000"/>
                </a:solidFill>
                <a:latin typeface="Times New Roman" pitchFamily="18" charset="0"/>
                <a:cs typeface="Times New Roman" pitchFamily="18" charset="0"/>
              </a:rPr>
              <a:t> of </a:t>
            </a:r>
            <a:r>
              <a:rPr lang="tr-TR" sz="2400" b="1" dirty="0" err="1" smtClean="0">
                <a:solidFill>
                  <a:srgbClr val="FF0000"/>
                </a:solidFill>
                <a:latin typeface="Times New Roman" pitchFamily="18" charset="0"/>
                <a:cs typeface="Times New Roman" pitchFamily="18" charset="0"/>
              </a:rPr>
              <a:t>Australian</a:t>
            </a:r>
            <a:r>
              <a:rPr lang="tr-TR" sz="2400" b="1" dirty="0" smtClean="0">
                <a:solidFill>
                  <a:srgbClr val="FF0000"/>
                </a:solidFill>
                <a:latin typeface="Times New Roman" pitchFamily="18" charset="0"/>
                <a:cs typeface="Times New Roman" pitchFamily="18" charset="0"/>
              </a:rPr>
              <a:t> </a:t>
            </a:r>
            <a:r>
              <a:rPr lang="tr-TR" sz="2400" b="1" dirty="0" err="1" smtClean="0">
                <a:solidFill>
                  <a:srgbClr val="FF0000"/>
                </a:solidFill>
                <a:latin typeface="Times New Roman" pitchFamily="18" charset="0"/>
                <a:cs typeface="Times New Roman" pitchFamily="18" charset="0"/>
              </a:rPr>
              <a:t>Higher</a:t>
            </a:r>
            <a:r>
              <a:rPr lang="tr-TR" sz="2400" b="1" dirty="0" smtClean="0">
                <a:solidFill>
                  <a:srgbClr val="FF0000"/>
                </a:solidFill>
                <a:latin typeface="Times New Roman" pitchFamily="18" charset="0"/>
                <a:cs typeface="Times New Roman" pitchFamily="18" charset="0"/>
              </a:rPr>
              <a:t> </a:t>
            </a:r>
            <a:r>
              <a:rPr lang="tr-TR" sz="2400" b="1" dirty="0" err="1" smtClean="0">
                <a:solidFill>
                  <a:srgbClr val="FF0000"/>
                </a:solidFill>
                <a:latin typeface="Times New Roman" pitchFamily="18" charset="0"/>
                <a:cs typeface="Times New Roman" pitchFamily="18" charset="0"/>
              </a:rPr>
              <a:t>Education</a:t>
            </a:r>
            <a:r>
              <a:rPr lang="tr-TR" sz="2400" b="1" dirty="0" smtClean="0">
                <a:solidFill>
                  <a:srgbClr val="FF0000"/>
                </a:solidFill>
                <a:latin typeface="Times New Roman" pitchFamily="18" charset="0"/>
                <a:cs typeface="Times New Roman" pitchFamily="18" charset="0"/>
              </a:rPr>
              <a:t> </a:t>
            </a:r>
            <a:r>
              <a:rPr lang="tr-TR" sz="2400" b="1" dirty="0" err="1" smtClean="0">
                <a:solidFill>
                  <a:srgbClr val="FF0000"/>
                </a:solidFill>
                <a:latin typeface="Times New Roman" pitchFamily="18" charset="0"/>
                <a:cs typeface="Times New Roman" pitchFamily="18" charset="0"/>
              </a:rPr>
              <a:t>Discussion</a:t>
            </a:r>
            <a:r>
              <a:rPr lang="tr-TR" sz="2400" b="1" dirty="0" smtClean="0">
                <a:solidFill>
                  <a:srgbClr val="FF0000"/>
                </a:solidFill>
                <a:latin typeface="Times New Roman" pitchFamily="18" charset="0"/>
                <a:cs typeface="Times New Roman" pitchFamily="18" charset="0"/>
              </a:rPr>
              <a:t> </a:t>
            </a:r>
            <a:r>
              <a:rPr lang="tr-TR" sz="2400" b="1" dirty="0" err="1" smtClean="0">
                <a:solidFill>
                  <a:srgbClr val="FF0000"/>
                </a:solidFill>
                <a:latin typeface="Times New Roman" pitchFamily="18" charset="0"/>
                <a:cs typeface="Times New Roman" pitchFamily="18" charset="0"/>
              </a:rPr>
              <a:t>Paper</a:t>
            </a:r>
            <a:r>
              <a:rPr lang="tr-TR" sz="2400" b="1" dirty="0" smtClean="0">
                <a:solidFill>
                  <a:srgbClr val="FF0000"/>
                </a:solidFill>
                <a:latin typeface="Times New Roman" pitchFamily="18" charset="0"/>
                <a:cs typeface="Times New Roman" pitchFamily="18" charset="0"/>
              </a:rPr>
              <a:t>, 2008). </a:t>
            </a:r>
          </a:p>
          <a:p>
            <a:pPr algn="just"/>
            <a:r>
              <a:rPr lang="tr-TR" sz="2400" b="1" dirty="0" smtClean="0">
                <a:latin typeface="Times New Roman" pitchFamily="18" charset="0"/>
                <a:cs typeface="Times New Roman" pitchFamily="18" charset="0"/>
              </a:rPr>
              <a:t>Bu ülkelerde özellikle yükseköğretim düzeyinde olmak üzere tüm eğitim düzeylerinde kaliteyi arttırmak için büyük bütçeler ayrılmaktadır.</a:t>
            </a:r>
          </a:p>
          <a:p>
            <a:pPr algn="just"/>
            <a:r>
              <a:rPr lang="tr-TR" sz="2400" b="1" dirty="0" smtClean="0">
                <a:latin typeface="Times New Roman" pitchFamily="18" charset="0"/>
                <a:cs typeface="Times New Roman" pitchFamily="18" charset="0"/>
              </a:rPr>
              <a:t>Ülke yönetimlerinin bu yatırımları yapmasının amacı </a:t>
            </a:r>
          </a:p>
          <a:p>
            <a:pPr algn="just">
              <a:buNone/>
            </a:pPr>
            <a:r>
              <a:rPr lang="tr-TR" sz="2400" b="1" dirty="0" smtClean="0">
                <a:solidFill>
                  <a:srgbClr val="FF0000"/>
                </a:solidFill>
                <a:latin typeface="Times New Roman" pitchFamily="18" charset="0"/>
                <a:cs typeface="Times New Roman" pitchFamily="18" charset="0"/>
              </a:rPr>
              <a:t>    “tüm eğitim düzeyindeki mezunların, kendi alanlarında daha yeni ve kaliteli hizmetler sunarak, toplumun gereksinimlerini karşılamalarını sağlamak” dır.</a:t>
            </a:r>
            <a:endParaRPr lang="tr-TR" sz="2400" b="1" dirty="0" smtClean="0">
              <a:latin typeface="Times New Roman" pitchFamily="18" charset="0"/>
              <a:cs typeface="Times New Roman" pitchFamily="18" charset="0"/>
            </a:endParaRP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schemeClr val="bg1"/>
                </a:solidFill>
              </a:rPr>
              <a:t>Diş Hekimliği Eğitiminde Akreditasyon</a:t>
            </a:r>
            <a:endParaRPr lang="tr-TR" b="1" dirty="0">
              <a:solidFill>
                <a:schemeClr val="bg1"/>
              </a:solidFill>
            </a:endParaRPr>
          </a:p>
        </p:txBody>
      </p:sp>
      <p:sp>
        <p:nvSpPr>
          <p:cNvPr id="5" name="Dikdörtgen 4"/>
          <p:cNvSpPr/>
          <p:nvPr/>
        </p:nvSpPr>
        <p:spPr>
          <a:xfrm>
            <a:off x="2000232" y="404664"/>
            <a:ext cx="5429288" cy="461665"/>
          </a:xfrm>
          <a:prstGeom prst="rect">
            <a:avLst/>
          </a:prstGeom>
        </p:spPr>
        <p:txBody>
          <a:bodyPr wrap="square">
            <a:spAutoFit/>
          </a:bodyPr>
          <a:lstStyle/>
          <a:p>
            <a:pPr algn="ctr"/>
            <a:r>
              <a:rPr lang="tr-TR" sz="2400" b="1" dirty="0">
                <a:solidFill>
                  <a:srgbClr val="FF0000"/>
                </a:solidFill>
                <a:latin typeface="Times New Roman" pitchFamily="18" charset="0"/>
                <a:cs typeface="Times New Roman" pitchFamily="18" charset="0"/>
              </a:rPr>
              <a:t>GENEL DEĞERLENDİRME</a:t>
            </a:r>
          </a:p>
        </p:txBody>
      </p:sp>
      <p:sp>
        <p:nvSpPr>
          <p:cNvPr id="2" name="Slayt Numarası Yer Tutucusu 1"/>
          <p:cNvSpPr>
            <a:spLocks noGrp="1"/>
          </p:cNvSpPr>
          <p:nvPr>
            <p:ph type="sldNum" sz="quarter" idx="12"/>
          </p:nvPr>
        </p:nvSpPr>
        <p:spPr/>
        <p:txBody>
          <a:bodyPr/>
          <a:lstStyle/>
          <a:p>
            <a:fld id="{86B450FF-6EC2-4529-A63C-8D567BBE06E9}" type="slidenum">
              <a:rPr lang="en-US" smtClean="0"/>
              <a:pPr/>
              <a:t>4</a:t>
            </a:fld>
            <a:endParaRPr lang="en-US" dirty="0"/>
          </a:p>
        </p:txBody>
      </p:sp>
    </p:spTree>
    <p:extLst>
      <p:ext uri="{BB962C8B-B14F-4D97-AF65-F5344CB8AC3E}">
        <p14:creationId xmlns:p14="http://schemas.microsoft.com/office/powerpoint/2010/main" xmlns="" val="418782909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584" y="1331640"/>
            <a:ext cx="7643192" cy="4525963"/>
          </a:xfrm>
        </p:spPr>
        <p:txBody>
          <a:bodyPr>
            <a:noAutofit/>
          </a:bodyPr>
          <a:lstStyle/>
          <a:p>
            <a:pPr algn="just"/>
            <a:r>
              <a:rPr lang="en-US" sz="2400" b="1" dirty="0">
                <a:latin typeface="Times New Roman" pitchFamily="18" charset="0"/>
                <a:cs typeface="Times New Roman" pitchFamily="18" charset="0"/>
              </a:rPr>
              <a:t>Bu </a:t>
            </a:r>
            <a:r>
              <a:rPr lang="en-US" sz="2400" b="1" dirty="0" err="1">
                <a:latin typeface="Times New Roman" pitchFamily="18" charset="0"/>
                <a:cs typeface="Times New Roman" pitchFamily="18" charset="0"/>
              </a:rPr>
              <a:t>projenin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amacı</a:t>
            </a:r>
            <a:r>
              <a:rPr lang="en-US" sz="2400" b="1" dirty="0">
                <a:latin typeface="Times New Roman" pitchFamily="18" charset="0"/>
                <a:cs typeface="Times New Roman" pitchFamily="18" charset="0"/>
              </a:rPr>
              <a:t> </a:t>
            </a:r>
            <a:r>
              <a:rPr lang="en-US" sz="2400" b="1" dirty="0">
                <a:solidFill>
                  <a:srgbClr val="FF0000"/>
                </a:solidFill>
                <a:latin typeface="Times New Roman" pitchFamily="18" charset="0"/>
                <a:cs typeface="Times New Roman" pitchFamily="18" charset="0"/>
              </a:rPr>
              <a:t>“</a:t>
            </a:r>
            <a:r>
              <a:rPr lang="en-US" sz="2400" b="1" dirty="0" err="1">
                <a:solidFill>
                  <a:srgbClr val="FF0000"/>
                </a:solidFill>
                <a:latin typeface="Times New Roman" pitchFamily="18" charset="0"/>
                <a:cs typeface="Times New Roman" pitchFamily="18" charset="0"/>
              </a:rPr>
              <a:t>Avrupa’da</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birbirinden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farklı</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olarak</a:t>
            </a:r>
            <a:r>
              <a:rPr lang="tr-TR"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verilen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diş</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hekimliği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eğitiminin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düzeyini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belirli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standartlar</a:t>
            </a:r>
            <a:r>
              <a:rPr lang="tr-TR"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doğrultusunda</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yükseltmek</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ve</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birbirine</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yaklaştırmaktır</a:t>
            </a:r>
            <a:r>
              <a:rPr lang="en-US" sz="2400" b="1" dirty="0" smtClean="0">
                <a:solidFill>
                  <a:srgbClr val="FF0000"/>
                </a:solidFill>
                <a:latin typeface="Times New Roman" pitchFamily="18" charset="0"/>
                <a:cs typeface="Times New Roman" pitchFamily="18" charset="0"/>
              </a:rPr>
              <a:t>”.</a:t>
            </a:r>
            <a:endParaRPr lang="tr-TR" sz="2400" b="1"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Bu</a:t>
            </a:r>
            <a:r>
              <a:rPr lang="tr-TR"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amaçla</a:t>
            </a:r>
            <a:r>
              <a:rPr lang="en-US" sz="2400" b="1" dirty="0">
                <a:latin typeface="Times New Roman" pitchFamily="18" charset="0"/>
                <a:cs typeface="Times New Roman" pitchFamily="18" charset="0"/>
              </a:rPr>
              <a:t> 1997-2000 </a:t>
            </a:r>
            <a:r>
              <a:rPr lang="en-US" sz="2400" b="1" dirty="0" err="1">
                <a:latin typeface="Times New Roman" pitchFamily="18" charset="0"/>
                <a:cs typeface="Times New Roman" pitchFamily="18" charset="0"/>
              </a:rPr>
              <a:t>yılları</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arasında</a:t>
            </a:r>
            <a:r>
              <a:rPr lang="en-US" sz="2400" b="1" dirty="0">
                <a:latin typeface="Times New Roman" pitchFamily="18" charset="0"/>
                <a:cs typeface="Times New Roman" pitchFamily="18" charset="0"/>
              </a:rPr>
              <a:t> 160’ın </a:t>
            </a:r>
            <a:r>
              <a:rPr lang="en-US" sz="2400" b="1" dirty="0" err="1">
                <a:latin typeface="Times New Roman" pitchFamily="18" charset="0"/>
                <a:cs typeface="Times New Roman" pitchFamily="18" charset="0"/>
              </a:rPr>
              <a:t>üzerinde</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diş</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hekimliği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fakültesi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ziyaret</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edilerek</a:t>
            </a:r>
            <a:r>
              <a:rPr lang="en-US" sz="2400" b="1" dirty="0">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eğitimde</a:t>
            </a:r>
            <a:r>
              <a:rPr lang="en-US" sz="2400" b="1" dirty="0">
                <a:solidFill>
                  <a:srgbClr val="FF0000"/>
                </a:solidFill>
                <a:latin typeface="Times New Roman" pitchFamily="18" charset="0"/>
                <a:cs typeface="Times New Roman" pitchFamily="18" charset="0"/>
              </a:rPr>
              <a:t> “minimum </a:t>
            </a:r>
            <a:r>
              <a:rPr lang="en-US" sz="2400" b="1" dirty="0" err="1">
                <a:solidFill>
                  <a:srgbClr val="FF0000"/>
                </a:solidFill>
                <a:latin typeface="Times New Roman" pitchFamily="18" charset="0"/>
                <a:cs typeface="Times New Roman" pitchFamily="18" charset="0"/>
              </a:rPr>
              <a:t>standartlar</a:t>
            </a:r>
            <a:r>
              <a:rPr lang="en-US" sz="2400" b="1" dirty="0">
                <a:solidFill>
                  <a:srgbClr val="FF0000"/>
                </a:solidFill>
                <a:latin typeface="Times New Roman" pitchFamily="18" charset="0"/>
                <a:cs typeface="Times New Roman" pitchFamily="18" charset="0"/>
              </a:rPr>
              <a:t>”</a:t>
            </a:r>
            <a:r>
              <a:rPr lang="sv-SE" sz="2400" b="1" dirty="0">
                <a:latin typeface="Times New Roman" pitchFamily="18" charset="0"/>
                <a:cs typeface="Times New Roman" pitchFamily="18" charset="0"/>
              </a:rPr>
              <a:t>saptanmıştır</a:t>
            </a:r>
            <a:r>
              <a:rPr lang="sv-SE" sz="2400" b="1" dirty="0" smtClean="0">
                <a:latin typeface="Times New Roman" pitchFamily="18" charset="0"/>
                <a:cs typeface="Times New Roman" pitchFamily="18" charset="0"/>
              </a:rPr>
              <a:t>.</a:t>
            </a:r>
            <a:endParaRPr lang="tr-TR" sz="2400" b="1" dirty="0" smtClean="0">
              <a:latin typeface="Times New Roman" pitchFamily="18" charset="0"/>
              <a:cs typeface="Times New Roman" pitchFamily="18" charset="0"/>
            </a:endParaRPr>
          </a:p>
          <a:p>
            <a:pPr algn="just"/>
            <a:r>
              <a:rPr lang="sv-SE" sz="2400" b="1" dirty="0" smtClean="0">
                <a:latin typeface="Times New Roman" pitchFamily="18" charset="0"/>
                <a:cs typeface="Times New Roman" pitchFamily="18" charset="0"/>
              </a:rPr>
              <a:t>Bu </a:t>
            </a:r>
            <a:r>
              <a:rPr lang="sv-SE" sz="2400" b="1" dirty="0">
                <a:latin typeface="Times New Roman" pitchFamily="18" charset="0"/>
                <a:cs typeface="Times New Roman" pitchFamily="18" charset="0"/>
              </a:rPr>
              <a:t>ziyaretler, 1975 yılında kurulan ve </a:t>
            </a:r>
            <a:r>
              <a:rPr lang="sv-SE" sz="2400" b="1" dirty="0" smtClean="0">
                <a:latin typeface="Times New Roman" pitchFamily="18" charset="0"/>
                <a:cs typeface="Times New Roman" pitchFamily="18" charset="0"/>
              </a:rPr>
              <a:t>bağımsız</a:t>
            </a:r>
            <a:r>
              <a:rPr lang="tr-TR"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bir</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Avrupa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organizasyonu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olan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diş</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hekimliği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öğretim</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üyeleri</a:t>
            </a:r>
            <a:r>
              <a:rPr lang="tr-TR"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birliği</a:t>
            </a:r>
            <a:r>
              <a:rPr lang="en-US" sz="2400" b="1" dirty="0">
                <a:latin typeface="Times New Roman" pitchFamily="18" charset="0"/>
                <a:cs typeface="Times New Roman" pitchFamily="18" charset="0"/>
              </a:rPr>
              <a:t> </a:t>
            </a:r>
            <a:r>
              <a:rPr lang="en-US" sz="2400" b="1" dirty="0">
                <a:solidFill>
                  <a:srgbClr val="FF0000"/>
                </a:solidFill>
                <a:latin typeface="Times New Roman" pitchFamily="18" charset="0"/>
                <a:cs typeface="Times New Roman" pitchFamily="18" charset="0"/>
              </a:rPr>
              <a:t>(Association of Dental Education in </a:t>
            </a:r>
            <a:r>
              <a:rPr lang="en-US" sz="2400" b="1" dirty="0" smtClean="0">
                <a:solidFill>
                  <a:srgbClr val="FF0000"/>
                </a:solidFill>
                <a:latin typeface="Times New Roman" pitchFamily="18" charset="0"/>
                <a:cs typeface="Times New Roman" pitchFamily="18" charset="0"/>
              </a:rPr>
              <a:t>Europe)</a:t>
            </a:r>
            <a:r>
              <a:rPr lang="tr-TR" sz="2400" b="1" dirty="0" smtClean="0">
                <a:solidFill>
                  <a:srgbClr val="00B0F0"/>
                </a:solidFill>
                <a:latin typeface="Times New Roman" pitchFamily="18" charset="0"/>
                <a:cs typeface="Times New Roman" pitchFamily="18" charset="0"/>
              </a:rPr>
              <a:t> </a:t>
            </a:r>
            <a:r>
              <a:rPr lang="en-US" sz="2400" b="1" dirty="0" err="1">
                <a:latin typeface="Times New Roman" pitchFamily="18" charset="0"/>
                <a:cs typeface="Times New Roman" pitchFamily="18" charset="0"/>
              </a:rPr>
              <a:t>tarafından</a:t>
            </a:r>
            <a:r>
              <a:rPr lang="tr-TR"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gerçekleştirilmiştir</a:t>
            </a:r>
            <a:r>
              <a:rPr lang="en-US" sz="2400" b="1" dirty="0" smtClean="0">
                <a:latin typeface="Times New Roman" pitchFamily="18" charset="0"/>
                <a:cs typeface="Times New Roman" pitchFamily="18" charset="0"/>
              </a:rPr>
              <a:t>.</a:t>
            </a:r>
            <a:endParaRPr lang="tr-TR" sz="2400" b="1" dirty="0" smtClean="0">
              <a:latin typeface="Times New Roman" pitchFamily="18" charset="0"/>
              <a:cs typeface="Times New Roman" pitchFamily="18" charset="0"/>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5496" y="41275"/>
            <a:ext cx="493713" cy="6773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Başlık 1"/>
          <p:cNvSpPr txBox="1">
            <a:spLocks/>
          </p:cNvSpPr>
          <p:nvPr/>
        </p:nvSpPr>
        <p:spPr>
          <a:xfrm>
            <a:off x="395536" y="188640"/>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4" name="Slayt Numarası Yer Tutucusu 3"/>
          <p:cNvSpPr>
            <a:spLocks noGrp="1"/>
          </p:cNvSpPr>
          <p:nvPr>
            <p:ph type="sldNum" sz="quarter" idx="12"/>
          </p:nvPr>
        </p:nvSpPr>
        <p:spPr/>
        <p:txBody>
          <a:bodyPr/>
          <a:lstStyle/>
          <a:p>
            <a:fld id="{86B450FF-6EC2-4529-A63C-8D567BBE06E9}" type="slidenum">
              <a:rPr lang="en-US" smtClean="0"/>
              <a:pPr/>
              <a:t>40</a:t>
            </a:fld>
            <a:endParaRPr lang="en-US" dirty="0"/>
          </a:p>
        </p:txBody>
      </p:sp>
    </p:spTree>
    <p:extLst>
      <p:ext uri="{BB962C8B-B14F-4D97-AF65-F5344CB8AC3E}">
        <p14:creationId xmlns:p14="http://schemas.microsoft.com/office/powerpoint/2010/main" xmlns="" val="235677057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584" y="1331640"/>
            <a:ext cx="7643192" cy="5312070"/>
          </a:xfrm>
        </p:spPr>
        <p:txBody>
          <a:bodyPr>
            <a:noAutofit/>
          </a:bodyPr>
          <a:lstStyle/>
          <a:p>
            <a:pPr algn="just"/>
            <a:r>
              <a:rPr lang="en-US" b="1" dirty="0" err="1" smtClean="0">
                <a:latin typeface="Times New Roman" pitchFamily="18" charset="0"/>
                <a:cs typeface="Times New Roman" pitchFamily="18" charset="0"/>
              </a:rPr>
              <a:t>DentEd</a:t>
            </a:r>
            <a:r>
              <a:rPr lang="en-US" b="1" dirty="0" smtClean="0">
                <a:latin typeface="Times New Roman" pitchFamily="18" charset="0"/>
                <a:cs typeface="Times New Roman" pitchFamily="18" charset="0"/>
              </a:rPr>
              <a:t> </a:t>
            </a:r>
            <a:r>
              <a:rPr lang="en-US" b="1" dirty="0" err="1">
                <a:latin typeface="Times New Roman" pitchFamily="18" charset="0"/>
                <a:cs typeface="Times New Roman" pitchFamily="18" charset="0"/>
              </a:rPr>
              <a:t>projesi</a:t>
            </a:r>
            <a:r>
              <a:rPr lang="en-US" b="1" dirty="0">
                <a:latin typeface="Times New Roman" pitchFamily="18" charset="0"/>
                <a:cs typeface="Times New Roman" pitchFamily="18" charset="0"/>
              </a:rPr>
              <a:t> </a:t>
            </a:r>
            <a:r>
              <a:rPr lang="tr-TR" b="1" dirty="0" smtClean="0">
                <a:latin typeface="Times New Roman" pitchFamily="18" charset="0"/>
                <a:cs typeface="Times New Roman" pitchFamily="18" charset="0"/>
              </a:rPr>
              <a:t>kapsam</a:t>
            </a:r>
            <a:r>
              <a:rPr lang="en-US" b="1" dirty="0" err="1" smtClean="0">
                <a:latin typeface="Times New Roman" pitchFamily="18" charset="0"/>
                <a:cs typeface="Times New Roman" pitchFamily="18" charset="0"/>
              </a:rPr>
              <a:t>ında</a:t>
            </a:r>
            <a:r>
              <a:rPr lang="en-US" b="1" dirty="0" smtClean="0">
                <a:latin typeface="Times New Roman" pitchFamily="18" charset="0"/>
                <a:cs typeface="Times New Roman" pitchFamily="18" charset="0"/>
              </a:rPr>
              <a:t> </a:t>
            </a:r>
            <a:r>
              <a:rPr lang="en-US" b="1" dirty="0" err="1">
                <a:latin typeface="Times New Roman" pitchFamily="18" charset="0"/>
                <a:cs typeface="Times New Roman" pitchFamily="18" charset="0"/>
              </a:rPr>
              <a:t>ziyaret</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edilen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okulların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eksiklikleri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iyi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uygulamaları</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ve</a:t>
            </a:r>
            <a:r>
              <a:rPr lang="tr-TR" b="1" dirty="0">
                <a:latin typeface="Times New Roman" pitchFamily="18" charset="0"/>
                <a:cs typeface="Times New Roman" pitchFamily="18" charset="0"/>
              </a:rPr>
              <a:t> </a:t>
            </a:r>
            <a:r>
              <a:rPr lang="en-US" b="1" dirty="0" err="1">
                <a:latin typeface="Times New Roman" pitchFamily="18" charset="0"/>
                <a:cs typeface="Times New Roman" pitchFamily="18" charset="0"/>
              </a:rPr>
              <a:t>bu</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konulardaki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tavsiyeleri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içeren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bilgiler</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bir</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kitapçık</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halinde</a:t>
            </a:r>
            <a:r>
              <a:rPr lang="tr-TR" b="1" dirty="0">
                <a:latin typeface="Times New Roman" pitchFamily="18" charset="0"/>
                <a:cs typeface="Times New Roman" pitchFamily="18" charset="0"/>
              </a:rPr>
              <a:t> </a:t>
            </a:r>
            <a:r>
              <a:rPr lang="en-US" b="1" dirty="0" err="1" smtClean="0">
                <a:latin typeface="Times New Roman" pitchFamily="18" charset="0"/>
                <a:cs typeface="Times New Roman" pitchFamily="18" charset="0"/>
              </a:rPr>
              <a:t>yayınlanmıştır</a:t>
            </a:r>
            <a:r>
              <a:rPr lang="tr-TR" b="1" dirty="0" smtClean="0">
                <a:latin typeface="Times New Roman" pitchFamily="18" charset="0"/>
                <a:cs typeface="Times New Roman" pitchFamily="18" charset="0"/>
              </a:rPr>
              <a:t> </a:t>
            </a:r>
          </a:p>
          <a:p>
            <a:pPr algn="just">
              <a:buNone/>
            </a:pPr>
            <a:r>
              <a:rPr lang="tr-TR"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Shanley</a:t>
            </a:r>
            <a:r>
              <a:rPr lang="en-US" b="1" dirty="0" smtClean="0">
                <a:solidFill>
                  <a:srgbClr val="FF0000"/>
                </a:solidFill>
                <a:latin typeface="Times New Roman" pitchFamily="18" charset="0"/>
                <a:cs typeface="Times New Roman" pitchFamily="18" charset="0"/>
              </a:rPr>
              <a:t> DB</a:t>
            </a:r>
            <a:r>
              <a:rPr lang="en-US" b="1" dirty="0">
                <a:solidFill>
                  <a:srgbClr val="FF0000"/>
                </a:solidFill>
                <a:latin typeface="Times New Roman" pitchFamily="18" charset="0"/>
                <a:cs typeface="Times New Roman" pitchFamily="18" charset="0"/>
              </a:rPr>
              <a:t>. (Ed). </a:t>
            </a:r>
            <a:r>
              <a:rPr lang="en-US" b="1" dirty="0" smtClean="0">
                <a:solidFill>
                  <a:srgbClr val="FF0000"/>
                </a:solidFill>
                <a:latin typeface="Times New Roman" pitchFamily="18" charset="0"/>
                <a:cs typeface="Times New Roman" pitchFamily="18" charset="0"/>
              </a:rPr>
              <a:t>Dented</a:t>
            </a:r>
            <a:r>
              <a:rPr lang="en-US" b="1" dirty="0">
                <a:solidFill>
                  <a:srgbClr val="FF0000"/>
                </a:solidFill>
                <a:latin typeface="Times New Roman" pitchFamily="18" charset="0"/>
                <a:cs typeface="Times New Roman" pitchFamily="18" charset="0"/>
              </a:rPr>
              <a:t>. Dental education in Europe. Towards</a:t>
            </a:r>
            <a:r>
              <a:rPr lang="tr-TR" b="1" dirty="0">
                <a:solidFill>
                  <a:srgbClr val="FF0000"/>
                </a:solidFill>
                <a:latin typeface="Times New Roman" pitchFamily="18" charset="0"/>
                <a:cs typeface="Times New Roman" pitchFamily="18" charset="0"/>
              </a:rPr>
              <a:t> </a:t>
            </a:r>
            <a:r>
              <a:rPr lang="en-US" b="1" dirty="0">
                <a:solidFill>
                  <a:srgbClr val="FF0000"/>
                </a:solidFill>
                <a:latin typeface="Times New Roman" pitchFamily="18" charset="0"/>
                <a:cs typeface="Times New Roman" pitchFamily="18" charset="0"/>
              </a:rPr>
              <a:t>convergence. A thematic network project </a:t>
            </a:r>
            <a:r>
              <a:rPr lang="en-US" b="1" dirty="0" smtClean="0">
                <a:solidFill>
                  <a:srgbClr val="FF0000"/>
                </a:solidFill>
                <a:latin typeface="Times New Roman" pitchFamily="18" charset="0"/>
                <a:cs typeface="Times New Roman" pitchFamily="18" charset="0"/>
              </a:rPr>
              <a:t>f</a:t>
            </a:r>
            <a:r>
              <a:rPr lang="tr-TR" b="1" dirty="0" smtClean="0">
                <a:solidFill>
                  <a:srgbClr val="FF0000"/>
                </a:solidFill>
                <a:latin typeface="Times New Roman" pitchFamily="18" charset="0"/>
                <a:cs typeface="Times New Roman" pitchFamily="18" charset="0"/>
              </a:rPr>
              <a:t>o</a:t>
            </a:r>
            <a:r>
              <a:rPr lang="en-US" b="1" dirty="0" err="1" smtClean="0">
                <a:solidFill>
                  <a:srgbClr val="FF0000"/>
                </a:solidFill>
                <a:latin typeface="Times New Roman" pitchFamily="18" charset="0"/>
                <a:cs typeface="Times New Roman" pitchFamily="18" charset="0"/>
              </a:rPr>
              <a:t>unded</a:t>
            </a:r>
            <a:r>
              <a:rPr lang="en-US" b="1" dirty="0" smtClean="0">
                <a:solidFill>
                  <a:srgbClr val="FF0000"/>
                </a:solidFill>
                <a:latin typeface="Times New Roman" pitchFamily="18" charset="0"/>
                <a:cs typeface="Times New Roman" pitchFamily="18" charset="0"/>
              </a:rPr>
              <a:t> </a:t>
            </a:r>
            <a:r>
              <a:rPr lang="en-US" b="1" dirty="0">
                <a:solidFill>
                  <a:srgbClr val="FF0000"/>
                </a:solidFill>
                <a:latin typeface="Times New Roman" pitchFamily="18" charset="0"/>
                <a:cs typeface="Times New Roman" pitchFamily="18" charset="0"/>
              </a:rPr>
              <a:t>by the European</a:t>
            </a:r>
            <a:r>
              <a:rPr lang="tr-TR" b="1" dirty="0">
                <a:solidFill>
                  <a:srgbClr val="FF0000"/>
                </a:solidFill>
                <a:latin typeface="Times New Roman" pitchFamily="18" charset="0"/>
                <a:cs typeface="Times New Roman" pitchFamily="18" charset="0"/>
              </a:rPr>
              <a:t> </a:t>
            </a:r>
            <a:r>
              <a:rPr lang="en-US" b="1" dirty="0">
                <a:solidFill>
                  <a:srgbClr val="FF0000"/>
                </a:solidFill>
                <a:latin typeface="Times New Roman" pitchFamily="18" charset="0"/>
                <a:cs typeface="Times New Roman" pitchFamily="18" charset="0"/>
              </a:rPr>
              <a:t>Union. Budapest: Dental Press </a:t>
            </a:r>
            <a:r>
              <a:rPr lang="en-US" b="1" dirty="0" err="1" smtClean="0">
                <a:solidFill>
                  <a:srgbClr val="FF0000"/>
                </a:solidFill>
                <a:latin typeface="Times New Roman" pitchFamily="18" charset="0"/>
                <a:cs typeface="Times New Roman" pitchFamily="18" charset="0"/>
              </a:rPr>
              <a:t>Kft</a:t>
            </a:r>
            <a:r>
              <a:rPr lang="en-US" b="1" dirty="0" smtClean="0">
                <a:solidFill>
                  <a:srgbClr val="FF0000"/>
                </a:solidFill>
                <a:latin typeface="Times New Roman" pitchFamily="18" charset="0"/>
                <a:cs typeface="Times New Roman" pitchFamily="18" charset="0"/>
              </a:rPr>
              <a:t> (2000</a:t>
            </a:r>
            <a:r>
              <a:rPr lang="tr-TR" b="1" dirty="0" smtClean="0">
                <a:solidFill>
                  <a:srgbClr val="FF0000"/>
                </a:solidFill>
                <a:latin typeface="Times New Roman" pitchFamily="18" charset="0"/>
                <a:cs typeface="Times New Roman" pitchFamily="18" charset="0"/>
              </a:rPr>
              <a:t>).</a:t>
            </a:r>
            <a:endParaRPr lang="en-US" b="1" dirty="0">
              <a:solidFill>
                <a:srgbClr val="FF0000"/>
              </a:solidFill>
              <a:latin typeface="Times New Roman" pitchFamily="18" charset="0"/>
              <a:cs typeface="Times New Roman" pitchFamily="18" charset="0"/>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5496" y="41275"/>
            <a:ext cx="493713" cy="6773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Başlık 1"/>
          <p:cNvSpPr txBox="1">
            <a:spLocks/>
          </p:cNvSpPr>
          <p:nvPr/>
        </p:nvSpPr>
        <p:spPr>
          <a:xfrm>
            <a:off x="395536" y="188640"/>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4" name="Slayt Numarası Yer Tutucusu 3"/>
          <p:cNvSpPr>
            <a:spLocks noGrp="1"/>
          </p:cNvSpPr>
          <p:nvPr>
            <p:ph type="sldNum" sz="quarter" idx="12"/>
          </p:nvPr>
        </p:nvSpPr>
        <p:spPr>
          <a:xfrm>
            <a:off x="6572264" y="6286520"/>
            <a:ext cx="2133600" cy="365125"/>
          </a:xfrm>
        </p:spPr>
        <p:txBody>
          <a:bodyPr/>
          <a:lstStyle/>
          <a:p>
            <a:fld id="{86B450FF-6EC2-4529-A63C-8D567BBE06E9}" type="slidenum">
              <a:rPr lang="en-US" smtClean="0"/>
              <a:pPr/>
              <a:t>41</a:t>
            </a:fld>
            <a:endParaRPr lang="en-US" dirty="0"/>
          </a:p>
        </p:txBody>
      </p:sp>
    </p:spTree>
    <p:extLst>
      <p:ext uri="{BB962C8B-B14F-4D97-AF65-F5344CB8AC3E}">
        <p14:creationId xmlns:p14="http://schemas.microsoft.com/office/powerpoint/2010/main" xmlns="" val="235677057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29209" y="1268760"/>
            <a:ext cx="8229600" cy="4925144"/>
          </a:xfrm>
        </p:spPr>
        <p:txBody>
          <a:bodyPr>
            <a:noAutofit/>
          </a:bodyPr>
          <a:lstStyle/>
          <a:p>
            <a:pPr algn="just"/>
            <a:r>
              <a:rPr lang="tr-TR" sz="2400" b="1" dirty="0" smtClean="0">
                <a:latin typeface="Times New Roman" pitchFamily="18" charset="0"/>
                <a:cs typeface="Times New Roman" pitchFamily="18" charset="0"/>
              </a:rPr>
              <a:t>Projenin 2. aşaması olan </a:t>
            </a:r>
            <a:r>
              <a:rPr lang="tr-TR" sz="2400" b="1" dirty="0" smtClean="0">
                <a:solidFill>
                  <a:srgbClr val="FF0000"/>
                </a:solidFill>
                <a:latin typeface="Times New Roman" pitchFamily="18" charset="0"/>
                <a:cs typeface="Times New Roman" pitchFamily="18" charset="0"/>
              </a:rPr>
              <a:t>“</a:t>
            </a:r>
            <a:r>
              <a:rPr lang="tr-TR" sz="2400" b="1" dirty="0" err="1" smtClean="0">
                <a:solidFill>
                  <a:srgbClr val="FF0000"/>
                </a:solidFill>
                <a:latin typeface="Times New Roman" pitchFamily="18" charset="0"/>
                <a:cs typeface="Times New Roman" pitchFamily="18" charset="0"/>
              </a:rPr>
              <a:t>DentEd</a:t>
            </a:r>
            <a:r>
              <a:rPr lang="tr-TR" sz="2400" b="1" dirty="0" smtClean="0">
                <a:solidFill>
                  <a:srgbClr val="FF0000"/>
                </a:solidFill>
                <a:latin typeface="Times New Roman" pitchFamily="18" charset="0"/>
                <a:cs typeface="Times New Roman" pitchFamily="18" charset="0"/>
              </a:rPr>
              <a:t> </a:t>
            </a:r>
            <a:r>
              <a:rPr lang="tr-TR" sz="2400" b="1" dirty="0" err="1" smtClean="0">
                <a:solidFill>
                  <a:srgbClr val="FF0000"/>
                </a:solidFill>
                <a:latin typeface="Times New Roman" pitchFamily="18" charset="0"/>
                <a:cs typeface="Times New Roman" pitchFamily="18" charset="0"/>
              </a:rPr>
              <a:t>Evolves</a:t>
            </a:r>
            <a:r>
              <a:rPr lang="tr-TR" sz="2400" b="1" dirty="0" smtClean="0">
                <a:solidFill>
                  <a:srgbClr val="FF0000"/>
                </a:solidFill>
                <a:latin typeface="Times New Roman" pitchFamily="18" charset="0"/>
                <a:cs typeface="Times New Roman" pitchFamily="18" charset="0"/>
              </a:rPr>
              <a:t>” </a:t>
            </a:r>
            <a:r>
              <a:rPr lang="tr-TR" sz="2400" b="1" dirty="0" smtClean="0">
                <a:latin typeface="Times New Roman" pitchFamily="18" charset="0"/>
                <a:cs typeface="Times New Roman" pitchFamily="18" charset="0"/>
              </a:rPr>
              <a:t>(2000-2003) fazında </a:t>
            </a:r>
            <a:r>
              <a:rPr lang="tr-TR" sz="2400" b="1" dirty="0" smtClean="0">
                <a:solidFill>
                  <a:srgbClr val="FF0000"/>
                </a:solidFill>
                <a:latin typeface="Times New Roman" pitchFamily="18" charset="0"/>
                <a:cs typeface="Times New Roman" pitchFamily="18" charset="0"/>
              </a:rPr>
              <a:t>“Yeni Avrupa Diş Hekimi” </a:t>
            </a:r>
            <a:r>
              <a:rPr lang="tr-TR" sz="2400" b="1" dirty="0" smtClean="0">
                <a:latin typeface="Times New Roman" pitchFamily="18" charset="0"/>
                <a:cs typeface="Times New Roman" pitchFamily="18" charset="0"/>
              </a:rPr>
              <a:t>tanımı yapılmış ve diş hekiminin profili çizilmiştir.</a:t>
            </a:r>
          </a:p>
          <a:p>
            <a:pPr algn="just"/>
            <a:r>
              <a:rPr lang="tr-TR" sz="2400" b="1" dirty="0" smtClean="0">
                <a:solidFill>
                  <a:srgbClr val="FF0000"/>
                </a:solidFill>
                <a:latin typeface="Times New Roman" pitchFamily="18" charset="0"/>
                <a:cs typeface="Times New Roman" pitchFamily="18" charset="0"/>
              </a:rPr>
              <a:t> Buna göre diş hekimi;</a:t>
            </a:r>
          </a:p>
          <a:p>
            <a:pPr lvl="1" algn="just"/>
            <a:r>
              <a:rPr lang="tr-TR" sz="2400" b="1" dirty="0" smtClean="0">
                <a:latin typeface="Times New Roman" pitchFamily="18" charset="0"/>
                <a:cs typeface="Times New Roman" pitchFamily="18" charset="0"/>
              </a:rPr>
              <a:t>Klinik diş hekimliğinin bütün alanlarında çalışabilecek düzeyde geniş akademik ve </a:t>
            </a:r>
            <a:r>
              <a:rPr lang="tr-TR" sz="2400" b="1" dirty="0" err="1" smtClean="0">
                <a:latin typeface="Times New Roman" pitchFamily="18" charset="0"/>
                <a:cs typeface="Times New Roman" pitchFamily="18" charset="0"/>
              </a:rPr>
              <a:t>dental</a:t>
            </a:r>
            <a:r>
              <a:rPr lang="tr-TR" sz="2400" b="1" dirty="0" smtClean="0">
                <a:latin typeface="Times New Roman" pitchFamily="18" charset="0"/>
                <a:cs typeface="Times New Roman" pitchFamily="18" charset="0"/>
              </a:rPr>
              <a:t> eğitim almış, </a:t>
            </a:r>
          </a:p>
          <a:p>
            <a:pPr lvl="1" algn="just"/>
            <a:r>
              <a:rPr lang="tr-TR" sz="2400" b="1" dirty="0" smtClean="0">
                <a:latin typeface="Times New Roman" pitchFamily="18" charset="0"/>
                <a:cs typeface="Times New Roman" pitchFamily="18" charset="0"/>
              </a:rPr>
              <a:t>Diş hekimliği bilimleri konusunda yeterli bilgiye sahip, </a:t>
            </a:r>
          </a:p>
          <a:p>
            <a:pPr lvl="1" algn="just"/>
            <a:r>
              <a:rPr lang="tr-TR" sz="2400" b="1" dirty="0" smtClean="0">
                <a:latin typeface="Times New Roman" pitchFamily="18" charset="0"/>
                <a:cs typeface="Times New Roman" pitchFamily="18" charset="0"/>
              </a:rPr>
              <a:t>Diğer sağlık çalışanları ile birlikte çalışabilecek düzeyde iyi iletişim becerilerine sahip, </a:t>
            </a:r>
          </a:p>
          <a:p>
            <a:pPr marL="0" indent="0" algn="just">
              <a:buNone/>
            </a:pPr>
            <a:endParaRPr lang="tr-TR" sz="2000"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5496" y="41275"/>
            <a:ext cx="493713" cy="6773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Başlık 1"/>
          <p:cNvSpPr txBox="1">
            <a:spLocks noGrp="1"/>
          </p:cNvSpPr>
          <p:nvPr>
            <p:ph type="title"/>
          </p:nvPr>
        </p:nvSpPr>
        <p:spPr>
          <a:xfrm>
            <a:off x="457200" y="274638"/>
            <a:ext cx="8229600" cy="7969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4" name="Slayt Numarası Yer Tutucusu 3"/>
          <p:cNvSpPr>
            <a:spLocks noGrp="1"/>
          </p:cNvSpPr>
          <p:nvPr>
            <p:ph type="sldNum" sz="quarter" idx="12"/>
          </p:nvPr>
        </p:nvSpPr>
        <p:spPr/>
        <p:txBody>
          <a:bodyPr/>
          <a:lstStyle/>
          <a:p>
            <a:fld id="{86B450FF-6EC2-4529-A63C-8D567BBE06E9}" type="slidenum">
              <a:rPr lang="en-US" smtClean="0"/>
              <a:pPr/>
              <a:t>42</a:t>
            </a:fld>
            <a:endParaRPr lang="en-US" dirty="0"/>
          </a:p>
        </p:txBody>
      </p:sp>
    </p:spTree>
    <p:extLst>
      <p:ext uri="{BB962C8B-B14F-4D97-AF65-F5344CB8AC3E}">
        <p14:creationId xmlns:p14="http://schemas.microsoft.com/office/powerpoint/2010/main" xmlns="" val="344249887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29209" y="1268760"/>
            <a:ext cx="8229600" cy="4925144"/>
          </a:xfrm>
        </p:spPr>
        <p:txBody>
          <a:bodyPr>
            <a:noAutofit/>
          </a:bodyPr>
          <a:lstStyle/>
          <a:p>
            <a:pPr lvl="1" algn="just"/>
            <a:r>
              <a:rPr lang="tr-TR" b="1" dirty="0" smtClean="0">
                <a:latin typeface="Times New Roman" pitchFamily="18" charset="0"/>
                <a:cs typeface="Times New Roman" pitchFamily="18" charset="0"/>
              </a:rPr>
              <a:t>Ekip çalışmasının önemine inanan, </a:t>
            </a:r>
          </a:p>
          <a:p>
            <a:pPr lvl="1" algn="just"/>
            <a:r>
              <a:rPr lang="tr-TR" b="1" dirty="0" smtClean="0">
                <a:latin typeface="Times New Roman" pitchFamily="18" charset="0"/>
                <a:cs typeface="Times New Roman" pitchFamily="18" charset="0"/>
              </a:rPr>
              <a:t>Yaşam boyu öğrenme ve sürekli mesleki gelişimi ilke edinmiş, </a:t>
            </a:r>
          </a:p>
          <a:p>
            <a:pPr lvl="1" algn="just"/>
            <a:r>
              <a:rPr lang="tr-TR" b="1" dirty="0" smtClean="0">
                <a:latin typeface="Times New Roman" pitchFamily="18" charset="0"/>
                <a:cs typeface="Times New Roman" pitchFamily="18" charset="0"/>
              </a:rPr>
              <a:t>Yeni gelişmelere açık, </a:t>
            </a:r>
          </a:p>
          <a:p>
            <a:pPr lvl="1" algn="just"/>
            <a:r>
              <a:rPr lang="tr-TR" b="1" dirty="0" smtClean="0">
                <a:latin typeface="Times New Roman" pitchFamily="18" charset="0"/>
                <a:cs typeface="Times New Roman" pitchFamily="18" charset="0"/>
              </a:rPr>
              <a:t>Teorik bilgi ve pratik becerilerini kullanarak problem çözme yaklaşımı ile kanıta dayalı diş hekimliğinin uygulamasını yapabilecek özelliklerde ve</a:t>
            </a:r>
          </a:p>
          <a:p>
            <a:pPr lvl="1" algn="just"/>
            <a:r>
              <a:rPr lang="tr-TR" b="1" dirty="0" smtClean="0">
                <a:latin typeface="Times New Roman" pitchFamily="18" charset="0"/>
                <a:cs typeface="Times New Roman" pitchFamily="18" charset="0"/>
              </a:rPr>
              <a:t>Etik ve hukuki kurallara saygılı olmalıdır</a:t>
            </a:r>
            <a:r>
              <a:rPr lang="tr-TR" dirty="0" smtClean="0">
                <a:latin typeface="Times New Roman" pitchFamily="18" charset="0"/>
                <a:cs typeface="Times New Roman" pitchFamily="18" charset="0"/>
              </a:rPr>
              <a:t>.</a:t>
            </a:r>
          </a:p>
          <a:p>
            <a:pPr marL="0" indent="0" algn="just">
              <a:buNone/>
            </a:pPr>
            <a:endParaRPr lang="tr-TR" sz="2800"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5496" y="41275"/>
            <a:ext cx="493713" cy="6773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Başlık 1"/>
          <p:cNvSpPr txBox="1">
            <a:spLocks noGrp="1"/>
          </p:cNvSpPr>
          <p:nvPr>
            <p:ph type="title"/>
          </p:nvPr>
        </p:nvSpPr>
        <p:spPr>
          <a:xfrm>
            <a:off x="457200" y="274638"/>
            <a:ext cx="8229600" cy="7969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4" name="Slayt Numarası Yer Tutucusu 3"/>
          <p:cNvSpPr>
            <a:spLocks noGrp="1"/>
          </p:cNvSpPr>
          <p:nvPr>
            <p:ph type="sldNum" sz="quarter" idx="12"/>
          </p:nvPr>
        </p:nvSpPr>
        <p:spPr/>
        <p:txBody>
          <a:bodyPr/>
          <a:lstStyle/>
          <a:p>
            <a:fld id="{86B450FF-6EC2-4529-A63C-8D567BBE06E9}" type="slidenum">
              <a:rPr lang="en-US" smtClean="0"/>
              <a:pPr/>
              <a:t>43</a:t>
            </a:fld>
            <a:endParaRPr lang="en-US" dirty="0"/>
          </a:p>
        </p:txBody>
      </p:sp>
    </p:spTree>
    <p:extLst>
      <p:ext uri="{BB962C8B-B14F-4D97-AF65-F5344CB8AC3E}">
        <p14:creationId xmlns:p14="http://schemas.microsoft.com/office/powerpoint/2010/main" xmlns="" val="344249887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1268760"/>
            <a:ext cx="7859216" cy="4525963"/>
          </a:xfrm>
        </p:spPr>
        <p:txBody>
          <a:bodyPr>
            <a:noAutofit/>
          </a:bodyPr>
          <a:lstStyle/>
          <a:p>
            <a:pPr algn="just"/>
            <a:r>
              <a:rPr lang="en-US" sz="2800" b="1" dirty="0">
                <a:latin typeface="Times New Roman" pitchFamily="18" charset="0"/>
                <a:cs typeface="Times New Roman" pitchFamily="18" charset="0"/>
              </a:rPr>
              <a:t>Dented</a:t>
            </a:r>
            <a:r>
              <a:rPr lang="tr-TR" sz="2800" b="1" dirty="0">
                <a:latin typeface="Times New Roman" pitchFamily="18" charset="0"/>
                <a:cs typeface="Times New Roman" pitchFamily="18" charset="0"/>
              </a:rPr>
              <a:t> </a:t>
            </a:r>
            <a:r>
              <a:rPr lang="en-US" sz="2800" b="1" dirty="0">
                <a:latin typeface="Times New Roman" pitchFamily="18" charset="0"/>
                <a:cs typeface="Times New Roman" pitchFamily="18" charset="0"/>
              </a:rPr>
              <a:t>Evolves </a:t>
            </a:r>
            <a:r>
              <a:rPr lang="en-US" sz="2800" b="1" dirty="0" err="1">
                <a:latin typeface="Times New Roman" pitchFamily="18" charset="0"/>
                <a:cs typeface="Times New Roman" pitchFamily="18" charset="0"/>
              </a:rPr>
              <a:t>kapsamında</a:t>
            </a:r>
            <a:r>
              <a:rPr lang="en-US" sz="2800" b="1" dirty="0">
                <a:latin typeface="Times New Roman" pitchFamily="18" charset="0"/>
                <a:cs typeface="Times New Roman" pitchFamily="18" charset="0"/>
              </a:rPr>
              <a:t> ADEE </a:t>
            </a:r>
            <a:r>
              <a:rPr lang="en-US" sz="2800" b="1" dirty="0" err="1">
                <a:latin typeface="Times New Roman" pitchFamily="18" charset="0"/>
                <a:cs typeface="Times New Roman" pitchFamily="18" charset="0"/>
              </a:rPr>
              <a:t>aracılığı</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ile</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Avrupa’daki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diş</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hekimliği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fakültelerinde</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yapılan</a:t>
            </a:r>
            <a:r>
              <a:rPr lang="en-US" sz="2800" b="1" dirty="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anket</a:t>
            </a:r>
            <a:r>
              <a:rPr lang="tr-TR" sz="2800" b="1" dirty="0" smtClean="0">
                <a:latin typeface="Times New Roman" pitchFamily="18" charset="0"/>
                <a:cs typeface="Times New Roman" pitchFamily="18" charset="0"/>
              </a:rPr>
              <a:t>e göre;</a:t>
            </a:r>
          </a:p>
          <a:p>
            <a:pPr algn="just"/>
            <a:r>
              <a:rPr lang="tr-TR" sz="2800" b="1" dirty="0" smtClean="0">
                <a:latin typeface="Times New Roman" pitchFamily="18" charset="0"/>
                <a:cs typeface="Times New Roman" pitchFamily="18" charset="0"/>
              </a:rPr>
              <a:t>D</a:t>
            </a:r>
            <a:r>
              <a:rPr lang="en-US" sz="2800" b="1" dirty="0" err="1" smtClean="0">
                <a:latin typeface="Times New Roman" pitchFamily="18" charset="0"/>
                <a:cs typeface="Times New Roman" pitchFamily="18" charset="0"/>
              </a:rPr>
              <a:t>ers</a:t>
            </a:r>
            <a:r>
              <a:rPr lang="en-US" sz="2800" b="1" dirty="0" smtClean="0">
                <a:latin typeface="Times New Roman" pitchFamily="18" charset="0"/>
                <a:cs typeface="Times New Roman" pitchFamily="18" charset="0"/>
              </a:rPr>
              <a:t> </a:t>
            </a:r>
            <a:r>
              <a:rPr lang="en-US" sz="2800" b="1" dirty="0" err="1">
                <a:latin typeface="Times New Roman" pitchFamily="18" charset="0"/>
                <a:cs typeface="Times New Roman" pitchFamily="18" charset="0"/>
              </a:rPr>
              <a:t>programları</a:t>
            </a:r>
            <a:r>
              <a:rPr lang="sv-SE" sz="2800" b="1" dirty="0">
                <a:latin typeface="Times New Roman" pitchFamily="18" charset="0"/>
                <a:cs typeface="Times New Roman" pitchFamily="18" charset="0"/>
              </a:rPr>
              <a:t>nın Almanya, Polonya, Slovenya, Finlandiya, Hollanda</a:t>
            </a:r>
            <a:r>
              <a:rPr lang="sv-SE" sz="2800" b="1" dirty="0" smtClean="0">
                <a:latin typeface="Times New Roman" pitchFamily="18" charset="0"/>
                <a:cs typeface="Times New Roman" pitchFamily="18" charset="0"/>
              </a:rPr>
              <a:t>,</a:t>
            </a:r>
            <a:r>
              <a:rPr lang="tr-TR" sz="2800" b="1" dirty="0" smtClean="0">
                <a:latin typeface="Times New Roman" pitchFamily="18" charset="0"/>
                <a:cs typeface="Times New Roman" pitchFamily="18" charset="0"/>
              </a:rPr>
              <a:t> İ</a:t>
            </a:r>
            <a:r>
              <a:rPr lang="sv-SE" sz="2800" b="1" dirty="0" smtClean="0">
                <a:latin typeface="Times New Roman" pitchFamily="18" charset="0"/>
                <a:cs typeface="Times New Roman" pitchFamily="18" charset="0"/>
              </a:rPr>
              <a:t>rlanda,</a:t>
            </a:r>
            <a:r>
              <a:rPr lang="tr-TR" sz="2800" b="1" dirty="0" smtClean="0">
                <a:latin typeface="Times New Roman" pitchFamily="18" charset="0"/>
                <a:cs typeface="Times New Roman" pitchFamily="18" charset="0"/>
              </a:rPr>
              <a:t> İ</a:t>
            </a:r>
            <a:r>
              <a:rPr lang="en-US" sz="2800" b="1" dirty="0" err="1">
                <a:latin typeface="Times New Roman" pitchFamily="18" charset="0"/>
                <a:cs typeface="Times New Roman" pitchFamily="18" charset="0"/>
              </a:rPr>
              <a:t>talya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Litvanya</a:t>
            </a:r>
            <a:r>
              <a:rPr lang="en-US" sz="2800" b="1" dirty="0">
                <a:latin typeface="Times New Roman" pitchFamily="18" charset="0"/>
                <a:cs typeface="Times New Roman" pitchFamily="18" charset="0"/>
              </a:rPr>
              <a:t>, </a:t>
            </a:r>
            <a:r>
              <a:rPr lang="tr-TR" sz="2800" b="1" dirty="0">
                <a:latin typeface="Times New Roman" pitchFamily="18" charset="0"/>
                <a:cs typeface="Times New Roman" pitchFamily="18" charset="0"/>
              </a:rPr>
              <a:t>İ</a:t>
            </a:r>
            <a:r>
              <a:rPr lang="en-US" sz="2800" b="1" dirty="0" err="1">
                <a:latin typeface="Times New Roman" pitchFamily="18" charset="0"/>
                <a:cs typeface="Times New Roman" pitchFamily="18" charset="0"/>
              </a:rPr>
              <a:t>sveç</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ve</a:t>
            </a:r>
            <a:r>
              <a:rPr lang="en-US" sz="2800" b="1" dirty="0">
                <a:latin typeface="Times New Roman" pitchFamily="18" charset="0"/>
                <a:cs typeface="Times New Roman" pitchFamily="18" charset="0"/>
              </a:rPr>
              <a:t> </a:t>
            </a:r>
            <a:r>
              <a:rPr lang="tr-TR" sz="2800" b="1" dirty="0">
                <a:latin typeface="Times New Roman" pitchFamily="18" charset="0"/>
                <a:cs typeface="Times New Roman" pitchFamily="18" charset="0"/>
              </a:rPr>
              <a:t>İ</a:t>
            </a:r>
            <a:r>
              <a:rPr lang="en-US" sz="2800" b="1" dirty="0" err="1">
                <a:latin typeface="Times New Roman" pitchFamily="18" charset="0"/>
                <a:cs typeface="Times New Roman" pitchFamily="18" charset="0"/>
              </a:rPr>
              <a:t>ngiltere’de</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yeterlilik</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esasına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dayandığı</a:t>
            </a:r>
            <a:r>
              <a:rPr lang="en-US" sz="2800" b="1" dirty="0" smtClean="0">
                <a:latin typeface="Times New Roman" pitchFamily="18" charset="0"/>
                <a:cs typeface="Times New Roman" pitchFamily="18" charset="0"/>
              </a:rPr>
              <a:t>,</a:t>
            </a:r>
            <a:r>
              <a:rPr lang="tr-TR" sz="2800" b="1" dirty="0" smtClean="0">
                <a:latin typeface="Times New Roman" pitchFamily="18" charset="0"/>
                <a:cs typeface="Times New Roman" pitchFamily="18" charset="0"/>
              </a:rPr>
              <a:t> </a:t>
            </a:r>
          </a:p>
          <a:p>
            <a:pPr algn="just"/>
            <a:r>
              <a:rPr lang="es-ES" sz="2800" b="1" dirty="0" smtClean="0">
                <a:latin typeface="Times New Roman" pitchFamily="18" charset="0"/>
                <a:cs typeface="Times New Roman" pitchFamily="18" charset="0"/>
              </a:rPr>
              <a:t>Macaristan</a:t>
            </a:r>
            <a:r>
              <a:rPr lang="es-ES" sz="2800" b="1" dirty="0">
                <a:latin typeface="Times New Roman" pitchFamily="18" charset="0"/>
                <a:cs typeface="Times New Roman" pitchFamily="18" charset="0"/>
              </a:rPr>
              <a:t>, Yunanistan, Fransa, </a:t>
            </a:r>
            <a:r>
              <a:rPr lang="tr-TR" sz="2800" b="1" dirty="0">
                <a:latin typeface="Times New Roman" pitchFamily="18" charset="0"/>
                <a:cs typeface="Times New Roman" pitchFamily="18" charset="0"/>
              </a:rPr>
              <a:t>İ</a:t>
            </a:r>
            <a:r>
              <a:rPr lang="es-ES" sz="2800" b="1" dirty="0">
                <a:latin typeface="Times New Roman" pitchFamily="18" charset="0"/>
                <a:cs typeface="Times New Roman" pitchFamily="18" charset="0"/>
              </a:rPr>
              <a:t>spanya ve </a:t>
            </a:r>
            <a:r>
              <a:rPr lang="es-ES" sz="2800" b="1" dirty="0" smtClean="0">
                <a:latin typeface="Times New Roman" pitchFamily="18" charset="0"/>
                <a:cs typeface="Times New Roman" pitchFamily="18" charset="0"/>
              </a:rPr>
              <a:t>Portekiz</a:t>
            </a:r>
            <a:r>
              <a:rPr lang="tr-TR" sz="2800" b="1" dirty="0" smtClean="0">
                <a:latin typeface="Times New Roman" pitchFamily="18" charset="0"/>
                <a:cs typeface="Times New Roman" pitchFamily="18" charset="0"/>
              </a:rPr>
              <a:t> gibi ülkelerde </a:t>
            </a:r>
            <a:r>
              <a:rPr lang="en-US" sz="2800" b="1" dirty="0" err="1">
                <a:latin typeface="Times New Roman" pitchFamily="18" charset="0"/>
                <a:cs typeface="Times New Roman" pitchFamily="18" charset="0"/>
              </a:rPr>
              <a:t>ise</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yeterlilik</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esaslı</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olmadığı</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görülmüştür</a:t>
            </a:r>
            <a:r>
              <a:rPr lang="en-US"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5496" y="41275"/>
            <a:ext cx="493713" cy="6773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Başlık 1"/>
          <p:cNvSpPr txBox="1">
            <a:spLocks noGrp="1"/>
          </p:cNvSpPr>
          <p:nvPr>
            <p:ph type="title"/>
          </p:nvPr>
        </p:nvSpPr>
        <p:spPr>
          <a:xfrm>
            <a:off x="457200" y="274638"/>
            <a:ext cx="8229600" cy="7254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4" name="Slayt Numarası Yer Tutucusu 3"/>
          <p:cNvSpPr>
            <a:spLocks noGrp="1"/>
          </p:cNvSpPr>
          <p:nvPr>
            <p:ph type="sldNum" sz="quarter" idx="12"/>
          </p:nvPr>
        </p:nvSpPr>
        <p:spPr/>
        <p:txBody>
          <a:bodyPr/>
          <a:lstStyle/>
          <a:p>
            <a:fld id="{86B450FF-6EC2-4529-A63C-8D567BBE06E9}" type="slidenum">
              <a:rPr lang="en-US" smtClean="0"/>
              <a:pPr/>
              <a:t>44</a:t>
            </a:fld>
            <a:endParaRPr lang="en-US" dirty="0"/>
          </a:p>
        </p:txBody>
      </p:sp>
    </p:spTree>
    <p:extLst>
      <p:ext uri="{BB962C8B-B14F-4D97-AF65-F5344CB8AC3E}">
        <p14:creationId xmlns:p14="http://schemas.microsoft.com/office/powerpoint/2010/main" xmlns="" val="304263465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1268760"/>
            <a:ext cx="7859216" cy="4946322"/>
          </a:xfrm>
        </p:spPr>
        <p:txBody>
          <a:bodyPr>
            <a:noAutofit/>
          </a:bodyPr>
          <a:lstStyle/>
          <a:p>
            <a:pPr algn="just"/>
            <a:r>
              <a:rPr lang="en-US" sz="2800" b="1" dirty="0" err="1" smtClean="0">
                <a:solidFill>
                  <a:srgbClr val="FF0000"/>
                </a:solidFill>
                <a:latin typeface="Times New Roman" pitchFamily="18" charset="0"/>
                <a:cs typeface="Times New Roman" pitchFamily="18" charset="0"/>
              </a:rPr>
              <a:t>DentEd</a:t>
            </a:r>
            <a:r>
              <a:rPr lang="en-US" sz="2800" b="1" dirty="0" smtClean="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projesinin</a:t>
            </a:r>
            <a:r>
              <a:rPr lang="en-US" sz="2800" b="1" dirty="0">
                <a:solidFill>
                  <a:srgbClr val="FF0000"/>
                </a:solidFill>
                <a:latin typeface="Times New Roman" pitchFamily="18" charset="0"/>
                <a:cs typeface="Times New Roman" pitchFamily="18" charset="0"/>
              </a:rPr>
              <a:t> son </a:t>
            </a:r>
            <a:r>
              <a:rPr lang="en-US" sz="2800" b="1" dirty="0" err="1">
                <a:solidFill>
                  <a:srgbClr val="FF0000"/>
                </a:solidFill>
                <a:latin typeface="Times New Roman" pitchFamily="18" charset="0"/>
                <a:cs typeface="Times New Roman" pitchFamily="18" charset="0"/>
              </a:rPr>
              <a:t>aşaması</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olan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DentEd</a:t>
            </a:r>
            <a:r>
              <a:rPr lang="en-US" sz="2800" b="1" dirty="0">
                <a:solidFill>
                  <a:srgbClr val="FF0000"/>
                </a:solidFill>
                <a:latin typeface="Times New Roman" pitchFamily="18" charset="0"/>
                <a:cs typeface="Times New Roman" pitchFamily="18" charset="0"/>
              </a:rPr>
              <a:t> III (</a:t>
            </a:r>
            <a:r>
              <a:rPr lang="en-US" sz="2800" b="1" dirty="0" smtClean="0">
                <a:solidFill>
                  <a:srgbClr val="FF0000"/>
                </a:solidFill>
                <a:latin typeface="Times New Roman" pitchFamily="18" charset="0"/>
                <a:cs typeface="Times New Roman" pitchFamily="18" charset="0"/>
              </a:rPr>
              <a:t>2004-2007</a:t>
            </a:r>
            <a:r>
              <a:rPr lang="en-US" sz="2800" b="1" dirty="0">
                <a:solidFill>
                  <a:srgbClr val="FF0000"/>
                </a:solidFill>
                <a:latin typeface="Times New Roman" pitchFamily="18" charset="0"/>
                <a:cs typeface="Times New Roman" pitchFamily="18" charset="0"/>
              </a:rPr>
              <a:t>), de </a:t>
            </a:r>
            <a:r>
              <a:rPr lang="en-US" sz="2800" b="1" dirty="0" err="1" smtClean="0">
                <a:solidFill>
                  <a:srgbClr val="FF0000"/>
                </a:solidFill>
                <a:latin typeface="Times New Roman" pitchFamily="18" charset="0"/>
                <a:cs typeface="Times New Roman" pitchFamily="18" charset="0"/>
              </a:rPr>
              <a:t>diş</a:t>
            </a:r>
            <a:r>
              <a:rPr lang="en-US" sz="2800" b="1" dirty="0" smtClean="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hekimliği</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eğitiminde</a:t>
            </a:r>
            <a:r>
              <a:rPr lang="en-US" sz="2800" b="1" dirty="0">
                <a:solidFill>
                  <a:srgbClr val="FF0000"/>
                </a:solidFill>
                <a:latin typeface="Times New Roman" pitchFamily="18" charset="0"/>
                <a:cs typeface="Times New Roman" pitchFamily="18" charset="0"/>
              </a:rPr>
              <a:t> </a:t>
            </a:r>
            <a:r>
              <a:rPr lang="tr-TR" sz="2800" b="1" dirty="0" smtClean="0">
                <a:solidFill>
                  <a:srgbClr val="FF0000"/>
                </a:solidFill>
                <a:latin typeface="Times New Roman" pitchFamily="18" charset="0"/>
                <a:cs typeface="Times New Roman" pitchFamily="18" charset="0"/>
              </a:rPr>
              <a:t>aşağıdaki hususlarda düzenlemeler yapılması öngörülmüştür; </a:t>
            </a:r>
          </a:p>
          <a:p>
            <a:pPr indent="382588" algn="just">
              <a:buFont typeface="Calibri" pitchFamily="34" charset="0"/>
              <a:buChar char="—"/>
              <a:tabLst>
                <a:tab pos="803275" algn="l"/>
              </a:tabLst>
            </a:pPr>
            <a:r>
              <a:rPr lang="en-US" sz="2800" b="1" dirty="0" err="1" smtClean="0">
                <a:latin typeface="Times New Roman" pitchFamily="18" charset="0"/>
                <a:cs typeface="Times New Roman" pitchFamily="18" charset="0"/>
              </a:rPr>
              <a:t>Ders</a:t>
            </a:r>
            <a:r>
              <a:rPr lang="en-US" sz="2800" b="1" dirty="0" smtClean="0">
                <a:latin typeface="Times New Roman" pitchFamily="18" charset="0"/>
                <a:cs typeface="Times New Roman" pitchFamily="18" charset="0"/>
              </a:rPr>
              <a:t> </a:t>
            </a:r>
            <a:r>
              <a:rPr lang="en-US" sz="2800" b="1" dirty="0" err="1">
                <a:latin typeface="Times New Roman" pitchFamily="18" charset="0"/>
                <a:cs typeface="Times New Roman" pitchFamily="18" charset="0"/>
              </a:rPr>
              <a:t>Programlarının</a:t>
            </a:r>
            <a:r>
              <a:rPr lang="en-US" sz="2800" b="1" dirty="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Yapısı</a:t>
            </a:r>
            <a:endParaRPr lang="tr-TR" sz="2800" b="1" dirty="0" smtClean="0">
              <a:latin typeface="Times New Roman" pitchFamily="18" charset="0"/>
              <a:cs typeface="Times New Roman" pitchFamily="18" charset="0"/>
            </a:endParaRPr>
          </a:p>
          <a:p>
            <a:pPr indent="382588" algn="just">
              <a:buFont typeface="Calibri" pitchFamily="34" charset="0"/>
              <a:buChar char="—"/>
              <a:tabLst>
                <a:tab pos="803275" algn="l"/>
              </a:tabLst>
            </a:pPr>
            <a:r>
              <a:rPr lang="en-US" sz="2800" b="1" dirty="0" smtClean="0">
                <a:latin typeface="Times New Roman" pitchFamily="18" charset="0"/>
                <a:cs typeface="Times New Roman" pitchFamily="18" charset="0"/>
              </a:rPr>
              <a:t>ECTS</a:t>
            </a:r>
            <a:endParaRPr lang="tr-TR" sz="2800" b="1" dirty="0" smtClean="0">
              <a:latin typeface="Times New Roman" pitchFamily="18" charset="0"/>
              <a:cs typeface="Times New Roman" pitchFamily="18" charset="0"/>
            </a:endParaRPr>
          </a:p>
          <a:p>
            <a:pPr indent="382588" algn="just">
              <a:buFont typeface="Calibri" pitchFamily="34" charset="0"/>
              <a:buChar char="—"/>
              <a:tabLst>
                <a:tab pos="803275" algn="l"/>
              </a:tabLst>
            </a:pPr>
            <a:r>
              <a:rPr lang="en-US" sz="2800" b="1" dirty="0" err="1" smtClean="0">
                <a:latin typeface="Times New Roman" pitchFamily="18" charset="0"/>
                <a:cs typeface="Times New Roman" pitchFamily="18" charset="0"/>
              </a:rPr>
              <a:t>Ders</a:t>
            </a:r>
            <a:r>
              <a:rPr lang="en-US" sz="2800" b="1" dirty="0" smtClean="0">
                <a:latin typeface="Times New Roman" pitchFamily="18" charset="0"/>
                <a:cs typeface="Times New Roman" pitchFamily="18" charset="0"/>
              </a:rPr>
              <a:t> </a:t>
            </a:r>
            <a:r>
              <a:rPr lang="en-US" sz="2800" b="1" dirty="0" err="1">
                <a:latin typeface="Times New Roman" pitchFamily="18" charset="0"/>
                <a:cs typeface="Times New Roman" pitchFamily="18" charset="0"/>
              </a:rPr>
              <a:t>Programlarının</a:t>
            </a:r>
            <a:r>
              <a:rPr lang="en-US" sz="2800" b="1" dirty="0">
                <a:latin typeface="Times New Roman" pitchFamily="18" charset="0"/>
                <a:cs typeface="Times New Roman" pitchFamily="18" charset="0"/>
              </a:rPr>
              <a:t> </a:t>
            </a:r>
            <a:r>
              <a:rPr lang="tr-TR" sz="2800" b="1" dirty="0">
                <a:latin typeface="Times New Roman" pitchFamily="18" charset="0"/>
                <a:cs typeface="Times New Roman" pitchFamily="18" charset="0"/>
              </a:rPr>
              <a:t>i</a:t>
            </a:r>
            <a:r>
              <a:rPr lang="en-US" sz="2800" b="1" dirty="0" err="1" smtClean="0">
                <a:latin typeface="Times New Roman" pitchFamily="18" charset="0"/>
                <a:cs typeface="Times New Roman" pitchFamily="18" charset="0"/>
              </a:rPr>
              <a:t>çerikleri</a:t>
            </a:r>
            <a:endParaRPr lang="tr-TR" sz="2800" b="1" dirty="0" smtClean="0">
              <a:latin typeface="Times New Roman" pitchFamily="18" charset="0"/>
              <a:cs typeface="Times New Roman" pitchFamily="18" charset="0"/>
            </a:endParaRPr>
          </a:p>
          <a:p>
            <a:pPr indent="382588" algn="just">
              <a:buFont typeface="Calibri" pitchFamily="34" charset="0"/>
              <a:buChar char="—"/>
              <a:tabLst>
                <a:tab pos="803275" algn="l"/>
              </a:tabLst>
            </a:pPr>
            <a:r>
              <a:rPr lang="en-US" sz="2800" b="1" dirty="0" err="1" smtClean="0">
                <a:latin typeface="Times New Roman" pitchFamily="18" charset="0"/>
                <a:cs typeface="Times New Roman" pitchFamily="18" charset="0"/>
              </a:rPr>
              <a:t>Öğrenme</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Metodları</a:t>
            </a:r>
            <a:endParaRPr lang="tr-TR" sz="2800" b="1" dirty="0" smtClean="0">
              <a:latin typeface="Times New Roman" pitchFamily="18" charset="0"/>
              <a:cs typeface="Times New Roman" pitchFamily="18" charset="0"/>
            </a:endParaRPr>
          </a:p>
          <a:p>
            <a:pPr indent="382588" algn="just">
              <a:buFont typeface="Calibri" pitchFamily="34" charset="0"/>
              <a:buChar char="—"/>
              <a:tabLst>
                <a:tab pos="803275" algn="l"/>
              </a:tabLst>
            </a:pPr>
            <a:r>
              <a:rPr lang="en-US" sz="2800" b="1" dirty="0" err="1" smtClean="0">
                <a:latin typeface="Times New Roman" pitchFamily="18" charset="0"/>
                <a:cs typeface="Times New Roman" pitchFamily="18" charset="0"/>
              </a:rPr>
              <a:t>Değerlendirmeler</a:t>
            </a:r>
            <a:endParaRPr lang="tr-TR" sz="2800" b="1" dirty="0" smtClean="0">
              <a:latin typeface="Times New Roman" pitchFamily="18" charset="0"/>
              <a:cs typeface="Times New Roman" pitchFamily="18" charset="0"/>
            </a:endParaRPr>
          </a:p>
          <a:p>
            <a:pPr indent="382588" algn="just">
              <a:buFont typeface="Calibri" pitchFamily="34" charset="0"/>
              <a:buChar char="—"/>
              <a:tabLst>
                <a:tab pos="803275" algn="l"/>
              </a:tabLst>
            </a:pPr>
            <a:r>
              <a:rPr lang="en-US" sz="2800" b="1" dirty="0" err="1" smtClean="0">
                <a:latin typeface="Times New Roman" pitchFamily="18" charset="0"/>
                <a:cs typeface="Times New Roman" pitchFamily="18" charset="0"/>
              </a:rPr>
              <a:t>Kalite</a:t>
            </a:r>
            <a:r>
              <a:rPr lang="en-US" sz="2800" b="1" dirty="0" smtClean="0">
                <a:latin typeface="Times New Roman" pitchFamily="18" charset="0"/>
                <a:cs typeface="Times New Roman" pitchFamily="18" charset="0"/>
              </a:rPr>
              <a:t> </a:t>
            </a:r>
            <a:r>
              <a:rPr lang="en-US" sz="2800" b="1" dirty="0" err="1">
                <a:latin typeface="Times New Roman" pitchFamily="18" charset="0"/>
                <a:cs typeface="Times New Roman" pitchFamily="18" charset="0"/>
              </a:rPr>
              <a:t>Güvencesi</a:t>
            </a:r>
            <a:endParaRPr lang="en-US" sz="2800" b="1" dirty="0">
              <a:latin typeface="Times New Roman" pitchFamily="18" charset="0"/>
              <a:cs typeface="Times New Roman" pitchFamily="18" charset="0"/>
            </a:endParaRP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5496" y="41275"/>
            <a:ext cx="493713" cy="6773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Başlık 1"/>
          <p:cNvSpPr txBox="1">
            <a:spLocks noGrp="1"/>
          </p:cNvSpPr>
          <p:nvPr>
            <p:ph type="title"/>
          </p:nvPr>
        </p:nvSpPr>
        <p:spPr>
          <a:xfrm>
            <a:off x="457200" y="274638"/>
            <a:ext cx="8229600" cy="7254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4" name="Slayt Numarası Yer Tutucusu 3"/>
          <p:cNvSpPr>
            <a:spLocks noGrp="1"/>
          </p:cNvSpPr>
          <p:nvPr>
            <p:ph type="sldNum" sz="quarter" idx="12"/>
          </p:nvPr>
        </p:nvSpPr>
        <p:spPr/>
        <p:txBody>
          <a:bodyPr/>
          <a:lstStyle/>
          <a:p>
            <a:fld id="{86B450FF-6EC2-4529-A63C-8D567BBE06E9}" type="slidenum">
              <a:rPr lang="en-US" smtClean="0"/>
              <a:pPr/>
              <a:t>45</a:t>
            </a:fld>
            <a:endParaRPr lang="en-US" dirty="0"/>
          </a:p>
        </p:txBody>
      </p:sp>
    </p:spTree>
    <p:extLst>
      <p:ext uri="{BB962C8B-B14F-4D97-AF65-F5344CB8AC3E}">
        <p14:creationId xmlns:p14="http://schemas.microsoft.com/office/powerpoint/2010/main" xmlns="" val="304263465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71600" y="1268760"/>
            <a:ext cx="7784576" cy="4525963"/>
          </a:xfrm>
        </p:spPr>
        <p:txBody>
          <a:bodyPr>
            <a:normAutofit fontScale="92500" lnSpcReduction="20000"/>
          </a:bodyPr>
          <a:lstStyle/>
          <a:p>
            <a:pPr marL="361950" indent="-361950" algn="just">
              <a:buNone/>
            </a:pPr>
            <a:r>
              <a:rPr lang="tr-TR" sz="2600" b="1" dirty="0" smtClean="0">
                <a:solidFill>
                  <a:srgbClr val="FF0000"/>
                </a:solidFill>
                <a:latin typeface="Times New Roman" pitchFamily="18" charset="0"/>
                <a:cs typeface="Times New Roman" pitchFamily="18" charset="0"/>
              </a:rPr>
              <a:t>    </a:t>
            </a:r>
            <a:r>
              <a:rPr lang="en-US" sz="2600" b="1" dirty="0" err="1" smtClean="0">
                <a:solidFill>
                  <a:srgbClr val="FF0000"/>
                </a:solidFill>
                <a:latin typeface="Times New Roman" pitchFamily="18" charset="0"/>
                <a:cs typeface="Times New Roman" pitchFamily="18" charset="0"/>
              </a:rPr>
              <a:t>DentEd</a:t>
            </a:r>
            <a:r>
              <a:rPr lang="en-US" sz="2600" b="1" dirty="0" smtClean="0">
                <a:solidFill>
                  <a:srgbClr val="FF0000"/>
                </a:solidFill>
                <a:latin typeface="Times New Roman" pitchFamily="18" charset="0"/>
                <a:cs typeface="Times New Roman" pitchFamily="18" charset="0"/>
              </a:rPr>
              <a:t> </a:t>
            </a:r>
            <a:r>
              <a:rPr lang="en-US" sz="2600" b="1" dirty="0">
                <a:solidFill>
                  <a:srgbClr val="FF0000"/>
                </a:solidFill>
                <a:latin typeface="Times New Roman" pitchFamily="18" charset="0"/>
                <a:cs typeface="Times New Roman" pitchFamily="18" charset="0"/>
              </a:rPr>
              <a:t>Evolves </a:t>
            </a:r>
            <a:r>
              <a:rPr lang="en-US" sz="2600" b="1" dirty="0" err="1">
                <a:solidFill>
                  <a:srgbClr val="FF0000"/>
                </a:solidFill>
                <a:latin typeface="Times New Roman" pitchFamily="18" charset="0"/>
                <a:cs typeface="Times New Roman" pitchFamily="18" charset="0"/>
              </a:rPr>
              <a:t>ve</a:t>
            </a:r>
            <a:r>
              <a:rPr lang="en-US" sz="2600" b="1" dirty="0">
                <a:solidFill>
                  <a:srgbClr val="FF0000"/>
                </a:solidFill>
                <a:latin typeface="Times New Roman" pitchFamily="18" charset="0"/>
                <a:cs typeface="Times New Roman" pitchFamily="18" charset="0"/>
              </a:rPr>
              <a:t> </a:t>
            </a:r>
            <a:r>
              <a:rPr lang="en-US" sz="2600" b="1" dirty="0" err="1">
                <a:solidFill>
                  <a:srgbClr val="FF0000"/>
                </a:solidFill>
                <a:latin typeface="Times New Roman" pitchFamily="18" charset="0"/>
                <a:cs typeface="Times New Roman" pitchFamily="18" charset="0"/>
              </a:rPr>
              <a:t>DentEd</a:t>
            </a:r>
            <a:r>
              <a:rPr lang="en-US" sz="2600" b="1" dirty="0">
                <a:solidFill>
                  <a:srgbClr val="FF0000"/>
                </a:solidFill>
                <a:latin typeface="Times New Roman" pitchFamily="18" charset="0"/>
                <a:cs typeface="Times New Roman" pitchFamily="18" charset="0"/>
              </a:rPr>
              <a:t> III </a:t>
            </a:r>
            <a:r>
              <a:rPr lang="en-US" sz="2600" b="1" dirty="0" err="1">
                <a:solidFill>
                  <a:srgbClr val="FF0000"/>
                </a:solidFill>
                <a:latin typeface="Times New Roman" pitchFamily="18" charset="0"/>
                <a:cs typeface="Times New Roman" pitchFamily="18" charset="0"/>
              </a:rPr>
              <a:t>çalışmaları</a:t>
            </a:r>
            <a:r>
              <a:rPr lang="en-US" sz="2600" b="1" dirty="0">
                <a:solidFill>
                  <a:srgbClr val="FF0000"/>
                </a:solidFill>
                <a:latin typeface="Times New Roman" pitchFamily="18" charset="0"/>
                <a:cs typeface="Times New Roman" pitchFamily="18" charset="0"/>
              </a:rPr>
              <a:t> </a:t>
            </a:r>
            <a:r>
              <a:rPr lang="en-US" sz="2600" b="1" dirty="0" err="1" smtClean="0">
                <a:solidFill>
                  <a:srgbClr val="FF0000"/>
                </a:solidFill>
                <a:latin typeface="Times New Roman" pitchFamily="18" charset="0"/>
                <a:cs typeface="Times New Roman" pitchFamily="18" charset="0"/>
              </a:rPr>
              <a:t>sonucunda</a:t>
            </a:r>
            <a:r>
              <a:rPr lang="tr-TR" sz="2600" b="1" dirty="0" smtClean="0">
                <a:solidFill>
                  <a:srgbClr val="FF0000"/>
                </a:solidFill>
                <a:latin typeface="Times New Roman" pitchFamily="18" charset="0"/>
                <a:cs typeface="Times New Roman" pitchFamily="18" charset="0"/>
              </a:rPr>
              <a:t> </a:t>
            </a:r>
            <a:r>
              <a:rPr lang="en-US" sz="2600" b="1" dirty="0" err="1">
                <a:solidFill>
                  <a:srgbClr val="FF0000"/>
                </a:solidFill>
                <a:latin typeface="Times New Roman" pitchFamily="18" charset="0"/>
                <a:cs typeface="Times New Roman" pitchFamily="18" charset="0"/>
              </a:rPr>
              <a:t>diş</a:t>
            </a:r>
            <a:r>
              <a:rPr lang="en-US" sz="2600" b="1" dirty="0">
                <a:solidFill>
                  <a:srgbClr val="FF0000"/>
                </a:solidFill>
                <a:latin typeface="Times New Roman" pitchFamily="18" charset="0"/>
                <a:cs typeface="Times New Roman" pitchFamily="18" charset="0"/>
              </a:rPr>
              <a:t> </a:t>
            </a:r>
            <a:r>
              <a:rPr lang="en-US" sz="2600" b="1" dirty="0" err="1" smtClean="0">
                <a:solidFill>
                  <a:srgbClr val="FF0000"/>
                </a:solidFill>
                <a:latin typeface="Times New Roman" pitchFamily="18" charset="0"/>
                <a:cs typeface="Times New Roman" pitchFamily="18" charset="0"/>
              </a:rPr>
              <a:t>hekimliği</a:t>
            </a:r>
            <a:r>
              <a:rPr lang="tr-TR" sz="2600" b="1" dirty="0" smtClean="0">
                <a:solidFill>
                  <a:srgbClr val="FF0000"/>
                </a:solidFill>
                <a:latin typeface="Times New Roman" pitchFamily="18" charset="0"/>
                <a:cs typeface="Times New Roman" pitchFamily="18" charset="0"/>
              </a:rPr>
              <a:t>    </a:t>
            </a:r>
            <a:r>
              <a:rPr lang="en-US" sz="2600" b="1" dirty="0" err="1" smtClean="0">
                <a:solidFill>
                  <a:srgbClr val="FF0000"/>
                </a:solidFill>
                <a:latin typeface="Times New Roman" pitchFamily="18" charset="0"/>
                <a:cs typeface="Times New Roman" pitchFamily="18" charset="0"/>
              </a:rPr>
              <a:t>eğitiminde</a:t>
            </a:r>
            <a:r>
              <a:rPr lang="tr-TR" sz="2600" b="1" dirty="0" smtClean="0">
                <a:solidFill>
                  <a:srgbClr val="FF0000"/>
                </a:solidFill>
                <a:latin typeface="Times New Roman" pitchFamily="18" charset="0"/>
                <a:cs typeface="Times New Roman" pitchFamily="18" charset="0"/>
              </a:rPr>
              <a:t>ki</a:t>
            </a:r>
            <a:r>
              <a:rPr lang="en-US" sz="2600" b="1" dirty="0" smtClean="0">
                <a:solidFill>
                  <a:srgbClr val="FF0000"/>
                </a:solidFill>
                <a:latin typeface="Times New Roman" pitchFamily="18" charset="0"/>
                <a:cs typeface="Times New Roman" pitchFamily="18" charset="0"/>
              </a:rPr>
              <a:t> </a:t>
            </a:r>
            <a:r>
              <a:rPr lang="en-US" sz="2600" b="1" dirty="0" err="1">
                <a:solidFill>
                  <a:srgbClr val="FF0000"/>
                </a:solidFill>
                <a:latin typeface="Times New Roman" pitchFamily="18" charset="0"/>
                <a:cs typeface="Times New Roman" pitchFamily="18" charset="0"/>
              </a:rPr>
              <a:t>değişikliklerle</a:t>
            </a:r>
            <a:r>
              <a:rPr lang="en-US" sz="2600" b="1" dirty="0">
                <a:solidFill>
                  <a:srgbClr val="FF0000"/>
                </a:solidFill>
                <a:latin typeface="Times New Roman" pitchFamily="18" charset="0"/>
                <a:cs typeface="Times New Roman" pitchFamily="18" charset="0"/>
              </a:rPr>
              <a:t> </a:t>
            </a:r>
            <a:r>
              <a:rPr lang="en-US" sz="2600" b="1" dirty="0" err="1" smtClean="0">
                <a:solidFill>
                  <a:srgbClr val="FF0000"/>
                </a:solidFill>
                <a:latin typeface="Times New Roman" pitchFamily="18" charset="0"/>
                <a:cs typeface="Times New Roman" pitchFamily="18" charset="0"/>
              </a:rPr>
              <a:t>ilgili</a:t>
            </a:r>
            <a:r>
              <a:rPr lang="tr-TR" sz="2600" b="1" dirty="0" smtClean="0">
                <a:solidFill>
                  <a:srgbClr val="FF0000"/>
                </a:solidFill>
                <a:latin typeface="Times New Roman" pitchFamily="18" charset="0"/>
                <a:cs typeface="Times New Roman" pitchFamily="18" charset="0"/>
              </a:rPr>
              <a:t> </a:t>
            </a:r>
            <a:r>
              <a:rPr lang="en-US" sz="2600" b="1" dirty="0" smtClean="0">
                <a:solidFill>
                  <a:srgbClr val="FF0000"/>
                </a:solidFill>
                <a:latin typeface="Times New Roman" pitchFamily="18" charset="0"/>
                <a:cs typeface="Times New Roman" pitchFamily="18" charset="0"/>
              </a:rPr>
              <a:t>3 </a:t>
            </a:r>
            <a:r>
              <a:rPr lang="en-US" sz="2600" b="1" dirty="0" err="1">
                <a:solidFill>
                  <a:srgbClr val="FF0000"/>
                </a:solidFill>
                <a:latin typeface="Times New Roman" pitchFamily="18" charset="0"/>
                <a:cs typeface="Times New Roman" pitchFamily="18" charset="0"/>
              </a:rPr>
              <a:t>belge</a:t>
            </a:r>
            <a:r>
              <a:rPr lang="en-US" sz="2600" b="1" dirty="0">
                <a:solidFill>
                  <a:srgbClr val="FF0000"/>
                </a:solidFill>
                <a:latin typeface="Times New Roman" pitchFamily="18" charset="0"/>
                <a:cs typeface="Times New Roman" pitchFamily="18" charset="0"/>
              </a:rPr>
              <a:t> </a:t>
            </a:r>
            <a:r>
              <a:rPr lang="en-US" sz="2600" b="1" dirty="0" err="1">
                <a:solidFill>
                  <a:srgbClr val="FF0000"/>
                </a:solidFill>
                <a:latin typeface="Times New Roman" pitchFamily="18" charset="0"/>
                <a:cs typeface="Times New Roman" pitchFamily="18" charset="0"/>
              </a:rPr>
              <a:t>yayınlanmıştır</a:t>
            </a:r>
            <a:r>
              <a:rPr lang="en-US" sz="2600" b="1" dirty="0" smtClean="0">
                <a:solidFill>
                  <a:srgbClr val="FF0000"/>
                </a:solidFill>
                <a:latin typeface="Times New Roman" pitchFamily="18" charset="0"/>
                <a:cs typeface="Times New Roman" pitchFamily="18" charset="0"/>
              </a:rPr>
              <a:t>:</a:t>
            </a:r>
            <a:endParaRPr lang="tr-TR" sz="2600" b="1" dirty="0" smtClean="0">
              <a:solidFill>
                <a:srgbClr val="FF0000"/>
              </a:solidFill>
              <a:latin typeface="Times New Roman" pitchFamily="18" charset="0"/>
              <a:cs typeface="Times New Roman" pitchFamily="18" charset="0"/>
            </a:endParaRPr>
          </a:p>
          <a:p>
            <a:pPr marL="361950" indent="-361950" algn="just">
              <a:buNone/>
            </a:pPr>
            <a:endParaRPr lang="en-US" sz="2400" b="1" dirty="0">
              <a:solidFill>
                <a:srgbClr val="FF0000"/>
              </a:solidFill>
              <a:latin typeface="Times New Roman" pitchFamily="18" charset="0"/>
              <a:cs typeface="Times New Roman" pitchFamily="18" charset="0"/>
            </a:endParaRPr>
          </a:p>
          <a:p>
            <a:pPr marL="0" indent="0" algn="just">
              <a:buNone/>
            </a:pPr>
            <a:r>
              <a:rPr lang="en-US" sz="2400" b="1" dirty="0">
                <a:solidFill>
                  <a:srgbClr val="FF0000"/>
                </a:solidFill>
                <a:latin typeface="Times New Roman" pitchFamily="18" charset="0"/>
                <a:cs typeface="Times New Roman" pitchFamily="18" charset="0"/>
              </a:rPr>
              <a:t>1. </a:t>
            </a:r>
            <a:r>
              <a:rPr lang="en-US" sz="2400" b="1" dirty="0" err="1">
                <a:solidFill>
                  <a:srgbClr val="FF0000"/>
                </a:solidFill>
                <a:latin typeface="Times New Roman" pitchFamily="18" charset="0"/>
                <a:cs typeface="Times New Roman" pitchFamily="18" charset="0"/>
              </a:rPr>
              <a:t>Belge</a:t>
            </a:r>
            <a:r>
              <a:rPr lang="en-US" sz="2400" b="1" dirty="0">
                <a:solidFill>
                  <a:srgbClr val="FF0000"/>
                </a:solidFill>
                <a:latin typeface="Times New Roman" pitchFamily="18" charset="0"/>
                <a:cs typeface="Times New Roman" pitchFamily="18" charset="0"/>
              </a:rPr>
              <a:t>: </a:t>
            </a:r>
            <a:endParaRPr lang="tr-TR" sz="2400" b="1" dirty="0" smtClean="0">
              <a:solidFill>
                <a:srgbClr val="FF0000"/>
              </a:solidFill>
              <a:latin typeface="Times New Roman" pitchFamily="18" charset="0"/>
              <a:cs typeface="Times New Roman" pitchFamily="18" charset="0"/>
            </a:endParaRPr>
          </a:p>
          <a:p>
            <a:pPr algn="just"/>
            <a:r>
              <a:rPr lang="en-US" sz="2400" b="1" dirty="0" smtClean="0">
                <a:solidFill>
                  <a:srgbClr val="FF0000"/>
                </a:solidFill>
                <a:latin typeface="Times New Roman" pitchFamily="18" charset="0"/>
                <a:cs typeface="Times New Roman" pitchFamily="18" charset="0"/>
              </a:rPr>
              <a:t>“</a:t>
            </a:r>
            <a:r>
              <a:rPr lang="en-US" sz="2400" b="1" dirty="0" err="1">
                <a:solidFill>
                  <a:srgbClr val="FF0000"/>
                </a:solidFill>
                <a:latin typeface="Times New Roman" pitchFamily="18" charset="0"/>
                <a:cs typeface="Times New Roman" pitchFamily="18" charset="0"/>
              </a:rPr>
              <a:t>Yeni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Avrupa</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Diş</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Hekimliği</a:t>
            </a:r>
            <a:r>
              <a:rPr lang="tr-TR"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Profili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ve</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Yeterlilik</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Alanları</a:t>
            </a:r>
            <a:r>
              <a:rPr lang="en-US" sz="2400" b="1" dirty="0">
                <a:solidFill>
                  <a:srgbClr val="FF0000"/>
                </a:solidFill>
                <a:latin typeface="Times New Roman" pitchFamily="18" charset="0"/>
                <a:cs typeface="Times New Roman" pitchFamily="18" charset="0"/>
              </a:rPr>
              <a:t>”</a:t>
            </a:r>
            <a:r>
              <a:rPr lang="en-US" sz="2400" b="1" dirty="0">
                <a:latin typeface="Times New Roman" pitchFamily="18" charset="0"/>
                <a:cs typeface="Times New Roman" pitchFamily="18" charset="0"/>
              </a:rPr>
              <a:t> </a:t>
            </a:r>
            <a:r>
              <a:rPr lang="tr-TR" sz="2400" b="1" dirty="0" smtClean="0">
                <a:latin typeface="Times New Roman" pitchFamily="18" charset="0"/>
                <a:cs typeface="Times New Roman" pitchFamily="18" charset="0"/>
              </a:rPr>
              <a:t>Bu konu, </a:t>
            </a:r>
            <a:r>
              <a:rPr lang="en-US" sz="2400" b="1" dirty="0" smtClean="0">
                <a:latin typeface="Times New Roman" pitchFamily="18" charset="0"/>
                <a:cs typeface="Times New Roman" pitchFamily="18" charset="0"/>
              </a:rPr>
              <a:t>2003</a:t>
            </a:r>
            <a:r>
              <a:rPr lang="tr-TR" sz="2400" b="1" dirty="0" smtClean="0">
                <a:latin typeface="Times New Roman" pitchFamily="18" charset="0"/>
                <a:cs typeface="Times New Roman" pitchFamily="18" charset="0"/>
              </a:rPr>
              <a:t>’de</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Dresdende</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tartışıl</a:t>
            </a:r>
            <a:r>
              <a:rPr lang="tr-TR" sz="2400" b="1" dirty="0" err="1" smtClean="0">
                <a:latin typeface="Times New Roman" pitchFamily="18" charset="0"/>
                <a:cs typeface="Times New Roman" pitchFamily="18" charset="0"/>
              </a:rPr>
              <a:t>mış</a:t>
            </a:r>
            <a:r>
              <a:rPr lang="tr-TR" sz="2400" b="1" dirty="0" smtClean="0">
                <a:latin typeface="Times New Roman" pitchFamily="18" charset="0"/>
                <a:cs typeface="Times New Roman" pitchFamily="18" charset="0"/>
              </a:rPr>
              <a:t> ve </a:t>
            </a:r>
            <a:r>
              <a:rPr lang="en-US" sz="2400" b="1" dirty="0" smtClean="0">
                <a:latin typeface="Times New Roman" pitchFamily="18" charset="0"/>
                <a:cs typeface="Times New Roman" pitchFamily="18" charset="0"/>
              </a:rPr>
              <a:t>2004</a:t>
            </a:r>
            <a:r>
              <a:rPr lang="tr-TR" sz="2400" b="1"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d</a:t>
            </a:r>
            <a:r>
              <a:rPr lang="tr-TR" sz="2400" b="1" dirty="0" smtClean="0">
                <a:latin typeface="Times New Roman" pitchFamily="18" charset="0"/>
                <a:cs typeface="Times New Roman" pitchFamily="18" charset="0"/>
              </a:rPr>
              <a:t>e</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Cardiff’te</a:t>
            </a:r>
            <a:r>
              <a:rPr lang="en-US" sz="2400" b="1" dirty="0">
                <a:latin typeface="Times New Roman" pitchFamily="18" charset="0"/>
                <a:cs typeface="Times New Roman" pitchFamily="18" charset="0"/>
              </a:rPr>
              <a:t> ADEE </a:t>
            </a:r>
            <a:r>
              <a:rPr lang="en-US" sz="2400" b="1" dirty="0" err="1">
                <a:latin typeface="Times New Roman" pitchFamily="18" charset="0"/>
                <a:cs typeface="Times New Roman" pitchFamily="18" charset="0"/>
              </a:rPr>
              <a:t>tarafından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onaylanmıştır</a:t>
            </a:r>
            <a:r>
              <a:rPr lang="en-US" sz="2400" b="1" dirty="0" smtClean="0">
                <a:latin typeface="Times New Roman" pitchFamily="18" charset="0"/>
                <a:cs typeface="Times New Roman" pitchFamily="18" charset="0"/>
              </a:rPr>
              <a:t>.</a:t>
            </a:r>
            <a:endParaRPr lang="tr-TR" sz="2400" b="1" dirty="0" smtClean="0">
              <a:latin typeface="Times New Roman" pitchFamily="18" charset="0"/>
              <a:cs typeface="Times New Roman" pitchFamily="18" charset="0"/>
            </a:endParaRPr>
          </a:p>
          <a:p>
            <a:pPr algn="just"/>
            <a:r>
              <a:rPr lang="tr-TR" sz="2400" b="1" dirty="0" smtClean="0">
                <a:latin typeface="Times New Roman" pitchFamily="18" charset="0"/>
                <a:cs typeface="Times New Roman" pitchFamily="18" charset="0"/>
              </a:rPr>
              <a:t>Bu belge </a:t>
            </a:r>
            <a:r>
              <a:rPr lang="en-US" sz="2400" b="1" dirty="0" smtClean="0">
                <a:latin typeface="Times New Roman" pitchFamily="18" charset="0"/>
                <a:cs typeface="Times New Roman" pitchFamily="18" charset="0"/>
              </a:rPr>
              <a:t>2009 </a:t>
            </a:r>
            <a:r>
              <a:rPr lang="en-US" sz="2400" b="1" dirty="0" err="1">
                <a:latin typeface="Times New Roman" pitchFamily="18" charset="0"/>
                <a:cs typeface="Times New Roman" pitchFamily="18" charset="0"/>
              </a:rPr>
              <a:t>yılında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güncellenerek</a:t>
            </a:r>
            <a:r>
              <a:rPr lang="en-US" sz="2400" b="1" dirty="0">
                <a:latin typeface="Times New Roman" pitchFamily="18" charset="0"/>
                <a:cs typeface="Times New Roman" pitchFamily="18" charset="0"/>
              </a:rPr>
              <a:t>, 2010 </a:t>
            </a:r>
            <a:r>
              <a:rPr lang="en-US" sz="2400" b="1" dirty="0" err="1">
                <a:latin typeface="Times New Roman" pitchFamily="18" charset="0"/>
                <a:cs typeface="Times New Roman" pitchFamily="18" charset="0"/>
              </a:rPr>
              <a:t>yılında</a:t>
            </a:r>
            <a:r>
              <a:rPr lang="en-US" sz="2400" b="1" dirty="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yayınlanmıştır</a:t>
            </a:r>
            <a:r>
              <a:rPr lang="tr-TR" sz="2400" b="1" dirty="0" smtClean="0">
                <a:latin typeface="Times New Roman" pitchFamily="18" charset="0"/>
                <a:cs typeface="Times New Roman" pitchFamily="18" charset="0"/>
              </a:rPr>
              <a:t> </a:t>
            </a:r>
          </a:p>
          <a:p>
            <a:pPr algn="just"/>
            <a:r>
              <a:rPr lang="tr-TR" sz="2400" b="1" dirty="0" smtClean="0">
                <a:solidFill>
                  <a:srgbClr val="FF0000"/>
                </a:solidFill>
                <a:latin typeface="Times New Roman" pitchFamily="18" charset="0"/>
                <a:cs typeface="Times New Roman" pitchFamily="18" charset="0"/>
              </a:rPr>
              <a:t>(</a:t>
            </a:r>
            <a:r>
              <a:rPr lang="en-US" sz="2400" b="1" dirty="0" err="1" smtClean="0">
                <a:solidFill>
                  <a:srgbClr val="FF0000"/>
                </a:solidFill>
                <a:latin typeface="Times New Roman" pitchFamily="18" charset="0"/>
                <a:cs typeface="Times New Roman" pitchFamily="18" charset="0"/>
              </a:rPr>
              <a:t>Cowpe</a:t>
            </a:r>
            <a:r>
              <a:rPr lang="en-US" sz="2400" b="1" dirty="0" smtClean="0">
                <a:solidFill>
                  <a:srgbClr val="FF0000"/>
                </a:solidFill>
                <a:latin typeface="Times New Roman" pitchFamily="18" charset="0"/>
                <a:cs typeface="Times New Roman" pitchFamily="18" charset="0"/>
              </a:rPr>
              <a:t> J, </a:t>
            </a:r>
            <a:r>
              <a:rPr lang="en-US" sz="2400" b="1" dirty="0" err="1" smtClean="0">
                <a:solidFill>
                  <a:srgbClr val="FF0000"/>
                </a:solidFill>
                <a:latin typeface="Times New Roman" pitchFamily="18" charset="0"/>
                <a:cs typeface="Times New Roman" pitchFamily="18" charset="0"/>
              </a:rPr>
              <a:t>Plasschaert</a:t>
            </a:r>
            <a:r>
              <a:rPr lang="en-US" sz="2400" b="1" dirty="0" smtClean="0">
                <a:solidFill>
                  <a:srgbClr val="FF0000"/>
                </a:solidFill>
                <a:latin typeface="Times New Roman" pitchFamily="18" charset="0"/>
                <a:cs typeface="Times New Roman" pitchFamily="18" charset="0"/>
              </a:rPr>
              <a:t> A, </a:t>
            </a:r>
            <a:r>
              <a:rPr lang="en-US" sz="2400" b="1" dirty="0" err="1" smtClean="0">
                <a:solidFill>
                  <a:srgbClr val="FF0000"/>
                </a:solidFill>
                <a:latin typeface="Times New Roman" pitchFamily="18" charset="0"/>
                <a:cs typeface="Times New Roman" pitchFamily="18" charset="0"/>
              </a:rPr>
              <a:t>Harzer</a:t>
            </a:r>
            <a:r>
              <a:rPr lang="en-US" sz="2400" b="1" dirty="0" smtClean="0">
                <a:solidFill>
                  <a:srgbClr val="FF0000"/>
                </a:solidFill>
                <a:latin typeface="Times New Roman" pitchFamily="18" charset="0"/>
                <a:cs typeface="Times New Roman" pitchFamily="18" charset="0"/>
              </a:rPr>
              <a:t> W, </a:t>
            </a:r>
            <a:r>
              <a:rPr lang="en-US" sz="2400" b="1" dirty="0" err="1" smtClean="0">
                <a:solidFill>
                  <a:srgbClr val="FF0000"/>
                </a:solidFill>
                <a:latin typeface="Times New Roman" pitchFamily="18" charset="0"/>
                <a:cs typeface="Times New Roman" pitchFamily="18" charset="0"/>
              </a:rPr>
              <a:t>Vinkka-Puhakka</a:t>
            </a:r>
            <a:r>
              <a:rPr lang="en-US" sz="2400" b="1" dirty="0" smtClean="0">
                <a:solidFill>
                  <a:srgbClr val="FF0000"/>
                </a:solidFill>
                <a:latin typeface="Times New Roman" pitchFamily="18" charset="0"/>
                <a:cs typeface="Times New Roman" pitchFamily="18" charset="0"/>
              </a:rPr>
              <a:t> H, </a:t>
            </a:r>
            <a:r>
              <a:rPr lang="tr-TR"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Walmsley</a:t>
            </a:r>
            <a:r>
              <a:rPr lang="en-US" sz="2400" b="1" dirty="0" smtClean="0">
                <a:solidFill>
                  <a:srgbClr val="FF0000"/>
                </a:solidFill>
                <a:latin typeface="Times New Roman" pitchFamily="18" charset="0"/>
                <a:cs typeface="Times New Roman" pitchFamily="18" charset="0"/>
              </a:rPr>
              <a:t> AD</a:t>
            </a:r>
            <a:r>
              <a:rPr lang="en-US" sz="2400" b="1" dirty="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Profile </a:t>
            </a:r>
            <a:r>
              <a:rPr lang="en-US" sz="2400" b="1" dirty="0">
                <a:solidFill>
                  <a:srgbClr val="FF0000"/>
                </a:solidFill>
                <a:latin typeface="Times New Roman" pitchFamily="18" charset="0"/>
                <a:cs typeface="Times New Roman" pitchFamily="18" charset="0"/>
              </a:rPr>
              <a:t>and competences for </a:t>
            </a:r>
            <a:r>
              <a:rPr lang="en-US" sz="2400" b="1" dirty="0" smtClean="0">
                <a:solidFill>
                  <a:srgbClr val="FF0000"/>
                </a:solidFill>
                <a:latin typeface="Times New Roman" pitchFamily="18" charset="0"/>
                <a:cs typeface="Times New Roman" pitchFamily="18" charset="0"/>
              </a:rPr>
              <a:t>the graduating</a:t>
            </a:r>
            <a:r>
              <a:rPr lang="tr-TR" sz="2400" b="1" dirty="0" smtClean="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European </a:t>
            </a:r>
            <a:r>
              <a:rPr lang="en-US" sz="2400" b="1" dirty="0">
                <a:solidFill>
                  <a:srgbClr val="FF0000"/>
                </a:solidFill>
                <a:latin typeface="Times New Roman" pitchFamily="18" charset="0"/>
                <a:cs typeface="Times New Roman" pitchFamily="18" charset="0"/>
              </a:rPr>
              <a:t>dentist - update 2009. </a:t>
            </a:r>
            <a:r>
              <a:rPr lang="en-US" sz="2400" b="1" i="1" dirty="0" err="1" smtClean="0">
                <a:solidFill>
                  <a:srgbClr val="FF0000"/>
                </a:solidFill>
                <a:latin typeface="Times New Roman" pitchFamily="18" charset="0"/>
                <a:cs typeface="Times New Roman" pitchFamily="18" charset="0"/>
              </a:rPr>
              <a:t>Eur</a:t>
            </a:r>
            <a:r>
              <a:rPr lang="en-US" sz="2400" b="1" i="1" dirty="0" smtClean="0">
                <a:solidFill>
                  <a:srgbClr val="FF0000"/>
                </a:solidFill>
                <a:latin typeface="Times New Roman" pitchFamily="18" charset="0"/>
                <a:cs typeface="Times New Roman" pitchFamily="18" charset="0"/>
              </a:rPr>
              <a:t> J</a:t>
            </a:r>
            <a:r>
              <a:rPr lang="tr-TR" sz="2400" b="1" i="1" dirty="0" smtClean="0">
                <a:solidFill>
                  <a:srgbClr val="FF0000"/>
                </a:solidFill>
                <a:latin typeface="Times New Roman" pitchFamily="18" charset="0"/>
                <a:cs typeface="Times New Roman" pitchFamily="18" charset="0"/>
              </a:rPr>
              <a:t> </a:t>
            </a:r>
            <a:r>
              <a:rPr lang="en-US" sz="2400" b="1" i="1" dirty="0" smtClean="0">
                <a:solidFill>
                  <a:srgbClr val="FF0000"/>
                </a:solidFill>
                <a:latin typeface="Times New Roman" pitchFamily="18" charset="0"/>
                <a:cs typeface="Times New Roman" pitchFamily="18" charset="0"/>
              </a:rPr>
              <a:t>Dental </a:t>
            </a:r>
            <a:r>
              <a:rPr lang="en-US" sz="2400" b="1" i="1" dirty="0" err="1" smtClean="0">
                <a:solidFill>
                  <a:srgbClr val="FF0000"/>
                </a:solidFill>
                <a:latin typeface="Times New Roman" pitchFamily="18" charset="0"/>
                <a:cs typeface="Times New Roman" pitchFamily="18" charset="0"/>
              </a:rPr>
              <a:t>Educ</a:t>
            </a:r>
            <a:r>
              <a:rPr lang="tr-TR" sz="2400" b="1" i="1" dirty="0" smtClean="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2010</a:t>
            </a:r>
            <a:r>
              <a:rPr lang="tr-TR" sz="2400" b="1" dirty="0" smtClean="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14</a:t>
            </a:r>
            <a:r>
              <a:rPr lang="en-US" sz="2400" b="1" dirty="0">
                <a:solidFill>
                  <a:srgbClr val="FF0000"/>
                </a:solidFill>
                <a:latin typeface="Times New Roman" pitchFamily="18" charset="0"/>
                <a:cs typeface="Times New Roman" pitchFamily="18" charset="0"/>
              </a:rPr>
              <a:t>, 193-202</a:t>
            </a:r>
            <a:r>
              <a:rPr lang="en-US" sz="2400" b="1" dirty="0" smtClean="0">
                <a:solidFill>
                  <a:srgbClr val="FF0000"/>
                </a:solidFill>
                <a:latin typeface="Times New Roman" pitchFamily="18" charset="0"/>
                <a:cs typeface="Times New Roman" pitchFamily="18" charset="0"/>
              </a:rPr>
              <a:t>.</a:t>
            </a:r>
            <a:endParaRPr lang="en-US" sz="2400" b="1" dirty="0">
              <a:solidFill>
                <a:srgbClr val="FF0000"/>
              </a:solidFill>
              <a:latin typeface="Times New Roman" pitchFamily="18" charset="0"/>
              <a:cs typeface="Times New Roman" pitchFamily="18" charset="0"/>
            </a:endParaRPr>
          </a:p>
          <a:p>
            <a:pPr marL="0" indent="0" algn="just">
              <a:buNone/>
            </a:pPr>
            <a:endParaRPr lang="en-US" sz="2000" b="1" dirty="0">
              <a:solidFill>
                <a:srgbClr val="FF0000"/>
              </a:solidFill>
            </a:endParaRPr>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5496" y="41275"/>
            <a:ext cx="493713" cy="6773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Başlık 1"/>
          <p:cNvSpPr txBox="1">
            <a:spLocks noGrp="1"/>
          </p:cNvSpPr>
          <p:nvPr>
            <p:ph type="title"/>
          </p:nvPr>
        </p:nvSpPr>
        <p:spPr>
          <a:xfrm>
            <a:off x="457200" y="274638"/>
            <a:ext cx="8229600" cy="7969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4" name="Slayt Numarası Yer Tutucusu 3"/>
          <p:cNvSpPr>
            <a:spLocks noGrp="1"/>
          </p:cNvSpPr>
          <p:nvPr>
            <p:ph type="sldNum" sz="quarter" idx="12"/>
          </p:nvPr>
        </p:nvSpPr>
        <p:spPr/>
        <p:txBody>
          <a:bodyPr/>
          <a:lstStyle/>
          <a:p>
            <a:fld id="{86B450FF-6EC2-4529-A63C-8D567BBE06E9}" type="slidenum">
              <a:rPr lang="en-US" smtClean="0"/>
              <a:pPr/>
              <a:t>46</a:t>
            </a:fld>
            <a:endParaRPr lang="en-US" dirty="0"/>
          </a:p>
        </p:txBody>
      </p:sp>
    </p:spTree>
    <p:extLst>
      <p:ext uri="{BB962C8B-B14F-4D97-AF65-F5344CB8AC3E}">
        <p14:creationId xmlns:p14="http://schemas.microsoft.com/office/powerpoint/2010/main" xmlns="" val="128916086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584" y="1340768"/>
            <a:ext cx="7859216" cy="4525963"/>
          </a:xfrm>
        </p:spPr>
        <p:txBody>
          <a:bodyPr>
            <a:noAutofit/>
          </a:bodyPr>
          <a:lstStyle/>
          <a:p>
            <a:pPr algn="just"/>
            <a:r>
              <a:rPr lang="tr-TR" sz="2000" b="1" dirty="0" smtClean="0">
                <a:solidFill>
                  <a:srgbClr val="FF0000"/>
                </a:solidFill>
                <a:latin typeface="Times New Roman" pitchFamily="18" charset="0"/>
                <a:cs typeface="Times New Roman" pitchFamily="18" charset="0"/>
              </a:rPr>
              <a:t>Bu belgede diş hekimliği için şu ifadeler yer almıştır: </a:t>
            </a:r>
          </a:p>
          <a:p>
            <a:pPr algn="just"/>
            <a:r>
              <a:rPr lang="tr-TR" sz="2000" b="1" dirty="0" smtClean="0">
                <a:latin typeface="Times New Roman" pitchFamily="18" charset="0"/>
                <a:cs typeface="Times New Roman" pitchFamily="18" charset="0"/>
              </a:rPr>
              <a:t>“Tüm üye ülkeler diş hekimliği mesleğini </a:t>
            </a:r>
            <a:r>
              <a:rPr lang="tr-TR" sz="2000" b="1" dirty="0" err="1" smtClean="0">
                <a:latin typeface="Times New Roman" pitchFamily="18" charset="0"/>
                <a:cs typeface="Times New Roman" pitchFamily="18" charset="0"/>
              </a:rPr>
              <a:t>odonto-stomatoloji</a:t>
            </a:r>
            <a:r>
              <a:rPr lang="tr-TR" sz="2000" b="1" dirty="0" smtClean="0">
                <a:latin typeface="Times New Roman" pitchFamily="18" charset="0"/>
                <a:cs typeface="Times New Roman" pitchFamily="18" charset="0"/>
              </a:rPr>
              <a:t> konusunda uzmanlaşmış olsun veya olmasın tıp doktorluğu mesleğinden farklı spesifik bir meslek olarak kabul ederler.</a:t>
            </a:r>
          </a:p>
          <a:p>
            <a:pPr lvl="1" algn="just"/>
            <a:r>
              <a:rPr lang="tr-TR" sz="2000" b="1" dirty="0" smtClean="0">
                <a:latin typeface="Times New Roman" pitchFamily="18" charset="0"/>
                <a:cs typeface="Times New Roman" pitchFamily="18" charset="0"/>
              </a:rPr>
              <a:t>Üye ülkeler diş hekimlerini; </a:t>
            </a:r>
          </a:p>
          <a:p>
            <a:pPr lvl="1" algn="just"/>
            <a:r>
              <a:rPr lang="tr-TR" sz="2000" b="1" dirty="0" smtClean="0">
                <a:latin typeface="Times New Roman" pitchFamily="18" charset="0"/>
                <a:cs typeface="Times New Roman" pitchFamily="18" charset="0"/>
              </a:rPr>
              <a:t>dişlerin, ağız boşluğunun, çenelerin ve ilgili dokuların hastalıklarını ve anomalilerini tanıyacak ve tedavi edecek,</a:t>
            </a:r>
          </a:p>
          <a:p>
            <a:pPr lvl="1" algn="just"/>
            <a:r>
              <a:rPr lang="tr-TR" sz="2000" b="1" dirty="0" smtClean="0">
                <a:latin typeface="Times New Roman" pitchFamily="18" charset="0"/>
                <a:cs typeface="Times New Roman" pitchFamily="18" charset="0"/>
              </a:rPr>
              <a:t>koruyucu hekimlik önlemlerini alabilecek eğitim ile donattığını garanti eder.</a:t>
            </a:r>
          </a:p>
          <a:p>
            <a:pPr lvl="1" algn="just"/>
            <a:r>
              <a:rPr lang="tr-TR" sz="2000" b="1" dirty="0" smtClean="0">
                <a:latin typeface="Times New Roman" pitchFamily="18" charset="0"/>
                <a:cs typeface="Times New Roman" pitchFamily="18" charset="0"/>
              </a:rPr>
              <a:t>Diş hekimliği mesleki faaliyetleri yönetmelikte, sözü geçen bu özellikleri taşıyan diş hekimlerince icra edilir ifadesi kullanılmaktadır.</a:t>
            </a:r>
          </a:p>
          <a:p>
            <a:pPr algn="just"/>
            <a:r>
              <a:rPr lang="tr-TR" sz="2000" b="1" dirty="0" smtClean="0">
                <a:latin typeface="Times New Roman" pitchFamily="18" charset="0"/>
                <a:cs typeface="Times New Roman" pitchFamily="18" charset="0"/>
              </a:rPr>
              <a:t> </a:t>
            </a:r>
            <a:endParaRPr lang="tr-TR" sz="2000" b="1" dirty="0">
              <a:latin typeface="Times New Roman" pitchFamily="18" charset="0"/>
              <a:cs typeface="Times New Roman" pitchFamily="18" charset="0"/>
            </a:endParaRP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5496" y="41275"/>
            <a:ext cx="493713" cy="6773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Başlık 1"/>
          <p:cNvSpPr txBox="1">
            <a:spLocks noGrp="1"/>
          </p:cNvSpPr>
          <p:nvPr>
            <p:ph type="title"/>
          </p:nvPr>
        </p:nvSpPr>
        <p:spPr>
          <a:xfrm>
            <a:off x="529209" y="188640"/>
            <a:ext cx="8229600" cy="5620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4" name="Slayt Numarası Yer Tutucusu 3"/>
          <p:cNvSpPr>
            <a:spLocks noGrp="1"/>
          </p:cNvSpPr>
          <p:nvPr>
            <p:ph type="sldNum" sz="quarter" idx="12"/>
          </p:nvPr>
        </p:nvSpPr>
        <p:spPr/>
        <p:txBody>
          <a:bodyPr/>
          <a:lstStyle/>
          <a:p>
            <a:fld id="{86B450FF-6EC2-4529-A63C-8D567BBE06E9}" type="slidenum">
              <a:rPr lang="en-US" smtClean="0"/>
              <a:pPr/>
              <a:t>47</a:t>
            </a:fld>
            <a:endParaRPr lang="en-US" dirty="0"/>
          </a:p>
        </p:txBody>
      </p:sp>
    </p:spTree>
    <p:extLst>
      <p:ext uri="{BB962C8B-B14F-4D97-AF65-F5344CB8AC3E}">
        <p14:creationId xmlns:p14="http://schemas.microsoft.com/office/powerpoint/2010/main" xmlns="" val="89215655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584" y="1340768"/>
            <a:ext cx="7859216" cy="4525963"/>
          </a:xfrm>
        </p:spPr>
        <p:txBody>
          <a:bodyPr>
            <a:noAutofit/>
          </a:bodyPr>
          <a:lstStyle/>
          <a:p>
            <a:pPr algn="just"/>
            <a:r>
              <a:rPr lang="tr-TR" b="1" dirty="0" smtClean="0">
                <a:latin typeface="Times New Roman" pitchFamily="18" charset="0"/>
                <a:cs typeface="Times New Roman" pitchFamily="18" charset="0"/>
              </a:rPr>
              <a:t>Bu belgede;</a:t>
            </a:r>
          </a:p>
          <a:p>
            <a:pPr algn="just"/>
            <a:r>
              <a:rPr lang="tr-TR" b="1" dirty="0" smtClean="0">
                <a:latin typeface="Times New Roman" pitchFamily="18" charset="0"/>
                <a:cs typeface="Times New Roman" pitchFamily="18" charset="0"/>
              </a:rPr>
              <a:t>Diş hekimliği eğitimi en az 5 tam yıllık teorik ve pratik eğitimi içeren bir üniversite eğitimi </a:t>
            </a:r>
          </a:p>
          <a:p>
            <a:pPr algn="just"/>
            <a:r>
              <a:rPr lang="tr-TR" b="1" dirty="0" smtClean="0">
                <a:latin typeface="Times New Roman" pitchFamily="18" charset="0"/>
                <a:cs typeface="Times New Roman" pitchFamily="18" charset="0"/>
              </a:rPr>
              <a:t>veya bir üniversitenin kontrolünde ve üniversite denkliğinde olduğu tanınmış bir yüksek öğretim kuruluşunca verilmelidir denilmiştir.</a:t>
            </a:r>
            <a:endParaRPr lang="tr-TR" b="1" dirty="0">
              <a:latin typeface="Times New Roman" pitchFamily="18" charset="0"/>
              <a:cs typeface="Times New Roman" pitchFamily="18" charset="0"/>
            </a:endParaRP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5496" y="41275"/>
            <a:ext cx="493713" cy="6773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Başlık 1"/>
          <p:cNvSpPr txBox="1">
            <a:spLocks noGrp="1"/>
          </p:cNvSpPr>
          <p:nvPr>
            <p:ph type="title"/>
          </p:nvPr>
        </p:nvSpPr>
        <p:spPr>
          <a:xfrm>
            <a:off x="529209" y="188640"/>
            <a:ext cx="8229600" cy="5620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4" name="Slayt Numarası Yer Tutucusu 3"/>
          <p:cNvSpPr>
            <a:spLocks noGrp="1"/>
          </p:cNvSpPr>
          <p:nvPr>
            <p:ph type="sldNum" sz="quarter" idx="12"/>
          </p:nvPr>
        </p:nvSpPr>
        <p:spPr/>
        <p:txBody>
          <a:bodyPr/>
          <a:lstStyle/>
          <a:p>
            <a:fld id="{86B450FF-6EC2-4529-A63C-8D567BBE06E9}" type="slidenum">
              <a:rPr lang="en-US" smtClean="0"/>
              <a:pPr/>
              <a:t>48</a:t>
            </a:fld>
            <a:endParaRPr lang="en-US" dirty="0"/>
          </a:p>
        </p:txBody>
      </p:sp>
    </p:spTree>
    <p:extLst>
      <p:ext uri="{BB962C8B-B14F-4D97-AF65-F5344CB8AC3E}">
        <p14:creationId xmlns:p14="http://schemas.microsoft.com/office/powerpoint/2010/main" xmlns="" val="89215655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584" y="1484784"/>
            <a:ext cx="7715200" cy="4525963"/>
          </a:xfrm>
        </p:spPr>
        <p:txBody>
          <a:bodyPr>
            <a:normAutofit/>
          </a:bodyPr>
          <a:lstStyle/>
          <a:p>
            <a:pPr algn="just"/>
            <a:r>
              <a:rPr lang="tr-TR" sz="2400" b="1" dirty="0" smtClean="0">
                <a:latin typeface="Times New Roman" pitchFamily="18" charset="0"/>
                <a:cs typeface="Times New Roman" pitchFamily="18" charset="0"/>
              </a:rPr>
              <a:t>Bu belgede yer alan </a:t>
            </a:r>
          </a:p>
          <a:p>
            <a:pPr algn="just"/>
            <a:r>
              <a:rPr lang="tr-TR" sz="2400" b="1" dirty="0" smtClean="0">
                <a:solidFill>
                  <a:srgbClr val="FF0000"/>
                </a:solidFill>
                <a:latin typeface="Times New Roman" pitchFamily="18" charset="0"/>
                <a:cs typeface="Times New Roman" pitchFamily="18" charset="0"/>
              </a:rPr>
              <a:t>‘Yeterlilikler’</a:t>
            </a:r>
            <a:r>
              <a:rPr lang="tr-TR" sz="2400" b="1" dirty="0" smtClean="0">
                <a:latin typeface="Times New Roman" pitchFamily="18" charset="0"/>
                <a:cs typeface="Times New Roman" pitchFamily="18" charset="0"/>
              </a:rPr>
              <a:t> mezunun genel mesleki uygulamalarında karşılaşabileceği her durumda, gerekli işlemleri yapabilecek yetenekleri, bilgiyi, tavır ve davranışları içermektedir.</a:t>
            </a:r>
          </a:p>
          <a:p>
            <a:pPr algn="just"/>
            <a:r>
              <a:rPr lang="tr-TR" sz="2400" b="1" dirty="0" smtClean="0">
                <a:latin typeface="Times New Roman" pitchFamily="18" charset="0"/>
                <a:cs typeface="Times New Roman" pitchFamily="18" charset="0"/>
              </a:rPr>
              <a:t>Bu durum hastanın iyiliği için mümkün olan en üst düzeydeki başarıyı gerektirmektedir.</a:t>
            </a:r>
          </a:p>
          <a:p>
            <a:pPr algn="just"/>
            <a:r>
              <a:rPr lang="tr-TR" sz="2400" b="1" dirty="0" smtClean="0">
                <a:latin typeface="Times New Roman" pitchFamily="18" charset="0"/>
                <a:cs typeface="Times New Roman" pitchFamily="18" charset="0"/>
              </a:rPr>
              <a:t>Bu yeterlilikler öğrencilerin ve tedavi edilmekte olan hastaların fayda görebilmeleri amacıyla tüm disiplinleri içermelidir. </a:t>
            </a:r>
          </a:p>
          <a:p>
            <a:pPr marL="0" indent="0" algn="just">
              <a:buNone/>
            </a:pPr>
            <a:endParaRPr lang="tr-TR" sz="2000" dirty="0"/>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5" name="Başlık 1"/>
          <p:cNvSpPr txBox="1">
            <a:spLocks noGrp="1"/>
          </p:cNvSpPr>
          <p:nvPr>
            <p:ph type="title"/>
          </p:nvPr>
        </p:nvSpPr>
        <p:spPr>
          <a:xfrm>
            <a:off x="457200" y="274638"/>
            <a:ext cx="8229600" cy="5620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6" name="Slayt Numarası Yer Tutucusu 5"/>
          <p:cNvSpPr>
            <a:spLocks noGrp="1"/>
          </p:cNvSpPr>
          <p:nvPr>
            <p:ph type="sldNum" sz="quarter" idx="12"/>
          </p:nvPr>
        </p:nvSpPr>
        <p:spPr/>
        <p:txBody>
          <a:bodyPr/>
          <a:lstStyle/>
          <a:p>
            <a:fld id="{86B450FF-6EC2-4529-A63C-8D567BBE06E9}" type="slidenum">
              <a:rPr lang="en-US" smtClean="0"/>
              <a:pPr/>
              <a:t>49</a:t>
            </a:fld>
            <a:endParaRPr lang="en-US" dirty="0"/>
          </a:p>
        </p:txBody>
      </p:sp>
    </p:spTree>
    <p:extLst>
      <p:ext uri="{BB962C8B-B14F-4D97-AF65-F5344CB8AC3E}">
        <p14:creationId xmlns:p14="http://schemas.microsoft.com/office/powerpoint/2010/main" xmlns="" val="49337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584" y="1052736"/>
            <a:ext cx="7632848" cy="4525963"/>
          </a:xfrm>
        </p:spPr>
        <p:txBody>
          <a:bodyPr>
            <a:normAutofit lnSpcReduction="10000"/>
          </a:bodyPr>
          <a:lstStyle/>
          <a:p>
            <a:pPr algn="just"/>
            <a:r>
              <a:rPr lang="tr-TR" sz="2400" b="1" dirty="0">
                <a:latin typeface="Times New Roman" pitchFamily="18" charset="0"/>
                <a:cs typeface="Times New Roman" pitchFamily="18" charset="0"/>
              </a:rPr>
              <a:t>Bir toplumdaki </a:t>
            </a:r>
            <a:r>
              <a:rPr lang="tr-TR" sz="2400" b="1" dirty="0" smtClean="0">
                <a:latin typeface="Times New Roman" pitchFamily="18" charset="0"/>
                <a:cs typeface="Times New Roman" pitchFamily="18" charset="0"/>
              </a:rPr>
              <a:t>eğitim-öğretim hedeflerinin şekillenmesinde, birçok faktör yanında o toplumun ihtiyaçları da belirleyici rol oynar.</a:t>
            </a:r>
            <a:endParaRPr lang="tr-TR" sz="2400" b="1" dirty="0">
              <a:latin typeface="Times New Roman" pitchFamily="18" charset="0"/>
              <a:cs typeface="Times New Roman" pitchFamily="18" charset="0"/>
            </a:endParaRPr>
          </a:p>
          <a:p>
            <a:pPr algn="just"/>
            <a:r>
              <a:rPr lang="tr-TR" sz="2400" b="1" dirty="0" smtClean="0">
                <a:solidFill>
                  <a:srgbClr val="FF0000"/>
                </a:solidFill>
                <a:latin typeface="Times New Roman" pitchFamily="18" charset="0"/>
                <a:cs typeface="Times New Roman" pitchFamily="18" charset="0"/>
              </a:rPr>
              <a:t>Eğitimin ana unsurları olan “Öğretme ve öğrenme” </a:t>
            </a:r>
            <a:r>
              <a:rPr lang="tr-TR" sz="2400" b="1" dirty="0" smtClean="0">
                <a:latin typeface="Times New Roman" pitchFamily="18" charset="0"/>
                <a:cs typeface="Times New Roman" pitchFamily="18" charset="0"/>
              </a:rPr>
              <a:t>işleminde en önemli konu </a:t>
            </a:r>
            <a:r>
              <a:rPr lang="tr-TR" sz="2400" b="1" dirty="0" smtClean="0">
                <a:solidFill>
                  <a:srgbClr val="FF0000"/>
                </a:solidFill>
                <a:latin typeface="Times New Roman" pitchFamily="18" charset="0"/>
                <a:cs typeface="Times New Roman" pitchFamily="18" charset="0"/>
              </a:rPr>
              <a:t>öğreten ve öğrenenlerin nitelikleridir. </a:t>
            </a:r>
          </a:p>
          <a:p>
            <a:pPr algn="just"/>
            <a:r>
              <a:rPr lang="tr-TR" sz="2400" b="1" dirty="0" smtClean="0">
                <a:latin typeface="Times New Roman" pitchFamily="18" charset="0"/>
                <a:cs typeface="Times New Roman" pitchFamily="18" charset="0"/>
              </a:rPr>
              <a:t>Öğrencilerin nitelikleri dikkate alınarak saptanan bir strateji ile hazırlanan ve gerekli donanıma sahip öğreticiler tarafından uygulanan program, öğrencilerin öğrenme kapasitelerini arttırır ve toplumun gereksinimlerini karşılayacak becerilere sahip insan gücü yetiştirilmesini sağlar. </a:t>
            </a: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schemeClr val="bg1"/>
                </a:solidFill>
              </a:rPr>
              <a:t>Diş Hekimliği Eğitiminde Akreditasyon</a:t>
            </a:r>
            <a:endParaRPr lang="tr-TR" b="1" dirty="0">
              <a:solidFill>
                <a:schemeClr val="bg1"/>
              </a:solidFill>
            </a:endParaRPr>
          </a:p>
        </p:txBody>
      </p:sp>
      <p:sp>
        <p:nvSpPr>
          <p:cNvPr id="5" name="Dikdörtgen 4"/>
          <p:cNvSpPr/>
          <p:nvPr/>
        </p:nvSpPr>
        <p:spPr>
          <a:xfrm>
            <a:off x="2143108" y="404664"/>
            <a:ext cx="5143536" cy="461665"/>
          </a:xfrm>
          <a:prstGeom prst="rect">
            <a:avLst/>
          </a:prstGeom>
        </p:spPr>
        <p:txBody>
          <a:bodyPr wrap="square">
            <a:spAutoFit/>
          </a:bodyPr>
          <a:lstStyle/>
          <a:p>
            <a:pPr algn="ctr"/>
            <a:r>
              <a:rPr lang="tr-TR" sz="2400" b="1" dirty="0">
                <a:solidFill>
                  <a:srgbClr val="FF0000"/>
                </a:solidFill>
                <a:latin typeface="Times New Roman" pitchFamily="18" charset="0"/>
                <a:cs typeface="Times New Roman" pitchFamily="18" charset="0"/>
              </a:rPr>
              <a:t>GENEL DEĞERLENDİRME</a:t>
            </a:r>
          </a:p>
        </p:txBody>
      </p:sp>
      <p:sp>
        <p:nvSpPr>
          <p:cNvPr id="2" name="Slayt Numarası Yer Tutucusu 1"/>
          <p:cNvSpPr>
            <a:spLocks noGrp="1"/>
          </p:cNvSpPr>
          <p:nvPr>
            <p:ph type="sldNum" sz="quarter" idx="12"/>
          </p:nvPr>
        </p:nvSpPr>
        <p:spPr/>
        <p:txBody>
          <a:bodyPr/>
          <a:lstStyle/>
          <a:p>
            <a:fld id="{86B450FF-6EC2-4529-A63C-8D567BBE06E9}" type="slidenum">
              <a:rPr lang="en-US" smtClean="0"/>
              <a:pPr/>
              <a:t>5</a:t>
            </a:fld>
            <a:endParaRPr lang="en-US" dirty="0"/>
          </a:p>
        </p:txBody>
      </p:sp>
    </p:spTree>
    <p:extLst>
      <p:ext uri="{BB962C8B-B14F-4D97-AF65-F5344CB8AC3E}">
        <p14:creationId xmlns:p14="http://schemas.microsoft.com/office/powerpoint/2010/main" xmlns="" val="9960944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1412776"/>
            <a:ext cx="7571184" cy="5159496"/>
          </a:xfrm>
        </p:spPr>
        <p:txBody>
          <a:bodyPr>
            <a:noAutofit/>
          </a:bodyPr>
          <a:lstStyle/>
          <a:p>
            <a:pPr algn="just"/>
            <a:r>
              <a:rPr lang="tr-TR" sz="2400" b="1" dirty="0" smtClean="0">
                <a:latin typeface="Times New Roman" pitchFamily="18" charset="0"/>
                <a:cs typeface="Times New Roman" pitchFamily="18" charset="0"/>
              </a:rPr>
              <a:t>Yetkinliklerin tanımlanması diş hekimliği fakültelerine; </a:t>
            </a:r>
          </a:p>
          <a:p>
            <a:pPr algn="just"/>
            <a:r>
              <a:rPr lang="tr-TR" sz="2400" b="1" dirty="0" smtClean="0">
                <a:latin typeface="Times New Roman" pitchFamily="18" charset="0"/>
                <a:cs typeface="Times New Roman" pitchFamily="18" charset="0"/>
              </a:rPr>
              <a:t>mezuniyet öncesi ders programlarının değerlendirilmesi, yeniden tanımlanması ve yapılandırılmasında</a:t>
            </a:r>
            <a:r>
              <a:rPr lang="tr-TR" sz="2400" b="1" dirty="0" smtClean="0">
                <a:solidFill>
                  <a:srgbClr val="00B0F0"/>
                </a:solidFill>
                <a:latin typeface="Times New Roman" pitchFamily="18" charset="0"/>
                <a:cs typeface="Times New Roman" pitchFamily="18" charset="0"/>
              </a:rPr>
              <a:t> </a:t>
            </a:r>
          </a:p>
          <a:p>
            <a:pPr algn="just">
              <a:buNone/>
            </a:pPr>
            <a:r>
              <a:rPr lang="tr-TR" sz="2400" b="1" dirty="0" smtClean="0">
                <a:solidFill>
                  <a:srgbClr val="00B0F0"/>
                </a:solidFill>
                <a:latin typeface="Times New Roman" pitchFamily="18" charset="0"/>
                <a:cs typeface="Times New Roman" pitchFamily="18" charset="0"/>
              </a:rPr>
              <a:t>    </a:t>
            </a:r>
            <a:r>
              <a:rPr lang="tr-TR" sz="2400" b="1" dirty="0" smtClean="0">
                <a:solidFill>
                  <a:srgbClr val="FF0000"/>
                </a:solidFill>
                <a:latin typeface="Times New Roman" pitchFamily="18" charset="0"/>
                <a:cs typeface="Times New Roman" pitchFamily="18" charset="0"/>
              </a:rPr>
              <a:t>(</a:t>
            </a:r>
            <a:r>
              <a:rPr lang="tr-TR" sz="2400" b="1" dirty="0" err="1" smtClean="0">
                <a:solidFill>
                  <a:srgbClr val="FF0000"/>
                </a:solidFill>
                <a:latin typeface="Times New Roman" pitchFamily="18" charset="0"/>
                <a:cs typeface="Times New Roman" pitchFamily="18" charset="0"/>
              </a:rPr>
              <a:t>Advisory</a:t>
            </a:r>
            <a:r>
              <a:rPr lang="tr-TR" sz="2400" b="1" dirty="0" smtClean="0">
                <a:solidFill>
                  <a:srgbClr val="FF0000"/>
                </a:solidFill>
                <a:latin typeface="Times New Roman" pitchFamily="18" charset="0"/>
                <a:cs typeface="Times New Roman" pitchFamily="18" charset="0"/>
              </a:rPr>
              <a:t> </a:t>
            </a:r>
            <a:r>
              <a:rPr lang="tr-TR" sz="2400" b="1" dirty="0" err="1" smtClean="0">
                <a:solidFill>
                  <a:srgbClr val="FF0000"/>
                </a:solidFill>
                <a:latin typeface="Times New Roman" pitchFamily="18" charset="0"/>
                <a:cs typeface="Times New Roman" pitchFamily="18" charset="0"/>
              </a:rPr>
              <a:t>Committee</a:t>
            </a:r>
            <a:r>
              <a:rPr lang="tr-TR" sz="2400" b="1" dirty="0" smtClean="0">
                <a:solidFill>
                  <a:srgbClr val="FF0000"/>
                </a:solidFill>
                <a:latin typeface="Times New Roman" pitchFamily="18" charset="0"/>
                <a:cs typeface="Times New Roman" pitchFamily="18" charset="0"/>
              </a:rPr>
              <a:t> on </a:t>
            </a:r>
            <a:r>
              <a:rPr lang="tr-TR" sz="2400" b="1" dirty="0" err="1" smtClean="0">
                <a:solidFill>
                  <a:srgbClr val="FF0000"/>
                </a:solidFill>
                <a:latin typeface="Times New Roman" pitchFamily="18" charset="0"/>
                <a:cs typeface="Times New Roman" pitchFamily="18" charset="0"/>
              </a:rPr>
              <a:t>the</a:t>
            </a:r>
            <a:r>
              <a:rPr lang="tr-TR" sz="2400" b="1" dirty="0" smtClean="0">
                <a:solidFill>
                  <a:srgbClr val="FF0000"/>
                </a:solidFill>
                <a:latin typeface="Times New Roman" pitchFamily="18" charset="0"/>
                <a:cs typeface="Times New Roman" pitchFamily="18" charset="0"/>
              </a:rPr>
              <a:t> Training of </a:t>
            </a:r>
            <a:r>
              <a:rPr lang="tr-TR" sz="2400" b="1" dirty="0" err="1" smtClean="0">
                <a:solidFill>
                  <a:srgbClr val="FF0000"/>
                </a:solidFill>
                <a:latin typeface="Times New Roman" pitchFamily="18" charset="0"/>
                <a:cs typeface="Times New Roman" pitchFamily="18" charset="0"/>
              </a:rPr>
              <a:t>Dental</a:t>
            </a:r>
            <a:r>
              <a:rPr lang="tr-TR" sz="2400" b="1" dirty="0" smtClean="0">
                <a:solidFill>
                  <a:srgbClr val="FF0000"/>
                </a:solidFill>
                <a:latin typeface="Times New Roman" pitchFamily="18" charset="0"/>
                <a:cs typeface="Times New Roman" pitchFamily="18" charset="0"/>
              </a:rPr>
              <a:t> </a:t>
            </a:r>
            <a:r>
              <a:rPr lang="tr-TR" sz="2400" b="1" dirty="0" err="1" smtClean="0">
                <a:solidFill>
                  <a:srgbClr val="FF0000"/>
                </a:solidFill>
                <a:latin typeface="Times New Roman" pitchFamily="18" charset="0"/>
                <a:cs typeface="Times New Roman" pitchFamily="18" charset="0"/>
              </a:rPr>
              <a:t>Practitioners</a:t>
            </a:r>
            <a:r>
              <a:rPr lang="tr-TR" sz="2400" b="1" dirty="0" smtClean="0">
                <a:solidFill>
                  <a:srgbClr val="FF0000"/>
                </a:solidFill>
                <a:latin typeface="Times New Roman" pitchFamily="18" charset="0"/>
                <a:cs typeface="Times New Roman" pitchFamily="18" charset="0"/>
              </a:rPr>
              <a:t>, 1995),</a:t>
            </a:r>
          </a:p>
          <a:p>
            <a:pPr algn="just"/>
            <a:r>
              <a:rPr lang="tr-TR" sz="2400" b="1" dirty="0" smtClean="0">
                <a:latin typeface="Times New Roman" pitchFamily="18" charset="0"/>
                <a:cs typeface="Times New Roman" pitchFamily="18" charset="0"/>
              </a:rPr>
              <a:t>Öğrenci değerlendirme işlemlerinin değerlendirilmesi ve geliştirilmesinde </a:t>
            </a:r>
          </a:p>
          <a:p>
            <a:pPr algn="just">
              <a:buNone/>
            </a:pPr>
            <a:r>
              <a:rPr lang="tr-TR" sz="2400" b="1" dirty="0" smtClean="0">
                <a:solidFill>
                  <a:srgbClr val="00B0F0"/>
                </a:solidFill>
                <a:latin typeface="Times New Roman" pitchFamily="18" charset="0"/>
                <a:cs typeface="Times New Roman" pitchFamily="18" charset="0"/>
              </a:rPr>
              <a:t>    </a:t>
            </a:r>
            <a:r>
              <a:rPr lang="tr-TR" sz="2400" b="1" dirty="0" smtClean="0">
                <a:solidFill>
                  <a:srgbClr val="FF0000"/>
                </a:solidFill>
                <a:latin typeface="Times New Roman" pitchFamily="18" charset="0"/>
                <a:cs typeface="Times New Roman" pitchFamily="18" charset="0"/>
              </a:rPr>
              <a:t>(</a:t>
            </a:r>
            <a:r>
              <a:rPr lang="tr-TR" sz="2400" b="1" dirty="0" err="1" smtClean="0">
                <a:solidFill>
                  <a:srgbClr val="FF0000"/>
                </a:solidFill>
                <a:latin typeface="Times New Roman" pitchFamily="18" charset="0"/>
                <a:cs typeface="Times New Roman" pitchFamily="18" charset="0"/>
              </a:rPr>
              <a:t>Plasschaert</a:t>
            </a:r>
            <a:r>
              <a:rPr lang="tr-TR" sz="2400" b="1" dirty="0" smtClean="0">
                <a:solidFill>
                  <a:srgbClr val="FF0000"/>
                </a:solidFill>
                <a:latin typeface="Times New Roman" pitchFamily="18" charset="0"/>
                <a:cs typeface="Times New Roman" pitchFamily="18" charset="0"/>
              </a:rPr>
              <a:t> AJM, </a:t>
            </a:r>
            <a:r>
              <a:rPr lang="tr-TR" sz="2400" b="1" dirty="0" err="1" smtClean="0">
                <a:solidFill>
                  <a:srgbClr val="FF0000"/>
                </a:solidFill>
                <a:latin typeface="Times New Roman" pitchFamily="18" charset="0"/>
                <a:cs typeface="Times New Roman" pitchFamily="18" charset="0"/>
              </a:rPr>
              <a:t>Boyd</a:t>
            </a:r>
            <a:r>
              <a:rPr lang="tr-TR" sz="2400" b="1" dirty="0" smtClean="0">
                <a:solidFill>
                  <a:srgbClr val="FF0000"/>
                </a:solidFill>
                <a:latin typeface="Times New Roman" pitchFamily="18" charset="0"/>
                <a:cs typeface="Times New Roman" pitchFamily="18" charset="0"/>
              </a:rPr>
              <a:t> M, </a:t>
            </a:r>
            <a:r>
              <a:rPr lang="tr-TR" sz="2400" b="1" dirty="0" err="1" smtClean="0">
                <a:solidFill>
                  <a:srgbClr val="FF0000"/>
                </a:solidFill>
                <a:latin typeface="Times New Roman" pitchFamily="18" charset="0"/>
                <a:cs typeface="Times New Roman" pitchFamily="18" charset="0"/>
              </a:rPr>
              <a:t>Andrieu</a:t>
            </a:r>
            <a:r>
              <a:rPr lang="tr-TR" sz="2400" b="1" dirty="0" smtClean="0">
                <a:solidFill>
                  <a:srgbClr val="FF0000"/>
                </a:solidFill>
                <a:latin typeface="Times New Roman" pitchFamily="18" charset="0"/>
                <a:cs typeface="Times New Roman" pitchFamily="18" charset="0"/>
              </a:rPr>
              <a:t> S. </a:t>
            </a:r>
            <a:r>
              <a:rPr lang="tr-TR" sz="2400" b="1" dirty="0" err="1" smtClean="0">
                <a:solidFill>
                  <a:srgbClr val="FF0000"/>
                </a:solidFill>
                <a:latin typeface="Times New Roman" pitchFamily="18" charset="0"/>
                <a:cs typeface="Times New Roman" pitchFamily="18" charset="0"/>
              </a:rPr>
              <a:t>Development</a:t>
            </a:r>
            <a:r>
              <a:rPr lang="tr-TR" sz="2400" b="1" dirty="0" smtClean="0">
                <a:solidFill>
                  <a:srgbClr val="FF0000"/>
                </a:solidFill>
                <a:latin typeface="Times New Roman" pitchFamily="18" charset="0"/>
                <a:cs typeface="Times New Roman" pitchFamily="18" charset="0"/>
              </a:rPr>
              <a:t> of </a:t>
            </a:r>
            <a:r>
              <a:rPr lang="tr-TR" sz="2400" b="1" dirty="0" err="1" smtClean="0">
                <a:solidFill>
                  <a:srgbClr val="FF0000"/>
                </a:solidFill>
                <a:latin typeface="Times New Roman" pitchFamily="18" charset="0"/>
                <a:cs typeface="Times New Roman" pitchFamily="18" charset="0"/>
              </a:rPr>
              <a:t>professional</a:t>
            </a:r>
            <a:r>
              <a:rPr lang="tr-TR" sz="2400" b="1" dirty="0" smtClean="0">
                <a:solidFill>
                  <a:srgbClr val="FF0000"/>
                </a:solidFill>
                <a:latin typeface="Times New Roman" pitchFamily="18" charset="0"/>
                <a:cs typeface="Times New Roman" pitchFamily="18" charset="0"/>
              </a:rPr>
              <a:t> </a:t>
            </a:r>
            <a:r>
              <a:rPr lang="tr-TR" sz="2400" b="1" dirty="0" err="1" smtClean="0">
                <a:solidFill>
                  <a:srgbClr val="FF0000"/>
                </a:solidFill>
                <a:latin typeface="Times New Roman" pitchFamily="18" charset="0"/>
                <a:cs typeface="Times New Roman" pitchFamily="18" charset="0"/>
              </a:rPr>
              <a:t>competences</a:t>
            </a:r>
            <a:r>
              <a:rPr lang="tr-TR" sz="2400" b="1" dirty="0" smtClean="0">
                <a:solidFill>
                  <a:srgbClr val="FF0000"/>
                </a:solidFill>
                <a:latin typeface="Times New Roman" pitchFamily="18" charset="0"/>
                <a:cs typeface="Times New Roman" pitchFamily="18" charset="0"/>
              </a:rPr>
              <a:t>. </a:t>
            </a:r>
            <a:r>
              <a:rPr lang="tr-TR" sz="2400" b="1" dirty="0" err="1" smtClean="0">
                <a:solidFill>
                  <a:srgbClr val="FF0000"/>
                </a:solidFill>
                <a:latin typeface="Times New Roman" pitchFamily="18" charset="0"/>
                <a:cs typeface="Times New Roman" pitchFamily="18" charset="0"/>
              </a:rPr>
              <a:t>Eur</a:t>
            </a:r>
            <a:r>
              <a:rPr lang="tr-TR" sz="2400" b="1" dirty="0" smtClean="0">
                <a:solidFill>
                  <a:srgbClr val="FF0000"/>
                </a:solidFill>
                <a:latin typeface="Times New Roman" pitchFamily="18" charset="0"/>
                <a:cs typeface="Times New Roman" pitchFamily="18" charset="0"/>
              </a:rPr>
              <a:t> J </a:t>
            </a:r>
            <a:r>
              <a:rPr lang="tr-TR" sz="2400" b="1" dirty="0" err="1" smtClean="0">
                <a:solidFill>
                  <a:srgbClr val="FF0000"/>
                </a:solidFill>
                <a:latin typeface="Times New Roman" pitchFamily="18" charset="0"/>
                <a:cs typeface="Times New Roman" pitchFamily="18" charset="0"/>
              </a:rPr>
              <a:t>Dental</a:t>
            </a:r>
            <a:r>
              <a:rPr lang="tr-TR" sz="2400" b="1" dirty="0" smtClean="0">
                <a:solidFill>
                  <a:srgbClr val="FF0000"/>
                </a:solidFill>
                <a:latin typeface="Times New Roman" pitchFamily="18" charset="0"/>
                <a:cs typeface="Times New Roman" pitchFamily="18" charset="0"/>
              </a:rPr>
              <a:t> </a:t>
            </a:r>
            <a:r>
              <a:rPr lang="tr-TR" sz="2400" b="1" dirty="0" err="1" smtClean="0">
                <a:solidFill>
                  <a:srgbClr val="FF0000"/>
                </a:solidFill>
                <a:latin typeface="Times New Roman" pitchFamily="18" charset="0"/>
                <a:cs typeface="Times New Roman" pitchFamily="18" charset="0"/>
              </a:rPr>
              <a:t>Educ</a:t>
            </a:r>
            <a:r>
              <a:rPr lang="tr-TR" sz="2400" b="1" dirty="0" smtClean="0">
                <a:solidFill>
                  <a:srgbClr val="FF0000"/>
                </a:solidFill>
                <a:latin typeface="Times New Roman" pitchFamily="18" charset="0"/>
                <a:cs typeface="Times New Roman" pitchFamily="18" charset="0"/>
              </a:rPr>
              <a:t> 6 (</a:t>
            </a:r>
            <a:r>
              <a:rPr lang="tr-TR" sz="2400" b="1" dirty="0" err="1" smtClean="0">
                <a:solidFill>
                  <a:srgbClr val="FF0000"/>
                </a:solidFill>
                <a:latin typeface="Times New Roman" pitchFamily="18" charset="0"/>
                <a:cs typeface="Times New Roman" pitchFamily="18" charset="0"/>
              </a:rPr>
              <a:t>Suppl</a:t>
            </a:r>
            <a:r>
              <a:rPr lang="tr-TR" sz="2400" b="1" dirty="0" smtClean="0">
                <a:solidFill>
                  <a:srgbClr val="FF0000"/>
                </a:solidFill>
                <a:latin typeface="Times New Roman" pitchFamily="18" charset="0"/>
                <a:cs typeface="Times New Roman" pitchFamily="18" charset="0"/>
              </a:rPr>
              <a:t> 3), 2002; 33-44.),</a:t>
            </a: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smtClean="0">
                <a:solidFill>
                  <a:prstClr val="white"/>
                </a:solidFill>
              </a:rPr>
              <a:t>Diş Hekimliği Eğitiminde Akreditasyon</a:t>
            </a:r>
            <a:endParaRPr lang="tr-TR" b="1">
              <a:solidFill>
                <a:prstClr val="white"/>
              </a:solidFill>
            </a:endParaRPr>
          </a:p>
        </p:txBody>
      </p:sp>
      <p:sp>
        <p:nvSpPr>
          <p:cNvPr id="5" name="Başlık 1"/>
          <p:cNvSpPr txBox="1">
            <a:spLocks noGrp="1"/>
          </p:cNvSpPr>
          <p:nvPr>
            <p:ph type="title"/>
          </p:nvPr>
        </p:nvSpPr>
        <p:spPr>
          <a:xfrm>
            <a:off x="457200" y="274638"/>
            <a:ext cx="8229600" cy="70609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tr-TR" sz="2400" b="1" dirty="0" smtClean="0">
                <a:solidFill>
                  <a:srgbClr val="FF0000"/>
                </a:solidFill>
                <a:latin typeface="Times New Roman" pitchFamily="18" charset="0"/>
                <a:ea typeface="+mn-ea"/>
                <a:cs typeface="Times New Roman" pitchFamily="18" charset="0"/>
              </a:rPr>
              <a:t>Diş Hekimliği Eğitimi ile ilgili Gelişmeler</a:t>
            </a:r>
            <a:endParaRPr lang="tr-TR" sz="2400" b="1" dirty="0">
              <a:solidFill>
                <a:srgbClr val="FF0000"/>
              </a:solidFill>
              <a:latin typeface="Times New Roman" pitchFamily="18" charset="0"/>
              <a:ea typeface="+mn-ea"/>
              <a:cs typeface="Times New Roman" pitchFamily="18" charset="0"/>
            </a:endParaRPr>
          </a:p>
        </p:txBody>
      </p:sp>
      <p:sp>
        <p:nvSpPr>
          <p:cNvPr id="6" name="Slayt Numarası Yer Tutucusu 5"/>
          <p:cNvSpPr>
            <a:spLocks noGrp="1"/>
          </p:cNvSpPr>
          <p:nvPr>
            <p:ph type="sldNum" sz="quarter" idx="12"/>
          </p:nvPr>
        </p:nvSpPr>
        <p:spPr/>
        <p:txBody>
          <a:bodyPr/>
          <a:lstStyle/>
          <a:p>
            <a:fld id="{86B450FF-6EC2-4529-A63C-8D567BBE06E9}" type="slidenum">
              <a:rPr lang="tr-TR" smtClean="0"/>
              <a:pPr/>
              <a:t>50</a:t>
            </a:fld>
            <a:endParaRPr lang="tr-TR"/>
          </a:p>
        </p:txBody>
      </p:sp>
    </p:spTree>
    <p:extLst>
      <p:ext uri="{BB962C8B-B14F-4D97-AF65-F5344CB8AC3E}">
        <p14:creationId xmlns:p14="http://schemas.microsoft.com/office/powerpoint/2010/main" xmlns="" val="174671314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1412776"/>
            <a:ext cx="7571184" cy="4525963"/>
          </a:xfrm>
        </p:spPr>
        <p:txBody>
          <a:bodyPr>
            <a:noAutofit/>
          </a:bodyPr>
          <a:lstStyle/>
          <a:p>
            <a:pPr algn="just"/>
            <a:r>
              <a:rPr lang="tr-TR" sz="2000" b="1" dirty="0" smtClean="0">
                <a:latin typeface="Times New Roman" pitchFamily="18" charset="0"/>
                <a:cs typeface="Times New Roman" pitchFamily="18" charset="0"/>
              </a:rPr>
              <a:t>Mezuniyet öncesi programların etkinliklerinin değerlendirilmesinde </a:t>
            </a:r>
          </a:p>
          <a:p>
            <a:pPr algn="just">
              <a:buNone/>
            </a:pPr>
            <a:r>
              <a:rPr lang="tr-TR" sz="2000" b="1" dirty="0" smtClean="0">
                <a:solidFill>
                  <a:srgbClr val="FF0000"/>
                </a:solidFill>
                <a:latin typeface="Times New Roman" pitchFamily="18" charset="0"/>
                <a:cs typeface="Times New Roman" pitchFamily="18" charset="0"/>
              </a:rPr>
              <a:t>      </a:t>
            </a:r>
            <a:r>
              <a:rPr lang="tr-TR" sz="2000" b="1" dirty="0" err="1" smtClean="0">
                <a:solidFill>
                  <a:srgbClr val="FF0000"/>
                </a:solidFill>
                <a:latin typeface="Times New Roman" pitchFamily="18" charset="0"/>
                <a:cs typeface="Times New Roman" pitchFamily="18" charset="0"/>
              </a:rPr>
              <a:t>Boyd</a:t>
            </a:r>
            <a:r>
              <a:rPr lang="tr-TR" sz="2000" b="1" dirty="0" smtClean="0">
                <a:solidFill>
                  <a:srgbClr val="FF0000"/>
                </a:solidFill>
                <a:latin typeface="Times New Roman" pitchFamily="18" charset="0"/>
                <a:cs typeface="Times New Roman" pitchFamily="18" charset="0"/>
              </a:rPr>
              <a:t> M, </a:t>
            </a:r>
            <a:r>
              <a:rPr lang="tr-TR" sz="2000" b="1" dirty="0" err="1" smtClean="0">
                <a:solidFill>
                  <a:srgbClr val="FF0000"/>
                </a:solidFill>
                <a:latin typeface="Times New Roman" pitchFamily="18" charset="0"/>
                <a:cs typeface="Times New Roman" pitchFamily="18" charset="0"/>
              </a:rPr>
              <a:t>Gerrow</a:t>
            </a:r>
            <a:r>
              <a:rPr lang="tr-TR" sz="2000" b="1" dirty="0" smtClean="0">
                <a:solidFill>
                  <a:srgbClr val="FF0000"/>
                </a:solidFill>
                <a:latin typeface="Times New Roman" pitchFamily="18" charset="0"/>
                <a:cs typeface="Times New Roman" pitchFamily="18" charset="0"/>
              </a:rPr>
              <a:t> JD, </a:t>
            </a:r>
            <a:r>
              <a:rPr lang="tr-TR" sz="2000" b="1" dirty="0" err="1" smtClean="0">
                <a:solidFill>
                  <a:srgbClr val="FF0000"/>
                </a:solidFill>
                <a:latin typeface="Times New Roman" pitchFamily="18" charset="0"/>
                <a:cs typeface="Times New Roman" pitchFamily="18" charset="0"/>
              </a:rPr>
              <a:t>Chambers</a:t>
            </a:r>
            <a:r>
              <a:rPr lang="tr-TR" sz="2000" b="1" dirty="0" smtClean="0">
                <a:solidFill>
                  <a:srgbClr val="FF0000"/>
                </a:solidFill>
                <a:latin typeface="Times New Roman" pitchFamily="18" charset="0"/>
                <a:cs typeface="Times New Roman" pitchFamily="18" charset="0"/>
              </a:rPr>
              <a:t> DW. </a:t>
            </a:r>
            <a:r>
              <a:rPr lang="tr-TR" sz="2000" b="1" dirty="0" err="1" smtClean="0">
                <a:solidFill>
                  <a:srgbClr val="FF0000"/>
                </a:solidFill>
                <a:latin typeface="Times New Roman" pitchFamily="18" charset="0"/>
                <a:cs typeface="Times New Roman" pitchFamily="18" charset="0"/>
              </a:rPr>
              <a:t>Competencies</a:t>
            </a:r>
            <a:r>
              <a:rPr lang="tr-TR" sz="2000" b="1" dirty="0" smtClean="0">
                <a:solidFill>
                  <a:srgbClr val="FF0000"/>
                </a:solidFill>
                <a:latin typeface="Times New Roman" pitchFamily="18" charset="0"/>
                <a:cs typeface="Times New Roman" pitchFamily="18" charset="0"/>
              </a:rPr>
              <a:t> </a:t>
            </a:r>
            <a:r>
              <a:rPr lang="tr-TR" sz="2000" b="1" dirty="0" err="1" smtClean="0">
                <a:solidFill>
                  <a:srgbClr val="FF0000"/>
                </a:solidFill>
                <a:latin typeface="Times New Roman" pitchFamily="18" charset="0"/>
                <a:cs typeface="Times New Roman" pitchFamily="18" charset="0"/>
              </a:rPr>
              <a:t>for</a:t>
            </a:r>
            <a:r>
              <a:rPr lang="tr-TR" sz="2000" b="1" dirty="0" smtClean="0">
                <a:solidFill>
                  <a:srgbClr val="FF0000"/>
                </a:solidFill>
                <a:latin typeface="Times New Roman" pitchFamily="18" charset="0"/>
                <a:cs typeface="Times New Roman" pitchFamily="18" charset="0"/>
              </a:rPr>
              <a:t> </a:t>
            </a:r>
            <a:r>
              <a:rPr lang="tr-TR" sz="2000" b="1" dirty="0" err="1" smtClean="0">
                <a:solidFill>
                  <a:srgbClr val="FF0000"/>
                </a:solidFill>
                <a:latin typeface="Times New Roman" pitchFamily="18" charset="0"/>
                <a:cs typeface="Times New Roman" pitchFamily="18" charset="0"/>
              </a:rPr>
              <a:t>dental</a:t>
            </a:r>
            <a:r>
              <a:rPr lang="tr-TR" sz="2000" b="1" dirty="0" smtClean="0">
                <a:solidFill>
                  <a:srgbClr val="FF0000"/>
                </a:solidFill>
                <a:latin typeface="Times New Roman" pitchFamily="18" charset="0"/>
                <a:cs typeface="Times New Roman" pitchFamily="18" charset="0"/>
              </a:rPr>
              <a:t> </a:t>
            </a:r>
            <a:r>
              <a:rPr lang="tr-TR" sz="2000" b="1" dirty="0" err="1" smtClean="0">
                <a:solidFill>
                  <a:srgbClr val="FF0000"/>
                </a:solidFill>
                <a:latin typeface="Times New Roman" pitchFamily="18" charset="0"/>
                <a:cs typeface="Times New Roman" pitchFamily="18" charset="0"/>
              </a:rPr>
              <a:t>licensure</a:t>
            </a:r>
            <a:r>
              <a:rPr lang="tr-TR" sz="2000" b="1" dirty="0" smtClean="0">
                <a:solidFill>
                  <a:srgbClr val="FF0000"/>
                </a:solidFill>
                <a:latin typeface="Times New Roman" pitchFamily="18" charset="0"/>
                <a:cs typeface="Times New Roman" pitchFamily="18" charset="0"/>
              </a:rPr>
              <a:t> in </a:t>
            </a:r>
            <a:r>
              <a:rPr lang="tr-TR" sz="2000" b="1" dirty="0" err="1" smtClean="0">
                <a:solidFill>
                  <a:srgbClr val="FF0000"/>
                </a:solidFill>
                <a:latin typeface="Times New Roman" pitchFamily="18" charset="0"/>
                <a:cs typeface="Times New Roman" pitchFamily="18" charset="0"/>
              </a:rPr>
              <a:t>Canada</a:t>
            </a:r>
            <a:r>
              <a:rPr lang="tr-TR" sz="2000" b="1" dirty="0" smtClean="0">
                <a:solidFill>
                  <a:srgbClr val="FF0000"/>
                </a:solidFill>
                <a:latin typeface="Times New Roman" pitchFamily="18" charset="0"/>
                <a:cs typeface="Times New Roman" pitchFamily="18" charset="0"/>
              </a:rPr>
              <a:t>. J </a:t>
            </a:r>
            <a:r>
              <a:rPr lang="tr-TR" sz="2000" b="1" dirty="0" err="1" smtClean="0">
                <a:solidFill>
                  <a:srgbClr val="FF0000"/>
                </a:solidFill>
                <a:latin typeface="Times New Roman" pitchFamily="18" charset="0"/>
                <a:cs typeface="Times New Roman" pitchFamily="18" charset="0"/>
              </a:rPr>
              <a:t>Dental</a:t>
            </a:r>
            <a:r>
              <a:rPr lang="tr-TR" sz="2000" b="1" dirty="0" smtClean="0">
                <a:solidFill>
                  <a:srgbClr val="FF0000"/>
                </a:solidFill>
                <a:latin typeface="Times New Roman" pitchFamily="18" charset="0"/>
                <a:cs typeface="Times New Roman" pitchFamily="18" charset="0"/>
              </a:rPr>
              <a:t> </a:t>
            </a:r>
            <a:r>
              <a:rPr lang="tr-TR" sz="2000" b="1" dirty="0" err="1" smtClean="0">
                <a:solidFill>
                  <a:srgbClr val="FF0000"/>
                </a:solidFill>
                <a:latin typeface="Times New Roman" pitchFamily="18" charset="0"/>
                <a:cs typeface="Times New Roman" pitchFamily="18" charset="0"/>
              </a:rPr>
              <a:t>Educ</a:t>
            </a:r>
            <a:r>
              <a:rPr lang="tr-TR" sz="2000" b="1" dirty="0" smtClean="0">
                <a:solidFill>
                  <a:srgbClr val="FF0000"/>
                </a:solidFill>
                <a:latin typeface="Times New Roman" pitchFamily="18" charset="0"/>
                <a:cs typeface="Times New Roman" pitchFamily="18" charset="0"/>
              </a:rPr>
              <a:t>, 1996; 60: 842-846.  </a:t>
            </a:r>
            <a:r>
              <a:rPr lang="tr-TR" sz="2000" b="1" dirty="0" smtClean="0">
                <a:latin typeface="Times New Roman" pitchFamily="18" charset="0"/>
                <a:cs typeface="Times New Roman" pitchFamily="18" charset="0"/>
              </a:rPr>
              <a:t>karşılaştırma olanağını sağlayacaktır.</a:t>
            </a:r>
          </a:p>
          <a:p>
            <a:pPr algn="just"/>
            <a:r>
              <a:rPr lang="tr-TR" sz="2000" b="1" dirty="0" smtClean="0">
                <a:latin typeface="Times New Roman" pitchFamily="18" charset="0"/>
                <a:cs typeface="Times New Roman" pitchFamily="18" charset="0"/>
              </a:rPr>
              <a:t>Yetkinlik tanımları aynı zamanda akreditasyon işlemlerinde referans olarak kullanılabilecektir.</a:t>
            </a:r>
          </a:p>
          <a:p>
            <a:pPr algn="just"/>
            <a:r>
              <a:rPr lang="tr-TR" sz="2000" b="1" dirty="0" smtClean="0">
                <a:latin typeface="Times New Roman" pitchFamily="18" charset="0"/>
                <a:cs typeface="Times New Roman" pitchFamily="18" charset="0"/>
              </a:rPr>
              <a:t>ABD ve Kanada’da yetkinlik belgeleri daha önce hazırlanmış bulunmaktadır </a:t>
            </a:r>
          </a:p>
          <a:p>
            <a:pPr algn="just"/>
            <a:r>
              <a:rPr lang="tr-TR" sz="2000" b="1" dirty="0" err="1" smtClean="0">
                <a:solidFill>
                  <a:srgbClr val="FF0000"/>
                </a:solidFill>
                <a:latin typeface="Times New Roman" pitchFamily="18" charset="0"/>
                <a:cs typeface="Times New Roman" pitchFamily="18" charset="0"/>
              </a:rPr>
              <a:t>American</a:t>
            </a:r>
            <a:r>
              <a:rPr lang="tr-TR" sz="2000" b="1" dirty="0" smtClean="0">
                <a:solidFill>
                  <a:srgbClr val="FF0000"/>
                </a:solidFill>
                <a:latin typeface="Times New Roman" pitchFamily="18" charset="0"/>
                <a:cs typeface="Times New Roman" pitchFamily="18" charset="0"/>
              </a:rPr>
              <a:t> </a:t>
            </a:r>
            <a:r>
              <a:rPr lang="tr-TR" sz="2000" b="1" dirty="0" err="1" smtClean="0">
                <a:solidFill>
                  <a:srgbClr val="FF0000"/>
                </a:solidFill>
                <a:latin typeface="Times New Roman" pitchFamily="18" charset="0"/>
                <a:cs typeface="Times New Roman" pitchFamily="18" charset="0"/>
              </a:rPr>
              <a:t>Association</a:t>
            </a:r>
            <a:r>
              <a:rPr lang="tr-TR" sz="2000" b="1" dirty="0" smtClean="0">
                <a:solidFill>
                  <a:srgbClr val="FF0000"/>
                </a:solidFill>
                <a:latin typeface="Times New Roman" pitchFamily="18" charset="0"/>
                <a:cs typeface="Times New Roman" pitchFamily="18" charset="0"/>
              </a:rPr>
              <a:t> of </a:t>
            </a:r>
            <a:r>
              <a:rPr lang="tr-TR" sz="2000" b="1" dirty="0" err="1" smtClean="0">
                <a:solidFill>
                  <a:srgbClr val="FF0000"/>
                </a:solidFill>
                <a:latin typeface="Times New Roman" pitchFamily="18" charset="0"/>
                <a:cs typeface="Times New Roman" pitchFamily="18" charset="0"/>
              </a:rPr>
              <a:t>Dental</a:t>
            </a:r>
            <a:r>
              <a:rPr lang="tr-TR" sz="2000" b="1" dirty="0" smtClean="0">
                <a:solidFill>
                  <a:srgbClr val="FF0000"/>
                </a:solidFill>
                <a:latin typeface="Times New Roman" pitchFamily="18" charset="0"/>
                <a:cs typeface="Times New Roman" pitchFamily="18" charset="0"/>
              </a:rPr>
              <a:t> </a:t>
            </a:r>
            <a:r>
              <a:rPr lang="tr-TR" sz="2000" b="1" dirty="0" err="1" smtClean="0">
                <a:solidFill>
                  <a:srgbClr val="FF0000"/>
                </a:solidFill>
                <a:latin typeface="Times New Roman" pitchFamily="18" charset="0"/>
                <a:cs typeface="Times New Roman" pitchFamily="18" charset="0"/>
              </a:rPr>
              <a:t>Schools</a:t>
            </a:r>
            <a:r>
              <a:rPr lang="tr-TR" sz="2000" b="1" dirty="0" smtClean="0">
                <a:solidFill>
                  <a:srgbClr val="FF0000"/>
                </a:solidFill>
                <a:latin typeface="Times New Roman" pitchFamily="18" charset="0"/>
                <a:cs typeface="Times New Roman" pitchFamily="18" charset="0"/>
              </a:rPr>
              <a:t> </a:t>
            </a:r>
            <a:r>
              <a:rPr lang="tr-TR" sz="2000" b="1" dirty="0" err="1" smtClean="0">
                <a:solidFill>
                  <a:srgbClr val="FF0000"/>
                </a:solidFill>
                <a:latin typeface="Times New Roman" pitchFamily="18" charset="0"/>
                <a:cs typeface="Times New Roman" pitchFamily="18" charset="0"/>
              </a:rPr>
              <a:t>Competencies</a:t>
            </a:r>
            <a:r>
              <a:rPr lang="tr-TR" sz="2000" b="1" dirty="0" smtClean="0">
                <a:solidFill>
                  <a:srgbClr val="FF0000"/>
                </a:solidFill>
                <a:latin typeface="Times New Roman" pitchFamily="18" charset="0"/>
                <a:cs typeface="Times New Roman" pitchFamily="18" charset="0"/>
              </a:rPr>
              <a:t> </a:t>
            </a:r>
            <a:r>
              <a:rPr lang="tr-TR" sz="2000" b="1" dirty="0" err="1" smtClean="0">
                <a:solidFill>
                  <a:srgbClr val="FF0000"/>
                </a:solidFill>
                <a:latin typeface="Times New Roman" pitchFamily="18" charset="0"/>
                <a:cs typeface="Times New Roman" pitchFamily="18" charset="0"/>
              </a:rPr>
              <a:t>for</a:t>
            </a:r>
            <a:r>
              <a:rPr lang="tr-TR" sz="2000" b="1" dirty="0" smtClean="0">
                <a:solidFill>
                  <a:srgbClr val="FF0000"/>
                </a:solidFill>
                <a:latin typeface="Times New Roman" pitchFamily="18" charset="0"/>
                <a:cs typeface="Times New Roman" pitchFamily="18" charset="0"/>
              </a:rPr>
              <a:t> </a:t>
            </a:r>
            <a:r>
              <a:rPr lang="tr-TR" sz="2000" b="1" dirty="0" err="1" smtClean="0">
                <a:solidFill>
                  <a:srgbClr val="FF0000"/>
                </a:solidFill>
                <a:latin typeface="Times New Roman" pitchFamily="18" charset="0"/>
                <a:cs typeface="Times New Roman" pitchFamily="18" charset="0"/>
              </a:rPr>
              <a:t>the</a:t>
            </a:r>
            <a:r>
              <a:rPr lang="tr-TR" sz="2000" b="1" dirty="0" smtClean="0">
                <a:solidFill>
                  <a:srgbClr val="FF0000"/>
                </a:solidFill>
                <a:latin typeface="Times New Roman" pitchFamily="18" charset="0"/>
                <a:cs typeface="Times New Roman" pitchFamily="18" charset="0"/>
              </a:rPr>
              <a:t> </a:t>
            </a:r>
            <a:r>
              <a:rPr lang="tr-TR" sz="2000" b="1" dirty="0" err="1" smtClean="0">
                <a:solidFill>
                  <a:srgbClr val="FF0000"/>
                </a:solidFill>
                <a:latin typeface="Times New Roman" pitchFamily="18" charset="0"/>
                <a:cs typeface="Times New Roman" pitchFamily="18" charset="0"/>
              </a:rPr>
              <a:t>new</a:t>
            </a:r>
            <a:r>
              <a:rPr lang="tr-TR" sz="2000" b="1" dirty="0" smtClean="0">
                <a:solidFill>
                  <a:srgbClr val="FF0000"/>
                </a:solidFill>
                <a:latin typeface="Times New Roman" pitchFamily="18" charset="0"/>
                <a:cs typeface="Times New Roman" pitchFamily="18" charset="0"/>
              </a:rPr>
              <a:t> </a:t>
            </a:r>
            <a:r>
              <a:rPr lang="tr-TR" sz="2000" b="1" dirty="0" err="1" smtClean="0">
                <a:solidFill>
                  <a:srgbClr val="FF0000"/>
                </a:solidFill>
                <a:latin typeface="Times New Roman" pitchFamily="18" charset="0"/>
                <a:cs typeface="Times New Roman" pitchFamily="18" charset="0"/>
              </a:rPr>
              <a:t>dentist</a:t>
            </a:r>
            <a:r>
              <a:rPr lang="tr-TR" sz="2000" b="1" dirty="0" smtClean="0">
                <a:solidFill>
                  <a:srgbClr val="FF0000"/>
                </a:solidFill>
                <a:latin typeface="Times New Roman" pitchFamily="18" charset="0"/>
                <a:cs typeface="Times New Roman" pitchFamily="18" charset="0"/>
              </a:rPr>
              <a:t>. </a:t>
            </a:r>
            <a:r>
              <a:rPr lang="tr-TR" sz="2000" b="1" dirty="0" err="1" smtClean="0">
                <a:solidFill>
                  <a:srgbClr val="FF0000"/>
                </a:solidFill>
                <a:latin typeface="Times New Roman" pitchFamily="18" charset="0"/>
                <a:cs typeface="Times New Roman" pitchFamily="18" charset="0"/>
              </a:rPr>
              <a:t>Proceedings</a:t>
            </a:r>
            <a:r>
              <a:rPr lang="tr-TR" sz="2000" b="1" dirty="0" smtClean="0">
                <a:solidFill>
                  <a:srgbClr val="FF0000"/>
                </a:solidFill>
                <a:latin typeface="Times New Roman" pitchFamily="18" charset="0"/>
                <a:cs typeface="Times New Roman" pitchFamily="18" charset="0"/>
              </a:rPr>
              <a:t> of </a:t>
            </a:r>
            <a:r>
              <a:rPr lang="tr-TR" sz="2000" b="1" dirty="0" err="1" smtClean="0">
                <a:solidFill>
                  <a:srgbClr val="FF0000"/>
                </a:solidFill>
                <a:latin typeface="Times New Roman" pitchFamily="18" charset="0"/>
                <a:cs typeface="Times New Roman" pitchFamily="18" charset="0"/>
              </a:rPr>
              <a:t>the</a:t>
            </a:r>
            <a:r>
              <a:rPr lang="tr-TR" sz="2000" b="1" dirty="0" smtClean="0">
                <a:solidFill>
                  <a:srgbClr val="FF0000"/>
                </a:solidFill>
                <a:latin typeface="Times New Roman" pitchFamily="18" charset="0"/>
                <a:cs typeface="Times New Roman" pitchFamily="18" charset="0"/>
              </a:rPr>
              <a:t> 1997 AADS House of </a:t>
            </a:r>
            <a:r>
              <a:rPr lang="tr-TR" sz="2000" b="1" dirty="0" err="1" smtClean="0">
                <a:solidFill>
                  <a:srgbClr val="FF0000"/>
                </a:solidFill>
                <a:latin typeface="Times New Roman" pitchFamily="18" charset="0"/>
                <a:cs typeface="Times New Roman" pitchFamily="18" charset="0"/>
              </a:rPr>
              <a:t>Delegates</a:t>
            </a:r>
            <a:r>
              <a:rPr lang="tr-TR" sz="2000" b="1" dirty="0" smtClean="0">
                <a:solidFill>
                  <a:srgbClr val="FF0000"/>
                </a:solidFill>
                <a:latin typeface="Times New Roman" pitchFamily="18" charset="0"/>
                <a:cs typeface="Times New Roman" pitchFamily="18" charset="0"/>
              </a:rPr>
              <a:t>, </a:t>
            </a:r>
            <a:r>
              <a:rPr lang="tr-TR" sz="2000" b="1" dirty="0" err="1" smtClean="0">
                <a:solidFill>
                  <a:srgbClr val="FF0000"/>
                </a:solidFill>
                <a:latin typeface="Times New Roman" pitchFamily="18" charset="0"/>
                <a:cs typeface="Times New Roman" pitchFamily="18" charset="0"/>
              </a:rPr>
              <a:t>appendix</a:t>
            </a:r>
            <a:r>
              <a:rPr lang="tr-TR" sz="2000" b="1" dirty="0" smtClean="0">
                <a:solidFill>
                  <a:srgbClr val="FF0000"/>
                </a:solidFill>
                <a:latin typeface="Times New Roman" pitchFamily="18" charset="0"/>
                <a:cs typeface="Times New Roman" pitchFamily="18" charset="0"/>
              </a:rPr>
              <a:t> 2. J </a:t>
            </a:r>
            <a:r>
              <a:rPr lang="tr-TR" sz="2000" b="1" dirty="0" err="1" smtClean="0">
                <a:solidFill>
                  <a:srgbClr val="FF0000"/>
                </a:solidFill>
                <a:latin typeface="Times New Roman" pitchFamily="18" charset="0"/>
                <a:cs typeface="Times New Roman" pitchFamily="18" charset="0"/>
              </a:rPr>
              <a:t>Dental</a:t>
            </a:r>
            <a:r>
              <a:rPr lang="tr-TR" sz="2000" b="1" dirty="0" smtClean="0">
                <a:solidFill>
                  <a:srgbClr val="FF0000"/>
                </a:solidFill>
                <a:latin typeface="Times New Roman" pitchFamily="18" charset="0"/>
                <a:cs typeface="Times New Roman" pitchFamily="18" charset="0"/>
              </a:rPr>
              <a:t> </a:t>
            </a:r>
            <a:r>
              <a:rPr lang="tr-TR" sz="2000" b="1" dirty="0" err="1" smtClean="0">
                <a:solidFill>
                  <a:srgbClr val="FF0000"/>
                </a:solidFill>
                <a:latin typeface="Times New Roman" pitchFamily="18" charset="0"/>
                <a:cs typeface="Times New Roman" pitchFamily="18" charset="0"/>
              </a:rPr>
              <a:t>Educ</a:t>
            </a:r>
            <a:r>
              <a:rPr lang="tr-TR" sz="2000" b="1" dirty="0" smtClean="0">
                <a:solidFill>
                  <a:srgbClr val="FF0000"/>
                </a:solidFill>
                <a:latin typeface="Times New Roman" pitchFamily="18" charset="0"/>
                <a:cs typeface="Times New Roman" pitchFamily="18" charset="0"/>
              </a:rPr>
              <a:t> 1997; 71: 556-558.</a:t>
            </a:r>
            <a:endParaRPr lang="tr-TR" sz="2000" b="1" dirty="0">
              <a:solidFill>
                <a:srgbClr val="FF0000"/>
              </a:solidFill>
              <a:latin typeface="Times New Roman" pitchFamily="18" charset="0"/>
              <a:cs typeface="Times New Roman" pitchFamily="18" charset="0"/>
            </a:endParaRP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smtClean="0">
                <a:solidFill>
                  <a:prstClr val="white"/>
                </a:solidFill>
              </a:rPr>
              <a:t>Diş Hekimliği Eğitiminde Akreditasyon</a:t>
            </a:r>
            <a:endParaRPr lang="tr-TR" b="1">
              <a:solidFill>
                <a:prstClr val="white"/>
              </a:solidFill>
            </a:endParaRPr>
          </a:p>
        </p:txBody>
      </p:sp>
      <p:sp>
        <p:nvSpPr>
          <p:cNvPr id="5" name="Başlık 1"/>
          <p:cNvSpPr txBox="1">
            <a:spLocks noGrp="1"/>
          </p:cNvSpPr>
          <p:nvPr>
            <p:ph type="title"/>
          </p:nvPr>
        </p:nvSpPr>
        <p:spPr>
          <a:xfrm>
            <a:off x="457200" y="274638"/>
            <a:ext cx="8229600" cy="70609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tr-TR" sz="2400" b="1" dirty="0" smtClean="0">
                <a:solidFill>
                  <a:srgbClr val="FF0000"/>
                </a:solidFill>
                <a:latin typeface="Times New Roman" pitchFamily="18" charset="0"/>
                <a:ea typeface="+mn-ea"/>
                <a:cs typeface="Times New Roman" pitchFamily="18" charset="0"/>
              </a:rPr>
              <a:t>Diş Hekimliği Eğitimi ile ilgili Gelişmeler</a:t>
            </a:r>
            <a:endParaRPr lang="tr-TR" sz="2400" b="1" dirty="0">
              <a:solidFill>
                <a:srgbClr val="FF0000"/>
              </a:solidFill>
              <a:latin typeface="Times New Roman" pitchFamily="18" charset="0"/>
              <a:ea typeface="+mn-ea"/>
              <a:cs typeface="Times New Roman" pitchFamily="18" charset="0"/>
            </a:endParaRPr>
          </a:p>
        </p:txBody>
      </p:sp>
      <p:sp>
        <p:nvSpPr>
          <p:cNvPr id="6" name="Slayt Numarası Yer Tutucusu 5"/>
          <p:cNvSpPr>
            <a:spLocks noGrp="1"/>
          </p:cNvSpPr>
          <p:nvPr>
            <p:ph type="sldNum" sz="quarter" idx="12"/>
          </p:nvPr>
        </p:nvSpPr>
        <p:spPr/>
        <p:txBody>
          <a:bodyPr/>
          <a:lstStyle/>
          <a:p>
            <a:fld id="{86B450FF-6EC2-4529-A63C-8D567BBE06E9}" type="slidenum">
              <a:rPr lang="tr-TR" smtClean="0"/>
              <a:pPr/>
              <a:t>51</a:t>
            </a:fld>
            <a:endParaRPr lang="tr-TR"/>
          </a:p>
        </p:txBody>
      </p:sp>
    </p:spTree>
    <p:extLst>
      <p:ext uri="{BB962C8B-B14F-4D97-AF65-F5344CB8AC3E}">
        <p14:creationId xmlns:p14="http://schemas.microsoft.com/office/powerpoint/2010/main" xmlns="" val="174671314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584" y="1278052"/>
            <a:ext cx="7571184" cy="5256584"/>
          </a:xfrm>
        </p:spPr>
        <p:txBody>
          <a:bodyPr>
            <a:noAutofit/>
          </a:bodyPr>
          <a:lstStyle/>
          <a:p>
            <a:pPr algn="just"/>
            <a:r>
              <a:rPr lang="tr-TR" sz="2400" b="1" dirty="0" smtClean="0">
                <a:solidFill>
                  <a:srgbClr val="FF0000"/>
                </a:solidFill>
                <a:latin typeface="Times New Roman" pitchFamily="18" charset="0"/>
                <a:cs typeface="Times New Roman" pitchFamily="18" charset="0"/>
              </a:rPr>
              <a:t>Bu belgede;</a:t>
            </a:r>
          </a:p>
          <a:p>
            <a:pPr indent="382588" algn="just">
              <a:buFont typeface="Calibri" pitchFamily="34" charset="0"/>
              <a:buChar char="—"/>
            </a:pPr>
            <a:r>
              <a:rPr lang="en-US" sz="2400" b="1" dirty="0" err="1" smtClean="0">
                <a:latin typeface="Times New Roman" pitchFamily="18" charset="0"/>
                <a:cs typeface="Times New Roman" pitchFamily="18" charset="0"/>
              </a:rPr>
              <a:t>Profesyonellik</a:t>
            </a:r>
            <a:r>
              <a:rPr lang="tr-TR" sz="2400" b="1" dirty="0" smtClean="0">
                <a:latin typeface="Times New Roman" pitchFamily="18" charset="0"/>
                <a:cs typeface="Times New Roman" pitchFamily="18" charset="0"/>
              </a:rPr>
              <a:t>,</a:t>
            </a:r>
          </a:p>
          <a:p>
            <a:pPr indent="382588" algn="just">
              <a:buFont typeface="Calibri" pitchFamily="34" charset="0"/>
              <a:buChar char="—"/>
            </a:pPr>
            <a:r>
              <a:rPr lang="tr-TR" sz="2400" b="1" dirty="0" smtClean="0">
                <a:latin typeface="Times New Roman" pitchFamily="18" charset="0"/>
                <a:cs typeface="Times New Roman" pitchFamily="18" charset="0"/>
              </a:rPr>
              <a:t>İ</a:t>
            </a:r>
            <a:r>
              <a:rPr lang="en-US" sz="2400" b="1" dirty="0" err="1">
                <a:latin typeface="Times New Roman" pitchFamily="18" charset="0"/>
                <a:cs typeface="Times New Roman" pitchFamily="18" charset="0"/>
              </a:rPr>
              <a:t>letişim</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ve</a:t>
            </a:r>
            <a:r>
              <a:rPr lang="en-US" sz="2400" b="1" dirty="0">
                <a:latin typeface="Times New Roman" pitchFamily="18" charset="0"/>
                <a:cs typeface="Times New Roman" pitchFamily="18" charset="0"/>
              </a:rPr>
              <a:t> </a:t>
            </a:r>
            <a:r>
              <a:rPr lang="tr-TR" sz="2400" b="1" dirty="0" smtClean="0">
                <a:latin typeface="Times New Roman" pitchFamily="18" charset="0"/>
                <a:cs typeface="Times New Roman" pitchFamily="18" charset="0"/>
              </a:rPr>
              <a:t>k</a:t>
            </a:r>
            <a:r>
              <a:rPr lang="en-US" sz="2400" b="1" dirty="0" err="1" smtClean="0">
                <a:latin typeface="Times New Roman" pitchFamily="18" charset="0"/>
                <a:cs typeface="Times New Roman" pitchFamily="18" charset="0"/>
              </a:rPr>
              <a:t>işiler</a:t>
            </a:r>
            <a:r>
              <a:rPr lang="tr-TR"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arası</a:t>
            </a:r>
            <a:r>
              <a:rPr lang="en-US" sz="2400" b="1"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e</a:t>
            </a:r>
            <a:r>
              <a:rPr lang="en-US" sz="2400" b="1" dirty="0" err="1" smtClean="0">
                <a:latin typeface="Times New Roman" pitchFamily="18" charset="0"/>
                <a:cs typeface="Times New Roman" pitchFamily="18" charset="0"/>
              </a:rPr>
              <a:t>tkileşim</a:t>
            </a:r>
            <a:r>
              <a:rPr lang="en-US" sz="2400" b="1"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y</a:t>
            </a:r>
            <a:r>
              <a:rPr lang="en-US" sz="2400" b="1" dirty="0" err="1" smtClean="0">
                <a:latin typeface="Times New Roman" pitchFamily="18" charset="0"/>
                <a:cs typeface="Times New Roman" pitchFamily="18" charset="0"/>
              </a:rPr>
              <a:t>etenekleri</a:t>
            </a:r>
            <a:r>
              <a:rPr lang="tr-TR" sz="2400" b="1" dirty="0" smtClean="0">
                <a:latin typeface="Times New Roman" pitchFamily="18" charset="0"/>
                <a:cs typeface="Times New Roman" pitchFamily="18" charset="0"/>
              </a:rPr>
              <a:t>,</a:t>
            </a:r>
          </a:p>
          <a:p>
            <a:pPr indent="382588" algn="just">
              <a:buFont typeface="Calibri" pitchFamily="34" charset="0"/>
              <a:buChar char="—"/>
            </a:pPr>
            <a:r>
              <a:rPr lang="en-US" sz="2400" b="1" dirty="0" err="1" smtClean="0">
                <a:latin typeface="Times New Roman" pitchFamily="18" charset="0"/>
                <a:cs typeface="Times New Roman" pitchFamily="18" charset="0"/>
              </a:rPr>
              <a:t>Bilgi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tabanı</a:t>
            </a:r>
            <a:r>
              <a:rPr lang="tr-TR" sz="2400" b="1" dirty="0" smtClean="0">
                <a:latin typeface="Times New Roman" pitchFamily="18" charset="0"/>
                <a:cs typeface="Times New Roman" pitchFamily="18" charset="0"/>
              </a:rPr>
              <a:t> oluşturma ve b</a:t>
            </a:r>
            <a:r>
              <a:rPr lang="en-US" sz="2400" b="1" dirty="0" err="1" smtClean="0">
                <a:latin typeface="Times New Roman" pitchFamily="18" charset="0"/>
                <a:cs typeface="Times New Roman" pitchFamily="18" charset="0"/>
              </a:rPr>
              <a:t>ilgi</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toplama</a:t>
            </a:r>
            <a:r>
              <a:rPr lang="en-US" sz="2400" b="1" dirty="0">
                <a:latin typeface="Times New Roman" pitchFamily="18" charset="0"/>
                <a:cs typeface="Times New Roman" pitchFamily="18" charset="0"/>
              </a:rPr>
              <a:t>, </a:t>
            </a:r>
            <a:endParaRPr lang="tr-TR" sz="2400" b="1" dirty="0" smtClean="0">
              <a:latin typeface="Times New Roman" pitchFamily="18" charset="0"/>
              <a:cs typeface="Times New Roman" pitchFamily="18" charset="0"/>
            </a:endParaRPr>
          </a:p>
          <a:p>
            <a:pPr indent="382588" algn="just">
              <a:buFont typeface="Calibri" pitchFamily="34" charset="0"/>
              <a:buChar char="—"/>
            </a:pPr>
            <a:r>
              <a:rPr lang="en-US" sz="2400" b="1" dirty="0" err="1" smtClean="0">
                <a:latin typeface="Times New Roman" pitchFamily="18" charset="0"/>
                <a:cs typeface="Times New Roman" pitchFamily="18" charset="0"/>
              </a:rPr>
              <a:t>Eleştirel</a:t>
            </a:r>
            <a:r>
              <a:rPr lang="en-US" sz="2400" b="1"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d</a:t>
            </a:r>
            <a:r>
              <a:rPr lang="en-US" sz="2400" b="1" dirty="0" err="1" smtClean="0">
                <a:latin typeface="Times New Roman" pitchFamily="18" charset="0"/>
                <a:cs typeface="Times New Roman" pitchFamily="18" charset="0"/>
              </a:rPr>
              <a:t>üşünce</a:t>
            </a:r>
            <a:r>
              <a:rPr lang="tr-TR" sz="2400" b="1" dirty="0" smtClean="0">
                <a:latin typeface="Times New Roman" pitchFamily="18" charset="0"/>
                <a:cs typeface="Times New Roman" pitchFamily="18" charset="0"/>
              </a:rPr>
              <a:t>,</a:t>
            </a:r>
          </a:p>
          <a:p>
            <a:pPr indent="382588" algn="just">
              <a:buFont typeface="Calibri" pitchFamily="34" charset="0"/>
              <a:buChar char="—"/>
            </a:pPr>
            <a:r>
              <a:rPr lang="en-US" sz="2400" b="1" dirty="0" err="1" smtClean="0">
                <a:latin typeface="Times New Roman" pitchFamily="18" charset="0"/>
                <a:cs typeface="Times New Roman" pitchFamily="18" charset="0"/>
              </a:rPr>
              <a:t>Tanı</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ve</a:t>
            </a:r>
            <a:r>
              <a:rPr lang="en-US" sz="2400" b="1" dirty="0">
                <a:latin typeface="Times New Roman" pitchFamily="18" charset="0"/>
                <a:cs typeface="Times New Roman" pitchFamily="18" charset="0"/>
              </a:rPr>
              <a:t> </a:t>
            </a:r>
            <a:r>
              <a:rPr lang="tr-TR" sz="2400" b="1" dirty="0" smtClean="0">
                <a:latin typeface="Times New Roman" pitchFamily="18" charset="0"/>
                <a:cs typeface="Times New Roman" pitchFamily="18" charset="0"/>
              </a:rPr>
              <a:t>t</a:t>
            </a:r>
            <a:r>
              <a:rPr lang="en-US" sz="2400" b="1" dirty="0" err="1" smtClean="0">
                <a:latin typeface="Times New Roman" pitchFamily="18" charset="0"/>
                <a:cs typeface="Times New Roman" pitchFamily="18" charset="0"/>
              </a:rPr>
              <a:t>edavi</a:t>
            </a:r>
            <a:r>
              <a:rPr lang="en-US" sz="2400" b="1"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p</a:t>
            </a:r>
            <a:r>
              <a:rPr lang="en-US" sz="2400" b="1" dirty="0" err="1" smtClean="0">
                <a:latin typeface="Times New Roman" pitchFamily="18" charset="0"/>
                <a:cs typeface="Times New Roman" pitchFamily="18" charset="0"/>
              </a:rPr>
              <a:t>lanlaması</a:t>
            </a:r>
            <a:r>
              <a:rPr lang="tr-TR" sz="2400" b="1" dirty="0" smtClean="0">
                <a:latin typeface="Times New Roman" pitchFamily="18" charset="0"/>
                <a:cs typeface="Times New Roman" pitchFamily="18" charset="0"/>
              </a:rPr>
              <a:t>,</a:t>
            </a:r>
          </a:p>
          <a:p>
            <a:pPr indent="382588" algn="just">
              <a:buFont typeface="Calibri" pitchFamily="34" charset="0"/>
              <a:buChar char="—"/>
            </a:pPr>
            <a:r>
              <a:rPr lang="pt-BR" sz="2400" b="1" dirty="0" smtClean="0">
                <a:latin typeface="Times New Roman" pitchFamily="18" charset="0"/>
                <a:cs typeface="Times New Roman" pitchFamily="18" charset="0"/>
              </a:rPr>
              <a:t>Ağız </a:t>
            </a:r>
            <a:r>
              <a:rPr lang="tr-TR" sz="2400" b="1" dirty="0" smtClean="0">
                <a:latin typeface="Times New Roman" pitchFamily="18" charset="0"/>
                <a:cs typeface="Times New Roman" pitchFamily="18" charset="0"/>
              </a:rPr>
              <a:t>s</a:t>
            </a:r>
            <a:r>
              <a:rPr lang="pt-BR" sz="2400" b="1" dirty="0" smtClean="0">
                <a:latin typeface="Times New Roman" pitchFamily="18" charset="0"/>
                <a:cs typeface="Times New Roman" pitchFamily="18" charset="0"/>
              </a:rPr>
              <a:t>ağlığının </a:t>
            </a:r>
            <a:r>
              <a:rPr lang="tr-TR" sz="2400" b="1" dirty="0" smtClean="0">
                <a:latin typeface="Times New Roman" pitchFamily="18" charset="0"/>
                <a:cs typeface="Times New Roman" pitchFamily="18" charset="0"/>
              </a:rPr>
              <a:t>s</a:t>
            </a:r>
            <a:r>
              <a:rPr lang="pt-BR" sz="2400" b="1" dirty="0" smtClean="0">
                <a:latin typeface="Times New Roman" pitchFamily="18" charset="0"/>
                <a:cs typeface="Times New Roman" pitchFamily="18" charset="0"/>
              </a:rPr>
              <a:t>ağlanması </a:t>
            </a:r>
            <a:r>
              <a:rPr lang="pt-BR" sz="2400" b="1" dirty="0">
                <a:latin typeface="Times New Roman" pitchFamily="18" charset="0"/>
                <a:cs typeface="Times New Roman" pitchFamily="18" charset="0"/>
              </a:rPr>
              <a:t>ve </a:t>
            </a:r>
            <a:r>
              <a:rPr lang="tr-TR" sz="2400" b="1" dirty="0" smtClean="0">
                <a:latin typeface="Times New Roman" pitchFamily="18" charset="0"/>
                <a:cs typeface="Times New Roman" pitchFamily="18" charset="0"/>
              </a:rPr>
              <a:t>k</a:t>
            </a:r>
            <a:r>
              <a:rPr lang="pt-BR" sz="2400" b="1" dirty="0" smtClean="0">
                <a:latin typeface="Times New Roman" pitchFamily="18" charset="0"/>
                <a:cs typeface="Times New Roman" pitchFamily="18" charset="0"/>
              </a:rPr>
              <a:t>orunmas</a:t>
            </a:r>
            <a:r>
              <a:rPr lang="tr-TR" sz="2400" b="1" dirty="0" smtClean="0">
                <a:latin typeface="Times New Roman" pitchFamily="18" charset="0"/>
                <a:cs typeface="Times New Roman" pitchFamily="18" charset="0"/>
              </a:rPr>
              <a:t>ı ile</a:t>
            </a:r>
          </a:p>
          <a:p>
            <a:pPr indent="382588" algn="just">
              <a:buFont typeface="Calibri" pitchFamily="34" charset="0"/>
              <a:buChar char="—"/>
            </a:pPr>
            <a:r>
              <a:rPr lang="en-US" sz="2400" b="1" dirty="0" err="1" smtClean="0">
                <a:latin typeface="Times New Roman" pitchFamily="18" charset="0"/>
                <a:cs typeface="Times New Roman" pitchFamily="18" charset="0"/>
              </a:rPr>
              <a:t>Sağlığın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Yaygınlaştırılması</a:t>
            </a:r>
            <a:r>
              <a:rPr lang="tr-TR" sz="2400" b="1" dirty="0" smtClean="0">
                <a:latin typeface="Times New Roman" pitchFamily="18" charset="0"/>
                <a:cs typeface="Times New Roman" pitchFamily="18" charset="0"/>
              </a:rPr>
              <a:t> hususlarında olmak üzere</a:t>
            </a:r>
            <a:r>
              <a:rPr lang="tr-TR" sz="2400" b="1" dirty="0" smtClean="0">
                <a:solidFill>
                  <a:srgbClr val="FF0000"/>
                </a:solidFill>
                <a:latin typeface="Times New Roman" pitchFamily="18" charset="0"/>
                <a:cs typeface="Times New Roman" pitchFamily="18" charset="0"/>
              </a:rPr>
              <a:t> g</a:t>
            </a:r>
            <a:r>
              <a:rPr lang="en-US" sz="2400" b="1" dirty="0" err="1" smtClean="0">
                <a:solidFill>
                  <a:srgbClr val="FF0000"/>
                </a:solidFill>
                <a:latin typeface="Times New Roman" pitchFamily="18" charset="0"/>
                <a:cs typeface="Times New Roman" pitchFamily="18" charset="0"/>
              </a:rPr>
              <a:t>enel</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diş</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hekimliği</a:t>
            </a:r>
            <a:r>
              <a:rPr lang="tr-TR" sz="2400" b="1" dirty="0" err="1" smtClean="0">
                <a:solidFill>
                  <a:srgbClr val="FF0000"/>
                </a:solidFill>
                <a:latin typeface="Times New Roman" pitchFamily="18" charset="0"/>
                <a:cs typeface="Times New Roman" pitchFamily="18" charset="0"/>
              </a:rPr>
              <a:t>nde</a:t>
            </a:r>
            <a:r>
              <a:rPr lang="tr-TR" sz="2400" b="1" dirty="0" smtClean="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7 </a:t>
            </a:r>
            <a:r>
              <a:rPr lang="en-US" sz="2400" b="1" dirty="0" err="1" smtClean="0">
                <a:solidFill>
                  <a:srgbClr val="FF0000"/>
                </a:solidFill>
                <a:latin typeface="Times New Roman" pitchFamily="18" charset="0"/>
                <a:cs typeface="Times New Roman" pitchFamily="18" charset="0"/>
              </a:rPr>
              <a:t>yeterlilik</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alanı</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tarif</a:t>
            </a:r>
            <a:r>
              <a:rPr lang="tr-TR"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edilmiştir</a:t>
            </a:r>
            <a:r>
              <a:rPr lang="tr-TR" sz="2400" b="1" dirty="0" smtClean="0">
                <a:solidFill>
                  <a:srgbClr val="FF0000"/>
                </a:solidFill>
                <a:latin typeface="Times New Roman" pitchFamily="18" charset="0"/>
                <a:cs typeface="Times New Roman" pitchFamily="18" charset="0"/>
              </a:rPr>
              <a:t>.</a:t>
            </a:r>
            <a:endParaRPr lang="en-US" sz="2400" b="1" dirty="0">
              <a:latin typeface="Times New Roman" pitchFamily="18" charset="0"/>
              <a:cs typeface="Times New Roman" pitchFamily="18" charset="0"/>
            </a:endParaRPr>
          </a:p>
          <a:p>
            <a:pPr marL="0" indent="0" algn="just">
              <a:buNone/>
            </a:pPr>
            <a:r>
              <a:rPr lang="tr-TR" sz="2400" b="1" dirty="0" smtClean="0">
                <a:latin typeface="Times New Roman" pitchFamily="18" charset="0"/>
                <a:cs typeface="Times New Roman" pitchFamily="18" charset="0"/>
              </a:rPr>
              <a:t>      </a:t>
            </a:r>
            <a:endParaRPr lang="en-US" sz="2400" b="1" dirty="0">
              <a:latin typeface="Times New Roman" pitchFamily="18" charset="0"/>
              <a:cs typeface="Times New Roman" pitchFamily="18" charset="0"/>
            </a:endParaRP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5" name="Başlık 1"/>
          <p:cNvSpPr txBox="1">
            <a:spLocks noGrp="1"/>
          </p:cNvSpPr>
          <p:nvPr>
            <p:ph type="title"/>
          </p:nvPr>
        </p:nvSpPr>
        <p:spPr>
          <a:xfrm>
            <a:off x="457200" y="274638"/>
            <a:ext cx="8229600" cy="63408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6" name="Slayt Numarası Yer Tutucusu 5"/>
          <p:cNvSpPr>
            <a:spLocks noGrp="1"/>
          </p:cNvSpPr>
          <p:nvPr>
            <p:ph type="sldNum" sz="quarter" idx="12"/>
          </p:nvPr>
        </p:nvSpPr>
        <p:spPr/>
        <p:txBody>
          <a:bodyPr/>
          <a:lstStyle/>
          <a:p>
            <a:fld id="{86B450FF-6EC2-4529-A63C-8D567BBE06E9}" type="slidenum">
              <a:rPr lang="en-US" smtClean="0"/>
              <a:pPr/>
              <a:t>52</a:t>
            </a:fld>
            <a:endParaRPr lang="en-US" dirty="0"/>
          </a:p>
        </p:txBody>
      </p:sp>
    </p:spTree>
    <p:extLst>
      <p:ext uri="{BB962C8B-B14F-4D97-AF65-F5344CB8AC3E}">
        <p14:creationId xmlns:p14="http://schemas.microsoft.com/office/powerpoint/2010/main" xmlns="" val="226609501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1340768"/>
            <a:ext cx="7715200" cy="4525963"/>
          </a:xfrm>
        </p:spPr>
        <p:txBody>
          <a:bodyPr>
            <a:normAutofit/>
          </a:bodyPr>
          <a:lstStyle/>
          <a:p>
            <a:pPr marL="0" indent="0" algn="just">
              <a:lnSpc>
                <a:spcPct val="110000"/>
              </a:lnSpc>
              <a:buFont typeface="Arial" pitchFamily="34" charset="0"/>
              <a:buNone/>
            </a:pPr>
            <a:r>
              <a:rPr lang="nb-NO" sz="2400" b="1" dirty="0">
                <a:solidFill>
                  <a:srgbClr val="FF0000"/>
                </a:solidFill>
                <a:latin typeface="Times New Roman" pitchFamily="18" charset="0"/>
                <a:cs typeface="Times New Roman" pitchFamily="18" charset="0"/>
              </a:rPr>
              <a:t>2. Belge: </a:t>
            </a:r>
            <a:r>
              <a:rPr lang="tr-TR" sz="2400" b="1" dirty="0" smtClean="0">
                <a:solidFill>
                  <a:srgbClr val="FF0000"/>
                </a:solidFill>
                <a:latin typeface="Times New Roman" pitchFamily="18" charset="0"/>
                <a:cs typeface="Times New Roman" pitchFamily="18" charset="0"/>
              </a:rPr>
              <a:t>Bu belge</a:t>
            </a:r>
          </a:p>
          <a:p>
            <a:pPr algn="just">
              <a:lnSpc>
                <a:spcPct val="110000"/>
              </a:lnSpc>
            </a:pPr>
            <a:r>
              <a:rPr lang="nb-NO" sz="2400" b="1" dirty="0" smtClean="0">
                <a:latin typeface="Times New Roman" pitchFamily="18" charset="0"/>
                <a:cs typeface="Times New Roman" pitchFamily="18" charset="0"/>
              </a:rPr>
              <a:t>Müfredat </a:t>
            </a:r>
            <a:r>
              <a:rPr lang="tr-TR" sz="2400" b="1" dirty="0">
                <a:latin typeface="Times New Roman" pitchFamily="18" charset="0"/>
                <a:cs typeface="Times New Roman" pitchFamily="18" charset="0"/>
              </a:rPr>
              <a:t>i</a:t>
            </a:r>
            <a:r>
              <a:rPr lang="nb-NO" sz="2400" b="1" dirty="0">
                <a:latin typeface="Times New Roman" pitchFamily="18" charset="0"/>
                <a:cs typeface="Times New Roman" pitchFamily="18" charset="0"/>
              </a:rPr>
              <a:t>çeriği, Yapısı ve Avrupa’daki Diş Hekimliğ</a:t>
            </a:r>
            <a:r>
              <a:rPr lang="da-DK" sz="2400" b="1" dirty="0">
                <a:latin typeface="Times New Roman" pitchFamily="18" charset="0"/>
                <a:cs typeface="Times New Roman" pitchFamily="18" charset="0"/>
              </a:rPr>
              <a:t>i Fakülteleri için ECTS 1 ve 2 adıyla 2 bölüm </a:t>
            </a:r>
            <a:r>
              <a:rPr lang="da-DK" sz="2400" b="1" dirty="0" smtClean="0">
                <a:latin typeface="Times New Roman" pitchFamily="18" charset="0"/>
                <a:cs typeface="Times New Roman" pitchFamily="18" charset="0"/>
              </a:rPr>
              <a:t>halinde</a:t>
            </a:r>
            <a:r>
              <a:rPr lang="tr-TR" sz="2400" b="1" dirty="0" smtClean="0">
                <a:latin typeface="Times New Roman" pitchFamily="18" charset="0"/>
                <a:cs typeface="Times New Roman" pitchFamily="18" charset="0"/>
              </a:rPr>
              <a:t> </a:t>
            </a:r>
            <a:r>
              <a:rPr lang="nn-NO" sz="2400" b="1" dirty="0" smtClean="0">
                <a:latin typeface="Times New Roman" pitchFamily="18" charset="0"/>
                <a:cs typeface="Times New Roman" pitchFamily="18" charset="0"/>
              </a:rPr>
              <a:t>yayınlanmıştır</a:t>
            </a:r>
            <a:r>
              <a:rPr lang="nn-NO" sz="2400" b="1" dirty="0">
                <a:latin typeface="Times New Roman" pitchFamily="18" charset="0"/>
                <a:cs typeface="Times New Roman" pitchFamily="18" charset="0"/>
              </a:rPr>
              <a:t>. </a:t>
            </a:r>
            <a:endParaRPr lang="tr-TR" sz="2400" b="1" dirty="0" smtClean="0">
              <a:latin typeface="Times New Roman" pitchFamily="18" charset="0"/>
              <a:cs typeface="Times New Roman" pitchFamily="18" charset="0"/>
            </a:endParaRPr>
          </a:p>
          <a:p>
            <a:pPr algn="just">
              <a:lnSpc>
                <a:spcPct val="110000"/>
              </a:lnSpc>
            </a:pPr>
            <a:r>
              <a:rPr lang="nn-NO" sz="2400" b="1" dirty="0" smtClean="0">
                <a:latin typeface="Times New Roman" pitchFamily="18" charset="0"/>
                <a:cs typeface="Times New Roman" pitchFamily="18" charset="0"/>
              </a:rPr>
              <a:t>Bu </a:t>
            </a:r>
            <a:r>
              <a:rPr lang="nn-NO" sz="2400" b="1" dirty="0">
                <a:latin typeface="Times New Roman" pitchFamily="18" charset="0"/>
                <a:cs typeface="Times New Roman" pitchFamily="18" charset="0"/>
              </a:rPr>
              <a:t>belge özellikle aşağıdaki konuları kapsamaktadı</a:t>
            </a:r>
            <a:r>
              <a:rPr lang="en-US" sz="2400" b="1" dirty="0">
                <a:latin typeface="Times New Roman" pitchFamily="18" charset="0"/>
                <a:cs typeface="Times New Roman" pitchFamily="18" charset="0"/>
              </a:rPr>
              <a:t>r:</a:t>
            </a:r>
          </a:p>
          <a:p>
            <a:pPr marL="268288" indent="457200" algn="just">
              <a:lnSpc>
                <a:spcPct val="110000"/>
              </a:lnSpc>
              <a:buFont typeface="Calibri" pitchFamily="34" charset="0"/>
              <a:buChar char="—"/>
            </a:pPr>
            <a:r>
              <a:rPr lang="en-US" sz="2400" b="1" dirty="0" err="1">
                <a:solidFill>
                  <a:srgbClr val="FF0000"/>
                </a:solidFill>
                <a:latin typeface="Times New Roman" pitchFamily="18" charset="0"/>
                <a:cs typeface="Times New Roman" pitchFamily="18" charset="0"/>
              </a:rPr>
              <a:t>Öğrenme</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ve</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Öğretme</a:t>
            </a:r>
            <a:r>
              <a:rPr lang="en-US" sz="2400" b="1" dirty="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Metodları</a:t>
            </a:r>
            <a:endParaRPr lang="tr-TR" sz="2400" b="1" dirty="0" smtClean="0">
              <a:solidFill>
                <a:srgbClr val="FF0000"/>
              </a:solidFill>
              <a:latin typeface="Times New Roman" pitchFamily="18" charset="0"/>
              <a:cs typeface="Times New Roman" pitchFamily="18" charset="0"/>
            </a:endParaRPr>
          </a:p>
          <a:p>
            <a:pPr marL="268288" indent="457200" algn="just">
              <a:lnSpc>
                <a:spcPct val="110000"/>
              </a:lnSpc>
              <a:buFont typeface="Calibri" pitchFamily="34" charset="0"/>
              <a:buChar char="—"/>
            </a:pPr>
            <a:r>
              <a:rPr lang="en-US" sz="2400" b="1" dirty="0" err="1" smtClean="0">
                <a:solidFill>
                  <a:srgbClr val="FF0000"/>
                </a:solidFill>
                <a:latin typeface="Times New Roman" pitchFamily="18" charset="0"/>
                <a:cs typeface="Times New Roman" pitchFamily="18" charset="0"/>
              </a:rPr>
              <a:t>Değerlendirme</a:t>
            </a:r>
            <a:r>
              <a:rPr lang="en-US" sz="2400" b="1" dirty="0" smtClean="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Yöntemleri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ve</a:t>
            </a:r>
            <a:r>
              <a:rPr lang="en-US" sz="2400" b="1" dirty="0">
                <a:solidFill>
                  <a:srgbClr val="FF0000"/>
                </a:solidFill>
                <a:latin typeface="Times New Roman" pitchFamily="18" charset="0"/>
                <a:cs typeface="Times New Roman" pitchFamily="18" charset="0"/>
              </a:rPr>
              <a:t> </a:t>
            </a:r>
            <a:endParaRPr lang="tr-TR" sz="2400" b="1" dirty="0" smtClean="0">
              <a:solidFill>
                <a:srgbClr val="FF0000"/>
              </a:solidFill>
              <a:latin typeface="Times New Roman" pitchFamily="18" charset="0"/>
              <a:cs typeface="Times New Roman" pitchFamily="18" charset="0"/>
            </a:endParaRPr>
          </a:p>
          <a:p>
            <a:pPr marL="268288" indent="457200" algn="just">
              <a:lnSpc>
                <a:spcPct val="110000"/>
              </a:lnSpc>
              <a:buFont typeface="Calibri" pitchFamily="34" charset="0"/>
              <a:buChar char="—"/>
            </a:pPr>
            <a:r>
              <a:rPr lang="en-US" sz="2400" b="1" dirty="0" err="1" smtClean="0">
                <a:solidFill>
                  <a:srgbClr val="FF0000"/>
                </a:solidFill>
                <a:latin typeface="Times New Roman" pitchFamily="18" charset="0"/>
                <a:cs typeface="Times New Roman" pitchFamily="18" charset="0"/>
              </a:rPr>
              <a:t>Performans</a:t>
            </a:r>
            <a:r>
              <a:rPr lang="en-US" sz="2400" b="1" dirty="0" smtClean="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Kriterleri</a:t>
            </a:r>
            <a:endParaRPr lang="tr-TR" sz="2400" b="1" dirty="0">
              <a:solidFill>
                <a:srgbClr val="FF0000"/>
              </a:solidFill>
              <a:latin typeface="Times New Roman" pitchFamily="18" charset="0"/>
              <a:cs typeface="Times New Roman" pitchFamily="18" charset="0"/>
            </a:endParaRP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6" name="Başlık 1"/>
          <p:cNvSpPr txBox="1">
            <a:spLocks noGrp="1"/>
          </p:cNvSpPr>
          <p:nvPr>
            <p:ph type="title"/>
          </p:nvPr>
        </p:nvSpPr>
        <p:spPr>
          <a:xfrm>
            <a:off x="457200" y="274638"/>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7" name="Slayt Numarası Yer Tutucusu 6"/>
          <p:cNvSpPr>
            <a:spLocks noGrp="1"/>
          </p:cNvSpPr>
          <p:nvPr>
            <p:ph type="sldNum" sz="quarter" idx="12"/>
          </p:nvPr>
        </p:nvSpPr>
        <p:spPr/>
        <p:txBody>
          <a:bodyPr/>
          <a:lstStyle/>
          <a:p>
            <a:fld id="{86B450FF-6EC2-4529-A63C-8D567BBE06E9}" type="slidenum">
              <a:rPr lang="en-US" smtClean="0"/>
              <a:pPr/>
              <a:t>53</a:t>
            </a:fld>
            <a:endParaRPr lang="en-US" dirty="0"/>
          </a:p>
        </p:txBody>
      </p:sp>
    </p:spTree>
    <p:extLst>
      <p:ext uri="{BB962C8B-B14F-4D97-AF65-F5344CB8AC3E}">
        <p14:creationId xmlns:p14="http://schemas.microsoft.com/office/powerpoint/2010/main" xmlns="" val="297959961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71600" y="1340768"/>
            <a:ext cx="7869560" cy="4525963"/>
          </a:xfrm>
        </p:spPr>
        <p:txBody>
          <a:bodyPr>
            <a:normAutofit fontScale="25000" lnSpcReduction="20000"/>
          </a:bodyPr>
          <a:lstStyle/>
          <a:p>
            <a:pPr marL="0" indent="0">
              <a:lnSpc>
                <a:spcPct val="110000"/>
              </a:lnSpc>
              <a:buNone/>
            </a:pPr>
            <a:r>
              <a:rPr lang="en-US" sz="9600" b="1" dirty="0" smtClean="0">
                <a:solidFill>
                  <a:srgbClr val="FF0000"/>
                </a:solidFill>
                <a:latin typeface="Times New Roman" pitchFamily="18" charset="0"/>
                <a:cs typeface="Times New Roman" pitchFamily="18" charset="0"/>
              </a:rPr>
              <a:t>Bu </a:t>
            </a:r>
            <a:r>
              <a:rPr lang="en-US" sz="9600" b="1" dirty="0" err="1" smtClean="0">
                <a:solidFill>
                  <a:srgbClr val="FF0000"/>
                </a:solidFill>
                <a:latin typeface="Times New Roman" pitchFamily="18" charset="0"/>
                <a:cs typeface="Times New Roman" pitchFamily="18" charset="0"/>
              </a:rPr>
              <a:t>belgede</a:t>
            </a:r>
            <a:r>
              <a:rPr lang="en-US" sz="9600" b="1" dirty="0" smtClean="0">
                <a:solidFill>
                  <a:srgbClr val="FF0000"/>
                </a:solidFill>
                <a:latin typeface="Times New Roman" pitchFamily="18" charset="0"/>
                <a:cs typeface="Times New Roman" pitchFamily="18" charset="0"/>
              </a:rPr>
              <a:t> </a:t>
            </a:r>
            <a:r>
              <a:rPr lang="en-US" sz="9600" b="1" dirty="0" err="1" smtClean="0">
                <a:solidFill>
                  <a:srgbClr val="FF0000"/>
                </a:solidFill>
                <a:latin typeface="Times New Roman" pitchFamily="18" charset="0"/>
                <a:cs typeface="Times New Roman" pitchFamily="18" charset="0"/>
              </a:rPr>
              <a:t>yer</a:t>
            </a:r>
            <a:r>
              <a:rPr lang="en-US" sz="9600" b="1" dirty="0" smtClean="0">
                <a:solidFill>
                  <a:srgbClr val="FF0000"/>
                </a:solidFill>
                <a:latin typeface="Times New Roman" pitchFamily="18" charset="0"/>
                <a:cs typeface="Times New Roman" pitchFamily="18" charset="0"/>
              </a:rPr>
              <a:t> </a:t>
            </a:r>
            <a:r>
              <a:rPr lang="en-US" sz="9600" b="1" dirty="0" err="1" smtClean="0">
                <a:solidFill>
                  <a:srgbClr val="FF0000"/>
                </a:solidFill>
                <a:latin typeface="Times New Roman" pitchFamily="18" charset="0"/>
                <a:cs typeface="Times New Roman" pitchFamily="18" charset="0"/>
              </a:rPr>
              <a:t>alan</a:t>
            </a:r>
            <a:r>
              <a:rPr lang="en-US" sz="9600" b="1" dirty="0" smtClean="0">
                <a:solidFill>
                  <a:srgbClr val="FF0000"/>
                </a:solidFill>
                <a:latin typeface="Times New Roman" pitchFamily="18" charset="0"/>
                <a:cs typeface="Times New Roman" pitchFamily="18" charset="0"/>
              </a:rPr>
              <a:t> </a:t>
            </a:r>
            <a:r>
              <a:rPr lang="en-US" sz="9600" b="1" dirty="0" err="1" smtClean="0">
                <a:solidFill>
                  <a:srgbClr val="FF0000"/>
                </a:solidFill>
                <a:latin typeface="Times New Roman" pitchFamily="18" charset="0"/>
                <a:cs typeface="Times New Roman" pitchFamily="18" charset="0"/>
              </a:rPr>
              <a:t>öneriler</a:t>
            </a:r>
            <a:r>
              <a:rPr lang="tr-TR" sz="9600" b="1" dirty="0" smtClean="0">
                <a:solidFill>
                  <a:srgbClr val="FF0000"/>
                </a:solidFill>
                <a:latin typeface="Times New Roman" pitchFamily="18" charset="0"/>
                <a:cs typeface="Times New Roman" pitchFamily="18" charset="0"/>
              </a:rPr>
              <a:t>;</a:t>
            </a:r>
          </a:p>
          <a:p>
            <a:pPr marL="0" indent="0">
              <a:lnSpc>
                <a:spcPct val="110000"/>
              </a:lnSpc>
              <a:buNone/>
            </a:pPr>
            <a:endParaRPr lang="en-US" sz="7000" b="1" dirty="0" smtClean="0">
              <a:latin typeface="Times New Roman" pitchFamily="18" charset="0"/>
              <a:cs typeface="Times New Roman" pitchFamily="18" charset="0"/>
            </a:endParaRPr>
          </a:p>
          <a:p>
            <a:pPr indent="382588">
              <a:lnSpc>
                <a:spcPct val="110000"/>
              </a:lnSpc>
              <a:buFont typeface="Calibri" pitchFamily="34" charset="0"/>
              <a:buChar char="—"/>
            </a:pPr>
            <a:r>
              <a:rPr lang="en-US" sz="9600" b="1" dirty="0" err="1" smtClean="0">
                <a:latin typeface="Times New Roman" pitchFamily="18" charset="0"/>
                <a:cs typeface="Times New Roman" pitchFamily="18" charset="0"/>
              </a:rPr>
              <a:t>Müfredatın</a:t>
            </a:r>
            <a:r>
              <a:rPr lang="en-US" sz="9600" b="1" dirty="0" smtClean="0">
                <a:latin typeface="Times New Roman" pitchFamily="18" charset="0"/>
                <a:cs typeface="Times New Roman" pitchFamily="18" charset="0"/>
              </a:rPr>
              <a:t>, </a:t>
            </a:r>
            <a:r>
              <a:rPr lang="en-US" sz="9600" b="1" dirty="0" err="1" smtClean="0">
                <a:latin typeface="Times New Roman" pitchFamily="18" charset="0"/>
                <a:cs typeface="Times New Roman" pitchFamily="18" charset="0"/>
              </a:rPr>
              <a:t>modüllerden</a:t>
            </a:r>
            <a:r>
              <a:rPr lang="en-US" sz="9600" b="1" dirty="0" smtClean="0">
                <a:latin typeface="Times New Roman" pitchFamily="18" charset="0"/>
                <a:cs typeface="Times New Roman" pitchFamily="18" charset="0"/>
              </a:rPr>
              <a:t> </a:t>
            </a:r>
            <a:r>
              <a:rPr lang="en-US" sz="9600" b="1" dirty="0" err="1" smtClean="0">
                <a:latin typeface="Times New Roman" pitchFamily="18" charset="0"/>
                <a:cs typeface="Times New Roman" pitchFamily="18" charset="0"/>
              </a:rPr>
              <a:t>oluşan</a:t>
            </a:r>
            <a:r>
              <a:rPr lang="en-US" sz="9600" b="1" dirty="0" smtClean="0">
                <a:latin typeface="Times New Roman" pitchFamily="18" charset="0"/>
                <a:cs typeface="Times New Roman" pitchFamily="18" charset="0"/>
              </a:rPr>
              <a:t> </a:t>
            </a:r>
            <a:r>
              <a:rPr lang="en-US" sz="9600" b="1" dirty="0" err="1" smtClean="0">
                <a:latin typeface="Times New Roman" pitchFamily="18" charset="0"/>
                <a:cs typeface="Times New Roman" pitchFamily="18" charset="0"/>
              </a:rPr>
              <a:t>entegre</a:t>
            </a:r>
            <a:r>
              <a:rPr lang="en-US" sz="9600" b="1" dirty="0" smtClean="0">
                <a:latin typeface="Times New Roman" pitchFamily="18" charset="0"/>
                <a:cs typeface="Times New Roman" pitchFamily="18" charset="0"/>
              </a:rPr>
              <a:t> </a:t>
            </a:r>
            <a:r>
              <a:rPr lang="en-US" sz="9600" b="1" dirty="0" err="1" smtClean="0">
                <a:latin typeface="Times New Roman" pitchFamily="18" charset="0"/>
                <a:cs typeface="Times New Roman" pitchFamily="18" charset="0"/>
              </a:rPr>
              <a:t>yapıda</a:t>
            </a:r>
            <a:r>
              <a:rPr lang="en-US" sz="9600" b="1" dirty="0" smtClean="0">
                <a:latin typeface="Times New Roman" pitchFamily="18" charset="0"/>
                <a:cs typeface="Times New Roman" pitchFamily="18" charset="0"/>
              </a:rPr>
              <a:t> </a:t>
            </a:r>
            <a:r>
              <a:rPr lang="en-US" sz="9600" b="1" dirty="0" err="1" smtClean="0">
                <a:latin typeface="Times New Roman" pitchFamily="18" charset="0"/>
                <a:cs typeface="Times New Roman" pitchFamily="18" charset="0"/>
              </a:rPr>
              <a:t>ve</a:t>
            </a:r>
            <a:r>
              <a:rPr lang="en-US" sz="9600" b="1" dirty="0" smtClean="0">
                <a:latin typeface="Times New Roman" pitchFamily="18" charset="0"/>
                <a:cs typeface="Times New Roman" pitchFamily="18" charset="0"/>
              </a:rPr>
              <a:t> </a:t>
            </a:r>
            <a:r>
              <a:rPr lang="tr-TR" sz="9600" b="1" dirty="0" smtClean="0">
                <a:latin typeface="Times New Roman" pitchFamily="18" charset="0"/>
                <a:cs typeface="Times New Roman" pitchFamily="18" charset="0"/>
              </a:rPr>
              <a:t>  </a:t>
            </a:r>
          </a:p>
          <a:p>
            <a:pPr indent="382588">
              <a:lnSpc>
                <a:spcPct val="110000"/>
              </a:lnSpc>
              <a:buNone/>
            </a:pPr>
            <a:r>
              <a:rPr lang="en-US" sz="9600" b="1" dirty="0" err="1" smtClean="0">
                <a:latin typeface="Times New Roman" pitchFamily="18" charset="0"/>
                <a:cs typeface="Times New Roman" pitchFamily="18" charset="0"/>
              </a:rPr>
              <a:t>konu</a:t>
            </a:r>
            <a:r>
              <a:rPr lang="tr-TR" sz="9600" b="1" dirty="0" smtClean="0">
                <a:latin typeface="Times New Roman" pitchFamily="18" charset="0"/>
                <a:cs typeface="Times New Roman" pitchFamily="18" charset="0"/>
              </a:rPr>
              <a:t> </a:t>
            </a:r>
            <a:r>
              <a:rPr lang="en-US" sz="9600" b="1" dirty="0" err="1" smtClean="0">
                <a:latin typeface="Times New Roman" pitchFamily="18" charset="0"/>
                <a:cs typeface="Times New Roman" pitchFamily="18" charset="0"/>
              </a:rPr>
              <a:t>bazlı</a:t>
            </a:r>
            <a:r>
              <a:rPr lang="en-US" sz="9600" b="1" dirty="0" smtClean="0">
                <a:latin typeface="Times New Roman" pitchFamily="18" charset="0"/>
                <a:cs typeface="Times New Roman" pitchFamily="18" charset="0"/>
              </a:rPr>
              <a:t> </a:t>
            </a:r>
            <a:r>
              <a:rPr lang="en-US" sz="9600" b="1" dirty="0" err="1" smtClean="0">
                <a:latin typeface="Times New Roman" pitchFamily="18" charset="0"/>
                <a:cs typeface="Times New Roman" pitchFamily="18" charset="0"/>
              </a:rPr>
              <a:t>olmas</a:t>
            </a:r>
            <a:r>
              <a:rPr lang="tr-TR" sz="9600" b="1" dirty="0" smtClean="0">
                <a:latin typeface="Times New Roman" pitchFamily="18" charset="0"/>
                <a:cs typeface="Times New Roman" pitchFamily="18" charset="0"/>
              </a:rPr>
              <a:t>ı,</a:t>
            </a:r>
            <a:endParaRPr lang="en-US" sz="9600" b="1" dirty="0" smtClean="0">
              <a:latin typeface="Times New Roman" pitchFamily="18" charset="0"/>
              <a:cs typeface="Times New Roman" pitchFamily="18" charset="0"/>
            </a:endParaRPr>
          </a:p>
          <a:p>
            <a:pPr indent="382588">
              <a:lnSpc>
                <a:spcPct val="110000"/>
              </a:lnSpc>
              <a:buFont typeface="Calibri" pitchFamily="34" charset="0"/>
              <a:buChar char="—"/>
            </a:pPr>
            <a:r>
              <a:rPr lang="en-US" sz="9600" b="1" dirty="0" err="1" smtClean="0">
                <a:latin typeface="Times New Roman" pitchFamily="18" charset="0"/>
                <a:cs typeface="Times New Roman" pitchFamily="18" charset="0"/>
              </a:rPr>
              <a:t>Hasta</a:t>
            </a:r>
            <a:r>
              <a:rPr lang="en-US" sz="9600" b="1" dirty="0" smtClean="0">
                <a:latin typeface="Times New Roman" pitchFamily="18" charset="0"/>
                <a:cs typeface="Times New Roman" pitchFamily="18" charset="0"/>
              </a:rPr>
              <a:t> </a:t>
            </a:r>
            <a:r>
              <a:rPr lang="en-US" sz="9600" b="1" dirty="0" err="1" smtClean="0">
                <a:latin typeface="Times New Roman" pitchFamily="18" charset="0"/>
                <a:cs typeface="Times New Roman" pitchFamily="18" charset="0"/>
              </a:rPr>
              <a:t>merkezli</a:t>
            </a:r>
            <a:r>
              <a:rPr lang="en-US" sz="9600" b="1" dirty="0" smtClean="0">
                <a:latin typeface="Times New Roman" pitchFamily="18" charset="0"/>
                <a:cs typeface="Times New Roman" pitchFamily="18" charset="0"/>
              </a:rPr>
              <a:t> </a:t>
            </a:r>
            <a:r>
              <a:rPr lang="en-US" sz="9600" b="1" dirty="0" err="1" smtClean="0">
                <a:latin typeface="Times New Roman" pitchFamily="18" charset="0"/>
                <a:cs typeface="Times New Roman" pitchFamily="18" charset="0"/>
              </a:rPr>
              <a:t>eğitim</a:t>
            </a:r>
            <a:r>
              <a:rPr lang="tr-TR" sz="9600" b="1" dirty="0" smtClean="0">
                <a:latin typeface="Times New Roman" pitchFamily="18" charset="0"/>
                <a:cs typeface="Times New Roman" pitchFamily="18" charset="0"/>
              </a:rPr>
              <a:t>,</a:t>
            </a:r>
            <a:endParaRPr lang="en-US" sz="9600" b="1" dirty="0" smtClean="0">
              <a:latin typeface="Times New Roman" pitchFamily="18" charset="0"/>
              <a:cs typeface="Times New Roman" pitchFamily="18" charset="0"/>
            </a:endParaRPr>
          </a:p>
          <a:p>
            <a:pPr indent="382588">
              <a:lnSpc>
                <a:spcPct val="110000"/>
              </a:lnSpc>
              <a:buFont typeface="Calibri" pitchFamily="34" charset="0"/>
              <a:buChar char="—"/>
            </a:pPr>
            <a:r>
              <a:rPr lang="en-US" sz="9600" b="1" dirty="0" err="1" smtClean="0">
                <a:latin typeface="Times New Roman" pitchFamily="18" charset="0"/>
                <a:cs typeface="Times New Roman" pitchFamily="18" charset="0"/>
              </a:rPr>
              <a:t>Öğrenci</a:t>
            </a:r>
            <a:r>
              <a:rPr lang="en-US" sz="9600" b="1" dirty="0" smtClean="0">
                <a:latin typeface="Times New Roman" pitchFamily="18" charset="0"/>
                <a:cs typeface="Times New Roman" pitchFamily="18" charset="0"/>
              </a:rPr>
              <a:t> </a:t>
            </a:r>
            <a:r>
              <a:rPr lang="en-US" sz="9600" b="1" dirty="0" err="1" smtClean="0">
                <a:latin typeface="Times New Roman" pitchFamily="18" charset="0"/>
                <a:cs typeface="Times New Roman" pitchFamily="18" charset="0"/>
              </a:rPr>
              <a:t>merkezli</a:t>
            </a:r>
            <a:r>
              <a:rPr lang="en-US" sz="9600" b="1" dirty="0" smtClean="0">
                <a:latin typeface="Times New Roman" pitchFamily="18" charset="0"/>
                <a:cs typeface="Times New Roman" pitchFamily="18" charset="0"/>
              </a:rPr>
              <a:t> </a:t>
            </a:r>
            <a:r>
              <a:rPr lang="en-US" sz="9600" b="1" dirty="0" err="1" smtClean="0">
                <a:latin typeface="Times New Roman" pitchFamily="18" charset="0"/>
                <a:cs typeface="Times New Roman" pitchFamily="18" charset="0"/>
              </a:rPr>
              <a:t>eğitim</a:t>
            </a:r>
            <a:r>
              <a:rPr lang="tr-TR" sz="9600" b="1" dirty="0" smtClean="0">
                <a:latin typeface="Times New Roman" pitchFamily="18" charset="0"/>
                <a:cs typeface="Times New Roman" pitchFamily="18" charset="0"/>
              </a:rPr>
              <a:t>,</a:t>
            </a:r>
            <a:endParaRPr lang="en-US" sz="9600" b="1" dirty="0" smtClean="0">
              <a:latin typeface="Times New Roman" pitchFamily="18" charset="0"/>
              <a:cs typeface="Times New Roman" pitchFamily="18" charset="0"/>
            </a:endParaRPr>
          </a:p>
          <a:p>
            <a:pPr indent="382588">
              <a:lnSpc>
                <a:spcPct val="110000"/>
              </a:lnSpc>
              <a:buFont typeface="Calibri" pitchFamily="34" charset="0"/>
              <a:buChar char="—"/>
            </a:pPr>
            <a:r>
              <a:rPr lang="en-US" sz="9600" b="1" dirty="0" err="1" smtClean="0">
                <a:latin typeface="Times New Roman" pitchFamily="18" charset="0"/>
                <a:cs typeface="Times New Roman" pitchFamily="18" charset="0"/>
              </a:rPr>
              <a:t>Kanıta</a:t>
            </a:r>
            <a:r>
              <a:rPr lang="en-US" sz="9600" b="1" dirty="0" smtClean="0">
                <a:latin typeface="Times New Roman" pitchFamily="18" charset="0"/>
                <a:cs typeface="Times New Roman" pitchFamily="18" charset="0"/>
              </a:rPr>
              <a:t> </a:t>
            </a:r>
            <a:r>
              <a:rPr lang="en-US" sz="9600" b="1" dirty="0" err="1" smtClean="0">
                <a:latin typeface="Times New Roman" pitchFamily="18" charset="0"/>
                <a:cs typeface="Times New Roman" pitchFamily="18" charset="0"/>
              </a:rPr>
              <a:t>dayalı</a:t>
            </a:r>
            <a:r>
              <a:rPr lang="en-US" sz="9600" b="1" dirty="0" smtClean="0">
                <a:latin typeface="Times New Roman" pitchFamily="18" charset="0"/>
                <a:cs typeface="Times New Roman" pitchFamily="18" charset="0"/>
              </a:rPr>
              <a:t> </a:t>
            </a:r>
            <a:r>
              <a:rPr lang="en-US" sz="9600" b="1" dirty="0" err="1" smtClean="0">
                <a:latin typeface="Times New Roman" pitchFamily="18" charset="0"/>
                <a:cs typeface="Times New Roman" pitchFamily="18" charset="0"/>
              </a:rPr>
              <a:t>yaklaşım</a:t>
            </a:r>
            <a:r>
              <a:rPr lang="tr-TR" sz="9600" b="1" dirty="0" smtClean="0">
                <a:latin typeface="Times New Roman" pitchFamily="18" charset="0"/>
                <a:cs typeface="Times New Roman" pitchFamily="18" charset="0"/>
              </a:rPr>
              <a:t>,</a:t>
            </a:r>
            <a:endParaRPr lang="en-US" sz="9600" b="1" dirty="0" smtClean="0">
              <a:latin typeface="Times New Roman" pitchFamily="18" charset="0"/>
              <a:cs typeface="Times New Roman" pitchFamily="18" charset="0"/>
            </a:endParaRPr>
          </a:p>
          <a:p>
            <a:pPr indent="382588">
              <a:lnSpc>
                <a:spcPct val="110000"/>
              </a:lnSpc>
              <a:buFont typeface="Calibri" pitchFamily="34" charset="0"/>
              <a:buChar char="—"/>
            </a:pPr>
            <a:r>
              <a:rPr lang="en-US" sz="9600" b="1" dirty="0" err="1" smtClean="0">
                <a:latin typeface="Times New Roman" pitchFamily="18" charset="0"/>
                <a:cs typeface="Times New Roman" pitchFamily="18" charset="0"/>
              </a:rPr>
              <a:t>Öğrenmeyi</a:t>
            </a:r>
            <a:r>
              <a:rPr lang="en-US" sz="9600" b="1" dirty="0" smtClean="0">
                <a:latin typeface="Times New Roman" pitchFamily="18" charset="0"/>
                <a:cs typeface="Times New Roman" pitchFamily="18" charset="0"/>
              </a:rPr>
              <a:t> motive </a:t>
            </a:r>
            <a:r>
              <a:rPr lang="en-US" sz="9600" b="1" dirty="0" err="1" smtClean="0">
                <a:latin typeface="Times New Roman" pitchFamily="18" charset="0"/>
                <a:cs typeface="Times New Roman" pitchFamily="18" charset="0"/>
              </a:rPr>
              <a:t>eden</a:t>
            </a:r>
            <a:r>
              <a:rPr lang="en-US" sz="9600" b="1" dirty="0" smtClean="0">
                <a:latin typeface="Times New Roman" pitchFamily="18" charset="0"/>
                <a:cs typeface="Times New Roman" pitchFamily="18" charset="0"/>
              </a:rPr>
              <a:t> </a:t>
            </a:r>
            <a:r>
              <a:rPr lang="en-US" sz="9600" b="1" dirty="0" err="1" smtClean="0">
                <a:latin typeface="Times New Roman" pitchFamily="18" charset="0"/>
                <a:cs typeface="Times New Roman" pitchFamily="18" charset="0"/>
              </a:rPr>
              <a:t>değerlendirme</a:t>
            </a:r>
            <a:r>
              <a:rPr lang="en-US" sz="9600" b="1" dirty="0" smtClean="0">
                <a:latin typeface="Times New Roman" pitchFamily="18" charset="0"/>
                <a:cs typeface="Times New Roman" pitchFamily="18" charset="0"/>
              </a:rPr>
              <a:t> </a:t>
            </a:r>
            <a:r>
              <a:rPr lang="en-US" sz="9600" b="1" dirty="0" err="1" smtClean="0">
                <a:latin typeface="Times New Roman" pitchFamily="18" charset="0"/>
                <a:cs typeface="Times New Roman" pitchFamily="18" charset="0"/>
              </a:rPr>
              <a:t>yöntemleri</a:t>
            </a:r>
            <a:r>
              <a:rPr lang="tr-TR" sz="9600" b="1" dirty="0" smtClean="0">
                <a:latin typeface="Times New Roman" pitchFamily="18" charset="0"/>
                <a:cs typeface="Times New Roman" pitchFamily="18" charset="0"/>
              </a:rPr>
              <a:t>,</a:t>
            </a:r>
            <a:endParaRPr lang="en-US" sz="9600" b="1" dirty="0" smtClean="0">
              <a:latin typeface="Times New Roman" pitchFamily="18" charset="0"/>
              <a:cs typeface="Times New Roman" pitchFamily="18" charset="0"/>
            </a:endParaRPr>
          </a:p>
          <a:p>
            <a:pPr indent="382588">
              <a:lnSpc>
                <a:spcPct val="110000"/>
              </a:lnSpc>
              <a:buFont typeface="Calibri" pitchFamily="34" charset="0"/>
              <a:buChar char="—"/>
            </a:pPr>
            <a:r>
              <a:rPr lang="en-US" sz="9600" b="1" dirty="0" err="1" smtClean="0">
                <a:latin typeface="Times New Roman" pitchFamily="18" charset="0"/>
                <a:cs typeface="Times New Roman" pitchFamily="18" charset="0"/>
              </a:rPr>
              <a:t>Temel</a:t>
            </a:r>
            <a:r>
              <a:rPr lang="en-US" sz="9600" b="1" dirty="0" smtClean="0">
                <a:latin typeface="Times New Roman" pitchFamily="18" charset="0"/>
                <a:cs typeface="Times New Roman" pitchFamily="18" charset="0"/>
              </a:rPr>
              <a:t> </a:t>
            </a:r>
            <a:r>
              <a:rPr lang="en-US" sz="9600" b="1" dirty="0" err="1" smtClean="0">
                <a:latin typeface="Times New Roman" pitchFamily="18" charset="0"/>
                <a:cs typeface="Times New Roman" pitchFamily="18" charset="0"/>
              </a:rPr>
              <a:t>bilim</a:t>
            </a:r>
            <a:r>
              <a:rPr lang="en-US" sz="9600" b="1" dirty="0" smtClean="0">
                <a:latin typeface="Times New Roman" pitchFamily="18" charset="0"/>
                <a:cs typeface="Times New Roman" pitchFamily="18" charset="0"/>
              </a:rPr>
              <a:t> – </a:t>
            </a:r>
            <a:r>
              <a:rPr lang="en-US" sz="9600" b="1" dirty="0" err="1" smtClean="0">
                <a:latin typeface="Times New Roman" pitchFamily="18" charset="0"/>
                <a:cs typeface="Times New Roman" pitchFamily="18" charset="0"/>
              </a:rPr>
              <a:t>klinik</a:t>
            </a:r>
            <a:r>
              <a:rPr lang="en-US" sz="9600" b="1" dirty="0" smtClean="0">
                <a:latin typeface="Times New Roman" pitchFamily="18" charset="0"/>
                <a:cs typeface="Times New Roman" pitchFamily="18" charset="0"/>
              </a:rPr>
              <a:t> </a:t>
            </a:r>
            <a:r>
              <a:rPr lang="en-US" sz="9600" b="1" dirty="0" err="1" smtClean="0">
                <a:latin typeface="Times New Roman" pitchFamily="18" charset="0"/>
                <a:cs typeface="Times New Roman" pitchFamily="18" charset="0"/>
              </a:rPr>
              <a:t>bilim</a:t>
            </a:r>
            <a:r>
              <a:rPr lang="en-US" sz="9600" b="1" dirty="0" smtClean="0">
                <a:latin typeface="Times New Roman" pitchFamily="18" charset="0"/>
                <a:cs typeface="Times New Roman" pitchFamily="18" charset="0"/>
              </a:rPr>
              <a:t> </a:t>
            </a:r>
            <a:r>
              <a:rPr lang="en-US" sz="9600" b="1" dirty="0" err="1" smtClean="0">
                <a:latin typeface="Times New Roman" pitchFamily="18" charset="0"/>
                <a:cs typeface="Times New Roman" pitchFamily="18" charset="0"/>
              </a:rPr>
              <a:t>entegrasyonu</a:t>
            </a:r>
            <a:r>
              <a:rPr lang="tr-TR" sz="9600" b="1" dirty="0" smtClean="0">
                <a:latin typeface="Times New Roman" pitchFamily="18" charset="0"/>
                <a:cs typeface="Times New Roman" pitchFamily="18" charset="0"/>
              </a:rPr>
              <a:t>,</a:t>
            </a:r>
            <a:endParaRPr lang="en-US" sz="9600" b="1" dirty="0" smtClean="0">
              <a:latin typeface="Times New Roman" pitchFamily="18" charset="0"/>
              <a:cs typeface="Times New Roman" pitchFamily="18" charset="0"/>
            </a:endParaRPr>
          </a:p>
          <a:p>
            <a:pPr indent="382588">
              <a:lnSpc>
                <a:spcPct val="110000"/>
              </a:lnSpc>
              <a:buFont typeface="Calibri" pitchFamily="34" charset="0"/>
              <a:buChar char="—"/>
            </a:pPr>
            <a:r>
              <a:rPr lang="en-US" sz="9600" b="1" dirty="0" err="1" smtClean="0">
                <a:latin typeface="Times New Roman" pitchFamily="18" charset="0"/>
                <a:cs typeface="Times New Roman" pitchFamily="18" charset="0"/>
              </a:rPr>
              <a:t>Kapsamlı</a:t>
            </a:r>
            <a:r>
              <a:rPr lang="en-US" sz="9600" b="1" dirty="0" smtClean="0">
                <a:latin typeface="Times New Roman" pitchFamily="18" charset="0"/>
                <a:cs typeface="Times New Roman" pitchFamily="18" charset="0"/>
              </a:rPr>
              <a:t> </a:t>
            </a:r>
            <a:r>
              <a:rPr lang="en-US" sz="9600" b="1" dirty="0" err="1" smtClean="0">
                <a:latin typeface="Times New Roman" pitchFamily="18" charset="0"/>
                <a:cs typeface="Times New Roman" pitchFamily="18" charset="0"/>
              </a:rPr>
              <a:t>hasta</a:t>
            </a:r>
            <a:r>
              <a:rPr lang="en-US" sz="9600" b="1" dirty="0" smtClean="0">
                <a:latin typeface="Times New Roman" pitchFamily="18" charset="0"/>
                <a:cs typeface="Times New Roman" pitchFamily="18" charset="0"/>
              </a:rPr>
              <a:t> </a:t>
            </a:r>
            <a:r>
              <a:rPr lang="en-US" sz="9600" b="1" dirty="0" err="1" smtClean="0">
                <a:latin typeface="Times New Roman" pitchFamily="18" charset="0"/>
                <a:cs typeface="Times New Roman" pitchFamily="18" charset="0"/>
              </a:rPr>
              <a:t>tedavisi</a:t>
            </a:r>
            <a:r>
              <a:rPr lang="tr-TR" sz="9600" b="1" dirty="0" smtClean="0">
                <a:latin typeface="Times New Roman" pitchFamily="18" charset="0"/>
                <a:cs typeface="Times New Roman" pitchFamily="18" charset="0"/>
              </a:rPr>
              <a:t>,</a:t>
            </a:r>
            <a:endParaRPr lang="en-US" sz="9600" b="1" dirty="0" smtClean="0">
              <a:latin typeface="Times New Roman" pitchFamily="18" charset="0"/>
              <a:cs typeface="Times New Roman" pitchFamily="18" charset="0"/>
            </a:endParaRPr>
          </a:p>
          <a:p>
            <a:pPr indent="382588">
              <a:lnSpc>
                <a:spcPct val="110000"/>
              </a:lnSpc>
              <a:buFont typeface="Calibri" pitchFamily="34" charset="0"/>
              <a:buChar char="—"/>
            </a:pPr>
            <a:endParaRPr lang="en-US" sz="6400" dirty="0" smtClean="0"/>
          </a:p>
          <a:p>
            <a:pPr>
              <a:lnSpc>
                <a:spcPct val="110000"/>
              </a:lnSpc>
              <a:buFont typeface="Calibri" pitchFamily="34" charset="0"/>
              <a:buChar char="—"/>
            </a:pPr>
            <a:endParaRPr lang="tr-TR" sz="4000" dirty="0"/>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6" name="Başlık 1"/>
          <p:cNvSpPr txBox="1">
            <a:spLocks noGrp="1"/>
          </p:cNvSpPr>
          <p:nvPr>
            <p:ph type="title"/>
          </p:nvPr>
        </p:nvSpPr>
        <p:spPr>
          <a:xfrm>
            <a:off x="457200" y="274638"/>
            <a:ext cx="8229600" cy="41805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7" name="Slayt Numarası Yer Tutucusu 6"/>
          <p:cNvSpPr>
            <a:spLocks noGrp="1"/>
          </p:cNvSpPr>
          <p:nvPr>
            <p:ph type="sldNum" sz="quarter" idx="12"/>
          </p:nvPr>
        </p:nvSpPr>
        <p:spPr/>
        <p:txBody>
          <a:bodyPr/>
          <a:lstStyle/>
          <a:p>
            <a:fld id="{86B450FF-6EC2-4529-A63C-8D567BBE06E9}" type="slidenum">
              <a:rPr lang="en-US" smtClean="0"/>
              <a:pPr/>
              <a:t>54</a:t>
            </a:fld>
            <a:endParaRPr lang="en-US" dirty="0"/>
          </a:p>
        </p:txBody>
      </p:sp>
    </p:spTree>
    <p:extLst>
      <p:ext uri="{BB962C8B-B14F-4D97-AF65-F5344CB8AC3E}">
        <p14:creationId xmlns:p14="http://schemas.microsoft.com/office/powerpoint/2010/main" xmlns="" val="249952235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71600" y="1340768"/>
            <a:ext cx="7869560" cy="4525963"/>
          </a:xfrm>
        </p:spPr>
        <p:txBody>
          <a:bodyPr>
            <a:normAutofit fontScale="55000" lnSpcReduction="20000"/>
          </a:bodyPr>
          <a:lstStyle/>
          <a:p>
            <a:pPr indent="382588">
              <a:lnSpc>
                <a:spcPct val="110000"/>
              </a:lnSpc>
              <a:buFont typeface="Calibri" pitchFamily="34" charset="0"/>
              <a:buChar char="—"/>
            </a:pPr>
            <a:r>
              <a:rPr lang="en-US" sz="6000" b="1" dirty="0" err="1" smtClean="0">
                <a:latin typeface="Times New Roman" pitchFamily="18" charset="0"/>
                <a:cs typeface="Times New Roman" pitchFamily="18" charset="0"/>
              </a:rPr>
              <a:t>Tıbbi</a:t>
            </a:r>
            <a:r>
              <a:rPr lang="en-US" sz="6000" b="1" dirty="0" smtClean="0">
                <a:latin typeface="Times New Roman" pitchFamily="18" charset="0"/>
                <a:cs typeface="Times New Roman" pitchFamily="18" charset="0"/>
              </a:rPr>
              <a:t> </a:t>
            </a:r>
            <a:r>
              <a:rPr lang="en-US" sz="6000" b="1" dirty="0" err="1" smtClean="0">
                <a:latin typeface="Times New Roman" pitchFamily="18" charset="0"/>
                <a:cs typeface="Times New Roman" pitchFamily="18" charset="0"/>
              </a:rPr>
              <a:t>sorunlar</a:t>
            </a:r>
            <a:r>
              <a:rPr lang="en-US" sz="6000" b="1" dirty="0" smtClean="0">
                <a:latin typeface="Times New Roman" pitchFamily="18" charset="0"/>
                <a:cs typeface="Times New Roman" pitchFamily="18" charset="0"/>
              </a:rPr>
              <a:t> </a:t>
            </a:r>
            <a:r>
              <a:rPr lang="en-US" sz="6000" b="1" dirty="0" err="1" smtClean="0">
                <a:latin typeface="Times New Roman" pitchFamily="18" charset="0"/>
                <a:cs typeface="Times New Roman" pitchFamily="18" charset="0"/>
              </a:rPr>
              <a:t>ve</a:t>
            </a:r>
            <a:r>
              <a:rPr lang="en-US" sz="6000" b="1" dirty="0" smtClean="0">
                <a:latin typeface="Times New Roman" pitchFamily="18" charset="0"/>
                <a:cs typeface="Times New Roman" pitchFamily="18" charset="0"/>
              </a:rPr>
              <a:t> </a:t>
            </a:r>
            <a:r>
              <a:rPr lang="en-US" sz="6000" b="1" dirty="0" err="1" smtClean="0">
                <a:latin typeface="Times New Roman" pitchFamily="18" charset="0"/>
                <a:cs typeface="Times New Roman" pitchFamily="18" charset="0"/>
              </a:rPr>
              <a:t>tedavileri</a:t>
            </a:r>
            <a:r>
              <a:rPr lang="tr-TR" sz="6000" b="1" dirty="0" smtClean="0">
                <a:latin typeface="Times New Roman" pitchFamily="18" charset="0"/>
                <a:cs typeface="Times New Roman" pitchFamily="18" charset="0"/>
              </a:rPr>
              <a:t>,</a:t>
            </a:r>
            <a:endParaRPr lang="en-US" sz="6000" b="1" dirty="0" smtClean="0">
              <a:latin typeface="Times New Roman" pitchFamily="18" charset="0"/>
              <a:cs typeface="Times New Roman" pitchFamily="18" charset="0"/>
            </a:endParaRPr>
          </a:p>
          <a:p>
            <a:pPr indent="382588">
              <a:lnSpc>
                <a:spcPct val="110000"/>
              </a:lnSpc>
              <a:buFont typeface="Calibri" pitchFamily="34" charset="0"/>
              <a:buChar char="—"/>
            </a:pPr>
            <a:r>
              <a:rPr lang="en-US" sz="6000" b="1" dirty="0" err="1" smtClean="0">
                <a:latin typeface="Times New Roman" pitchFamily="18" charset="0"/>
                <a:cs typeface="Times New Roman" pitchFamily="18" charset="0"/>
              </a:rPr>
              <a:t>Davranış</a:t>
            </a:r>
            <a:r>
              <a:rPr lang="en-US" sz="6000" b="1" dirty="0" smtClean="0">
                <a:latin typeface="Times New Roman" pitchFamily="18" charset="0"/>
                <a:cs typeface="Times New Roman" pitchFamily="18" charset="0"/>
              </a:rPr>
              <a:t> </a:t>
            </a:r>
            <a:r>
              <a:rPr lang="en-US" sz="6000" b="1" dirty="0" err="1" smtClean="0">
                <a:latin typeface="Times New Roman" pitchFamily="18" charset="0"/>
                <a:cs typeface="Times New Roman" pitchFamily="18" charset="0"/>
              </a:rPr>
              <a:t>bilimleri</a:t>
            </a:r>
            <a:r>
              <a:rPr lang="tr-TR" sz="6000" b="1" dirty="0" smtClean="0">
                <a:latin typeface="Times New Roman" pitchFamily="18" charset="0"/>
                <a:cs typeface="Times New Roman" pitchFamily="18" charset="0"/>
              </a:rPr>
              <a:t>,</a:t>
            </a:r>
            <a:endParaRPr lang="en-US" sz="6000" b="1" dirty="0" smtClean="0">
              <a:latin typeface="Times New Roman" pitchFamily="18" charset="0"/>
              <a:cs typeface="Times New Roman" pitchFamily="18" charset="0"/>
            </a:endParaRPr>
          </a:p>
          <a:p>
            <a:pPr indent="382588">
              <a:lnSpc>
                <a:spcPct val="110000"/>
              </a:lnSpc>
              <a:buFont typeface="Calibri" pitchFamily="34" charset="0"/>
              <a:buChar char="—"/>
            </a:pPr>
            <a:r>
              <a:rPr lang="en-US" sz="6000" b="1" dirty="0" err="1" smtClean="0">
                <a:latin typeface="Times New Roman" pitchFamily="18" charset="0"/>
                <a:cs typeface="Times New Roman" pitchFamily="18" charset="0"/>
              </a:rPr>
              <a:t>Etik</a:t>
            </a:r>
            <a:r>
              <a:rPr lang="tr-TR" sz="6000" b="1" dirty="0" smtClean="0">
                <a:latin typeface="Times New Roman" pitchFamily="18" charset="0"/>
                <a:cs typeface="Times New Roman" pitchFamily="18" charset="0"/>
              </a:rPr>
              <a:t>,</a:t>
            </a:r>
            <a:endParaRPr lang="en-US" sz="6000" b="1" dirty="0" smtClean="0">
              <a:latin typeface="Times New Roman" pitchFamily="18" charset="0"/>
              <a:cs typeface="Times New Roman" pitchFamily="18" charset="0"/>
            </a:endParaRPr>
          </a:p>
          <a:p>
            <a:pPr indent="382588">
              <a:lnSpc>
                <a:spcPct val="110000"/>
              </a:lnSpc>
              <a:buFont typeface="Calibri" pitchFamily="34" charset="0"/>
              <a:buChar char="—"/>
            </a:pPr>
            <a:r>
              <a:rPr lang="en-US" sz="6000" b="1" dirty="0" err="1" smtClean="0">
                <a:latin typeface="Times New Roman" pitchFamily="18" charset="0"/>
                <a:cs typeface="Times New Roman" pitchFamily="18" charset="0"/>
              </a:rPr>
              <a:t>Acil</a:t>
            </a:r>
            <a:r>
              <a:rPr lang="en-US" sz="6000" b="1" dirty="0" smtClean="0">
                <a:latin typeface="Times New Roman" pitchFamily="18" charset="0"/>
                <a:cs typeface="Times New Roman" pitchFamily="18" charset="0"/>
              </a:rPr>
              <a:t> </a:t>
            </a:r>
            <a:r>
              <a:rPr lang="en-US" sz="6000" b="1" dirty="0" err="1" smtClean="0">
                <a:latin typeface="Times New Roman" pitchFamily="18" charset="0"/>
                <a:cs typeface="Times New Roman" pitchFamily="18" charset="0"/>
              </a:rPr>
              <a:t>tıp</a:t>
            </a:r>
            <a:r>
              <a:rPr lang="en-US" sz="6000" b="1" dirty="0" smtClean="0">
                <a:latin typeface="Times New Roman" pitchFamily="18" charset="0"/>
                <a:cs typeface="Times New Roman" pitchFamily="18" charset="0"/>
              </a:rPr>
              <a:t> </a:t>
            </a:r>
            <a:r>
              <a:rPr lang="en-US" sz="6000" b="1" dirty="0" err="1" smtClean="0">
                <a:latin typeface="Times New Roman" pitchFamily="18" charset="0"/>
                <a:cs typeface="Times New Roman" pitchFamily="18" charset="0"/>
              </a:rPr>
              <a:t>eğitimi</a:t>
            </a:r>
            <a:r>
              <a:rPr lang="tr-TR" sz="6000" b="1" dirty="0" smtClean="0">
                <a:latin typeface="Times New Roman" pitchFamily="18" charset="0"/>
                <a:cs typeface="Times New Roman" pitchFamily="18" charset="0"/>
              </a:rPr>
              <a:t>,</a:t>
            </a:r>
            <a:endParaRPr lang="en-US" sz="6000" b="1" dirty="0" smtClean="0">
              <a:latin typeface="Times New Roman" pitchFamily="18" charset="0"/>
              <a:cs typeface="Times New Roman" pitchFamily="18" charset="0"/>
            </a:endParaRPr>
          </a:p>
          <a:p>
            <a:pPr indent="382588">
              <a:lnSpc>
                <a:spcPct val="110000"/>
              </a:lnSpc>
              <a:buFont typeface="Calibri" pitchFamily="34" charset="0"/>
              <a:buChar char="—"/>
            </a:pPr>
            <a:r>
              <a:rPr lang="en-US" sz="6000" b="1" dirty="0" err="1" smtClean="0">
                <a:latin typeface="Times New Roman" pitchFamily="18" charset="0"/>
                <a:cs typeface="Times New Roman" pitchFamily="18" charset="0"/>
              </a:rPr>
              <a:t>Enfeksiyon</a:t>
            </a:r>
            <a:r>
              <a:rPr lang="en-US" sz="6000" b="1" dirty="0" smtClean="0">
                <a:latin typeface="Times New Roman" pitchFamily="18" charset="0"/>
                <a:cs typeface="Times New Roman" pitchFamily="18" charset="0"/>
              </a:rPr>
              <a:t> </a:t>
            </a:r>
            <a:r>
              <a:rPr lang="en-US" sz="6000" b="1" dirty="0" err="1" smtClean="0">
                <a:latin typeface="Times New Roman" pitchFamily="18" charset="0"/>
                <a:cs typeface="Times New Roman" pitchFamily="18" charset="0"/>
              </a:rPr>
              <a:t>kontrolü</a:t>
            </a:r>
            <a:r>
              <a:rPr lang="tr-TR" sz="6000" b="1" dirty="0" smtClean="0">
                <a:latin typeface="Times New Roman" pitchFamily="18" charset="0"/>
                <a:cs typeface="Times New Roman" pitchFamily="18" charset="0"/>
              </a:rPr>
              <a:t>,</a:t>
            </a:r>
            <a:endParaRPr lang="en-US" sz="6000" b="1" dirty="0" smtClean="0">
              <a:latin typeface="Times New Roman" pitchFamily="18" charset="0"/>
              <a:cs typeface="Times New Roman" pitchFamily="18" charset="0"/>
            </a:endParaRPr>
          </a:p>
          <a:p>
            <a:pPr indent="382588">
              <a:lnSpc>
                <a:spcPct val="110000"/>
              </a:lnSpc>
              <a:buFont typeface="Calibri" pitchFamily="34" charset="0"/>
              <a:buChar char="—"/>
            </a:pPr>
            <a:r>
              <a:rPr lang="en-US" sz="6000" b="1" dirty="0" err="1" smtClean="0">
                <a:latin typeface="Times New Roman" pitchFamily="18" charset="0"/>
                <a:cs typeface="Times New Roman" pitchFamily="18" charset="0"/>
              </a:rPr>
              <a:t>Öğretim</a:t>
            </a:r>
            <a:r>
              <a:rPr lang="en-US" sz="6000" b="1" dirty="0" smtClean="0">
                <a:latin typeface="Times New Roman" pitchFamily="18" charset="0"/>
                <a:cs typeface="Times New Roman" pitchFamily="18" charset="0"/>
              </a:rPr>
              <a:t> </a:t>
            </a:r>
            <a:r>
              <a:rPr lang="en-US" sz="6000" b="1" dirty="0" err="1" smtClean="0">
                <a:latin typeface="Times New Roman" pitchFamily="18" charset="0"/>
                <a:cs typeface="Times New Roman" pitchFamily="18" charset="0"/>
              </a:rPr>
              <a:t>üyelerine</a:t>
            </a:r>
            <a:r>
              <a:rPr lang="en-US" sz="6000" b="1" dirty="0" smtClean="0">
                <a:latin typeface="Times New Roman" pitchFamily="18" charset="0"/>
                <a:cs typeface="Times New Roman" pitchFamily="18" charset="0"/>
              </a:rPr>
              <a:t> </a:t>
            </a:r>
            <a:r>
              <a:rPr lang="en-US" sz="6000" b="1" dirty="0" err="1" smtClean="0">
                <a:latin typeface="Times New Roman" pitchFamily="18" charset="0"/>
                <a:cs typeface="Times New Roman" pitchFamily="18" charset="0"/>
              </a:rPr>
              <a:t>pedagojik</a:t>
            </a:r>
            <a:r>
              <a:rPr lang="en-US" sz="6000" b="1" dirty="0" smtClean="0">
                <a:latin typeface="Times New Roman" pitchFamily="18" charset="0"/>
                <a:cs typeface="Times New Roman" pitchFamily="18" charset="0"/>
              </a:rPr>
              <a:t> </a:t>
            </a:r>
            <a:r>
              <a:rPr lang="en-US" sz="6000" b="1" dirty="0" err="1" smtClean="0">
                <a:latin typeface="Times New Roman" pitchFamily="18" charset="0"/>
                <a:cs typeface="Times New Roman" pitchFamily="18" charset="0"/>
              </a:rPr>
              <a:t>eğitim</a:t>
            </a:r>
            <a:r>
              <a:rPr lang="tr-TR" sz="6000" b="1" dirty="0" smtClean="0">
                <a:latin typeface="Times New Roman" pitchFamily="18" charset="0"/>
                <a:cs typeface="Times New Roman" pitchFamily="18" charset="0"/>
              </a:rPr>
              <a:t>,</a:t>
            </a:r>
            <a:endParaRPr lang="en-US" sz="6000" b="1" dirty="0" smtClean="0">
              <a:latin typeface="Times New Roman" pitchFamily="18" charset="0"/>
              <a:cs typeface="Times New Roman" pitchFamily="18" charset="0"/>
            </a:endParaRPr>
          </a:p>
          <a:p>
            <a:pPr indent="382588">
              <a:lnSpc>
                <a:spcPct val="110000"/>
              </a:lnSpc>
              <a:buFont typeface="Calibri" pitchFamily="34" charset="0"/>
              <a:buChar char="—"/>
            </a:pPr>
            <a:r>
              <a:rPr lang="en-US" sz="6000" b="1" dirty="0" err="1" smtClean="0">
                <a:latin typeface="Times New Roman" pitchFamily="18" charset="0"/>
                <a:cs typeface="Times New Roman" pitchFamily="18" charset="0"/>
              </a:rPr>
              <a:t>Uzaktan</a:t>
            </a:r>
            <a:r>
              <a:rPr lang="en-US" sz="6000" b="1" dirty="0" smtClean="0">
                <a:latin typeface="Times New Roman" pitchFamily="18" charset="0"/>
                <a:cs typeface="Times New Roman" pitchFamily="18" charset="0"/>
              </a:rPr>
              <a:t> </a:t>
            </a:r>
            <a:r>
              <a:rPr lang="en-US" sz="6000" b="1" dirty="0" err="1" smtClean="0">
                <a:latin typeface="Times New Roman" pitchFamily="18" charset="0"/>
                <a:cs typeface="Times New Roman" pitchFamily="18" charset="0"/>
              </a:rPr>
              <a:t>eğitim</a:t>
            </a:r>
            <a:r>
              <a:rPr lang="tr-TR" sz="6000" b="1" dirty="0" smtClean="0">
                <a:latin typeface="Times New Roman" pitchFamily="18" charset="0"/>
                <a:cs typeface="Times New Roman" pitchFamily="18" charset="0"/>
              </a:rPr>
              <a:t>,</a:t>
            </a:r>
            <a:endParaRPr lang="en-US" sz="6000" b="1" dirty="0" smtClean="0">
              <a:latin typeface="Times New Roman" pitchFamily="18" charset="0"/>
              <a:cs typeface="Times New Roman" pitchFamily="18" charset="0"/>
            </a:endParaRPr>
          </a:p>
          <a:p>
            <a:pPr indent="382588">
              <a:lnSpc>
                <a:spcPct val="110000"/>
              </a:lnSpc>
              <a:buFont typeface="Calibri" pitchFamily="34" charset="0"/>
              <a:buChar char="—"/>
            </a:pPr>
            <a:r>
              <a:rPr lang="en-US" sz="6000" b="1" dirty="0" err="1" smtClean="0">
                <a:latin typeface="Times New Roman" pitchFamily="18" charset="0"/>
                <a:cs typeface="Times New Roman" pitchFamily="18" charset="0"/>
              </a:rPr>
              <a:t>Yaşam</a:t>
            </a:r>
            <a:r>
              <a:rPr lang="en-US" sz="6000" b="1" dirty="0" smtClean="0">
                <a:latin typeface="Times New Roman" pitchFamily="18" charset="0"/>
                <a:cs typeface="Times New Roman" pitchFamily="18" charset="0"/>
              </a:rPr>
              <a:t> </a:t>
            </a:r>
            <a:r>
              <a:rPr lang="en-US" sz="6000" b="1" dirty="0" err="1" smtClean="0">
                <a:latin typeface="Times New Roman" pitchFamily="18" charset="0"/>
                <a:cs typeface="Times New Roman" pitchFamily="18" charset="0"/>
              </a:rPr>
              <a:t>boyu</a:t>
            </a:r>
            <a:r>
              <a:rPr lang="en-US" sz="6000" b="1" dirty="0" smtClean="0">
                <a:latin typeface="Times New Roman" pitchFamily="18" charset="0"/>
                <a:cs typeface="Times New Roman" pitchFamily="18" charset="0"/>
              </a:rPr>
              <a:t> </a:t>
            </a:r>
            <a:r>
              <a:rPr lang="en-US" sz="6000" b="1" dirty="0" err="1" smtClean="0">
                <a:latin typeface="Times New Roman" pitchFamily="18" charset="0"/>
                <a:cs typeface="Times New Roman" pitchFamily="18" charset="0"/>
              </a:rPr>
              <a:t>öğrenme</a:t>
            </a:r>
            <a:r>
              <a:rPr lang="tr-TR" sz="6000" b="1" dirty="0" smtClean="0">
                <a:latin typeface="Times New Roman" pitchFamily="18" charset="0"/>
                <a:cs typeface="Times New Roman" pitchFamily="18" charset="0"/>
              </a:rPr>
              <a:t> hususlarındadır.</a:t>
            </a:r>
            <a:endParaRPr lang="en-US" sz="6000" b="1" dirty="0" smtClean="0">
              <a:latin typeface="Times New Roman" pitchFamily="18" charset="0"/>
              <a:cs typeface="Times New Roman" pitchFamily="18" charset="0"/>
            </a:endParaRPr>
          </a:p>
          <a:p>
            <a:pPr>
              <a:lnSpc>
                <a:spcPct val="110000"/>
              </a:lnSpc>
              <a:buFont typeface="Calibri" pitchFamily="34" charset="0"/>
              <a:buChar char="—"/>
            </a:pPr>
            <a:endParaRPr lang="tr-TR" sz="4000" dirty="0"/>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6" name="Başlık 1"/>
          <p:cNvSpPr txBox="1">
            <a:spLocks noGrp="1"/>
          </p:cNvSpPr>
          <p:nvPr>
            <p:ph type="title"/>
          </p:nvPr>
        </p:nvSpPr>
        <p:spPr>
          <a:xfrm>
            <a:off x="457200" y="274638"/>
            <a:ext cx="8229600" cy="41805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7" name="Slayt Numarası Yer Tutucusu 6"/>
          <p:cNvSpPr>
            <a:spLocks noGrp="1"/>
          </p:cNvSpPr>
          <p:nvPr>
            <p:ph type="sldNum" sz="quarter" idx="12"/>
          </p:nvPr>
        </p:nvSpPr>
        <p:spPr/>
        <p:txBody>
          <a:bodyPr/>
          <a:lstStyle/>
          <a:p>
            <a:fld id="{86B450FF-6EC2-4529-A63C-8D567BBE06E9}" type="slidenum">
              <a:rPr lang="en-US" smtClean="0"/>
              <a:pPr/>
              <a:t>55</a:t>
            </a:fld>
            <a:endParaRPr lang="en-US" dirty="0"/>
          </a:p>
        </p:txBody>
      </p:sp>
    </p:spTree>
    <p:extLst>
      <p:ext uri="{BB962C8B-B14F-4D97-AF65-F5344CB8AC3E}">
        <p14:creationId xmlns:p14="http://schemas.microsoft.com/office/powerpoint/2010/main" xmlns="" val="249952235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1412776"/>
            <a:ext cx="7787208" cy="4525963"/>
          </a:xfrm>
        </p:spPr>
        <p:txBody>
          <a:bodyPr>
            <a:noAutofit/>
          </a:bodyPr>
          <a:lstStyle/>
          <a:p>
            <a:pPr marL="0" indent="0" algn="just">
              <a:buNone/>
            </a:pPr>
            <a:r>
              <a:rPr lang="nb-NO" sz="2400" b="1" dirty="0">
                <a:solidFill>
                  <a:srgbClr val="FF0000"/>
                </a:solidFill>
                <a:latin typeface="Times New Roman" pitchFamily="18" charset="0"/>
                <a:cs typeface="Times New Roman" pitchFamily="18" charset="0"/>
              </a:rPr>
              <a:t>3. Belge: </a:t>
            </a:r>
            <a:r>
              <a:rPr lang="nb-NO" sz="2400" b="1" dirty="0" smtClean="0">
                <a:latin typeface="Times New Roman" pitchFamily="18" charset="0"/>
                <a:cs typeface="Times New Roman" pitchFamily="18" charset="0"/>
              </a:rPr>
              <a:t>Bu </a:t>
            </a:r>
            <a:r>
              <a:rPr lang="nb-NO" sz="2400" b="1" dirty="0">
                <a:latin typeface="Times New Roman" pitchFamily="18" charset="0"/>
                <a:cs typeface="Times New Roman" pitchFamily="18" charset="0"/>
              </a:rPr>
              <a:t>belgede </a:t>
            </a:r>
            <a:r>
              <a:rPr lang="nb-NO" sz="2400" b="1" dirty="0">
                <a:solidFill>
                  <a:srgbClr val="FF0000"/>
                </a:solidFill>
                <a:latin typeface="Times New Roman" pitchFamily="18" charset="0"/>
                <a:cs typeface="Times New Roman" pitchFamily="18" charset="0"/>
              </a:rPr>
              <a:t>“Avrupa’da Diş Hekimliği Eğitiminde</a:t>
            </a:r>
            <a:r>
              <a:rPr lang="tr-TR"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Kalite</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Güvencesi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Yaklaşımı</a:t>
            </a:r>
            <a:r>
              <a:rPr lang="en-US" sz="2400" b="1" dirty="0">
                <a:solidFill>
                  <a:srgbClr val="FF0000"/>
                </a:solidFill>
                <a:latin typeface="Times New Roman" pitchFamily="18" charset="0"/>
                <a:cs typeface="Times New Roman" pitchFamily="18" charset="0"/>
              </a:rPr>
              <a:t>”</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yer</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almıştır</a:t>
            </a:r>
            <a:r>
              <a:rPr lang="en-US" sz="2400" b="1" dirty="0" smtClean="0">
                <a:latin typeface="Times New Roman" pitchFamily="18" charset="0"/>
                <a:cs typeface="Times New Roman" pitchFamily="18" charset="0"/>
              </a:rPr>
              <a:t>.</a:t>
            </a:r>
            <a:endParaRPr lang="tr-TR" sz="2400" b="1" dirty="0" smtClean="0">
              <a:latin typeface="Times New Roman" pitchFamily="18" charset="0"/>
              <a:cs typeface="Times New Roman" pitchFamily="18" charset="0"/>
            </a:endParaRPr>
          </a:p>
          <a:p>
            <a:pPr marL="0" indent="0" algn="just">
              <a:buNone/>
            </a:pPr>
            <a:r>
              <a:rPr lang="en-US" sz="2400" b="1" dirty="0" smtClean="0">
                <a:solidFill>
                  <a:srgbClr val="FF0000"/>
                </a:solidFill>
                <a:latin typeface="Times New Roman" pitchFamily="18" charset="0"/>
                <a:cs typeface="Times New Roman" pitchFamily="18" charset="0"/>
              </a:rPr>
              <a:t>Bu</a:t>
            </a:r>
            <a:r>
              <a:rPr lang="tr-TR" sz="2400" b="1" dirty="0" smtClean="0">
                <a:solidFill>
                  <a:srgbClr val="FF0000"/>
                </a:solidFill>
                <a:latin typeface="Times New Roman" pitchFamily="18" charset="0"/>
                <a:cs typeface="Times New Roman" pitchFamily="18" charset="0"/>
              </a:rPr>
              <a:t> belgede ‘</a:t>
            </a:r>
            <a:r>
              <a:rPr lang="en-US" sz="2400" b="1" dirty="0" err="1" smtClean="0">
                <a:solidFill>
                  <a:srgbClr val="FF0000"/>
                </a:solidFill>
                <a:latin typeface="Times New Roman" pitchFamily="18" charset="0"/>
                <a:cs typeface="Times New Roman" pitchFamily="18" charset="0"/>
              </a:rPr>
              <a:t>Kalite</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Güvencesi</a:t>
            </a:r>
            <a:r>
              <a:rPr lang="tr-TR" sz="2400" b="1" dirty="0" smtClean="0">
                <a:solidFill>
                  <a:srgbClr val="FF0000"/>
                </a:solidFill>
                <a:latin typeface="Times New Roman" pitchFamily="18" charset="0"/>
                <a:cs typeface="Times New Roman" pitchFamily="18" charset="0"/>
              </a:rPr>
              <a:t>’</a:t>
            </a:r>
            <a:r>
              <a:rPr lang="en-US" sz="2400" b="1" dirty="0" smtClean="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ile</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ilgili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öneriler</a:t>
            </a:r>
            <a:r>
              <a:rPr lang="en-US" sz="2400" b="1" dirty="0">
                <a:solidFill>
                  <a:srgbClr val="FF0000"/>
                </a:solidFill>
                <a:latin typeface="Times New Roman" pitchFamily="18" charset="0"/>
                <a:cs typeface="Times New Roman" pitchFamily="18" charset="0"/>
              </a:rPr>
              <a:t> </a:t>
            </a:r>
            <a:r>
              <a:rPr lang="tr-TR" sz="2400" b="1" dirty="0" smtClean="0">
                <a:solidFill>
                  <a:srgbClr val="FF0000"/>
                </a:solidFill>
                <a:latin typeface="Times New Roman" pitchFamily="18" charset="0"/>
                <a:cs typeface="Times New Roman" pitchFamily="18" charset="0"/>
              </a:rPr>
              <a:t>yer almıştır. Bunlar;</a:t>
            </a:r>
            <a:endParaRPr lang="en-US" sz="2400" b="1" dirty="0">
              <a:solidFill>
                <a:srgbClr val="FF0000"/>
              </a:solidFill>
              <a:latin typeface="Times New Roman" pitchFamily="18" charset="0"/>
              <a:cs typeface="Times New Roman" pitchFamily="18" charset="0"/>
            </a:endParaRPr>
          </a:p>
          <a:p>
            <a:pPr marL="725488" indent="-363538" algn="just">
              <a:buFont typeface="Calibri" pitchFamily="34" charset="0"/>
              <a:buChar char="—"/>
            </a:pPr>
            <a:r>
              <a:rPr lang="es-ES" sz="2400" b="1" dirty="0">
                <a:latin typeface="Times New Roman" pitchFamily="18" charset="0"/>
                <a:cs typeface="Times New Roman" pitchFamily="18" charset="0"/>
              </a:rPr>
              <a:t>Derslerin amaç ve </a:t>
            </a:r>
            <a:r>
              <a:rPr lang="es-ES" sz="2400" b="1" dirty="0" smtClean="0">
                <a:latin typeface="Times New Roman" pitchFamily="18" charset="0"/>
                <a:cs typeface="Times New Roman" pitchFamily="18" charset="0"/>
              </a:rPr>
              <a:t>hede</a:t>
            </a:r>
            <a:r>
              <a:rPr lang="tr-TR" sz="2400" b="1" dirty="0" err="1" smtClean="0">
                <a:latin typeface="Times New Roman" pitchFamily="18" charset="0"/>
                <a:cs typeface="Times New Roman" pitchFamily="18" charset="0"/>
              </a:rPr>
              <a:t>fl</a:t>
            </a:r>
            <a:r>
              <a:rPr lang="es-ES" sz="2400" b="1" dirty="0" smtClean="0">
                <a:latin typeface="Times New Roman" pitchFamily="18" charset="0"/>
                <a:cs typeface="Times New Roman" pitchFamily="18" charset="0"/>
              </a:rPr>
              <a:t>eri </a:t>
            </a:r>
            <a:r>
              <a:rPr lang="es-ES" sz="2400" b="1" dirty="0">
                <a:latin typeface="Times New Roman" pitchFamily="18" charset="0"/>
                <a:cs typeface="Times New Roman" pitchFamily="18" charset="0"/>
              </a:rPr>
              <a:t>belge 1, 2 </a:t>
            </a:r>
            <a:r>
              <a:rPr lang="tr-TR" sz="2400" b="1" dirty="0" smtClean="0">
                <a:latin typeface="Times New Roman" pitchFamily="18" charset="0"/>
                <a:cs typeface="Times New Roman" pitchFamily="18" charset="0"/>
              </a:rPr>
              <a:t>d</a:t>
            </a:r>
            <a:r>
              <a:rPr lang="es-ES" sz="2400" b="1" dirty="0" smtClean="0">
                <a:latin typeface="Times New Roman" pitchFamily="18" charset="0"/>
                <a:cs typeface="Times New Roman" pitchFamily="18" charset="0"/>
              </a:rPr>
              <a:t>e</a:t>
            </a:r>
            <a:r>
              <a:rPr lang="tr-TR" sz="2400" b="1" dirty="0" smtClean="0">
                <a:latin typeface="Times New Roman" pitchFamily="18" charset="0"/>
                <a:cs typeface="Times New Roman" pitchFamily="18" charset="0"/>
              </a:rPr>
              <a:t> </a:t>
            </a:r>
            <a:r>
              <a:rPr lang="es-ES" sz="2400" b="1" dirty="0" smtClean="0">
                <a:latin typeface="Times New Roman" pitchFamily="18" charset="0"/>
                <a:cs typeface="Times New Roman" pitchFamily="18" charset="0"/>
              </a:rPr>
              <a:t>esas </a:t>
            </a:r>
            <a:r>
              <a:rPr lang="es-ES" sz="2400" b="1" dirty="0">
                <a:latin typeface="Times New Roman" pitchFamily="18" charset="0"/>
                <a:cs typeface="Times New Roman" pitchFamily="18" charset="0"/>
              </a:rPr>
              <a:t>alınarak</a:t>
            </a:r>
            <a:r>
              <a:rPr lang="tr-TR" sz="2400" b="1" dirty="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açıkça</a:t>
            </a:r>
            <a:r>
              <a:rPr lang="tr-TR"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tanımlanmalı</a:t>
            </a:r>
            <a:r>
              <a:rPr lang="tr-TR" sz="2400" b="1" dirty="0" smtClean="0">
                <a:latin typeface="Times New Roman" pitchFamily="18" charset="0"/>
                <a:cs typeface="Times New Roman" pitchFamily="18" charset="0"/>
              </a:rPr>
              <a:t>,</a:t>
            </a:r>
            <a:endParaRPr lang="en-US" sz="2400" b="1" dirty="0">
              <a:latin typeface="Times New Roman" pitchFamily="18" charset="0"/>
              <a:cs typeface="Times New Roman" pitchFamily="18" charset="0"/>
            </a:endParaRPr>
          </a:p>
          <a:p>
            <a:pPr marL="725488" indent="-363538" algn="just">
              <a:buFont typeface="Calibri" pitchFamily="34" charset="0"/>
              <a:buChar char="—"/>
            </a:pPr>
            <a:r>
              <a:rPr lang="en-US" sz="2400" b="1" dirty="0" err="1">
                <a:latin typeface="Times New Roman" pitchFamily="18" charset="0"/>
                <a:cs typeface="Times New Roman" pitchFamily="18" charset="0"/>
              </a:rPr>
              <a:t>Müfredat</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dışında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öğrenme</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yöntemleri</a:t>
            </a:r>
            <a:r>
              <a:rPr lang="en-US" sz="2400" b="1" dirty="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araştırma</a:t>
            </a:r>
            <a:r>
              <a:rPr lang="tr-TR" sz="2400" b="1" dirty="0" smtClean="0">
                <a:latin typeface="Times New Roman" pitchFamily="18" charset="0"/>
                <a:cs typeface="Times New Roman" pitchFamily="18" charset="0"/>
              </a:rPr>
              <a:t> ve</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hasta</a:t>
            </a:r>
            <a:r>
              <a:rPr lang="tr-TR" sz="2400" b="1" dirty="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hizmet</a:t>
            </a:r>
            <a:r>
              <a:rPr lang="tr-TR" sz="2400" b="1" dirty="0" err="1" smtClean="0">
                <a:latin typeface="Times New Roman" pitchFamily="18" charset="0"/>
                <a:cs typeface="Times New Roman" pitchFamily="18" charset="0"/>
              </a:rPr>
              <a:t>ler</a:t>
            </a:r>
            <a:r>
              <a:rPr lang="en-US" sz="2400" b="1" dirty="0" err="1" smtClean="0">
                <a:latin typeface="Times New Roman" pitchFamily="18" charset="0"/>
                <a:cs typeface="Times New Roman" pitchFamily="18" charset="0"/>
              </a:rPr>
              <a:t>i</a:t>
            </a:r>
            <a:r>
              <a:rPr lang="tr-TR"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konularında</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kalite</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yönetimi</a:t>
            </a:r>
            <a:r>
              <a:rPr lang="tr-TR" sz="2400" b="1" dirty="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uygulanmalı</a:t>
            </a:r>
            <a:r>
              <a:rPr lang="tr-TR" sz="2400" b="1" dirty="0" smtClean="0">
                <a:latin typeface="Times New Roman" pitchFamily="18" charset="0"/>
                <a:cs typeface="Times New Roman" pitchFamily="18" charset="0"/>
              </a:rPr>
              <a:t>,</a:t>
            </a:r>
            <a:endParaRPr lang="en-US" sz="2400" b="1" dirty="0">
              <a:latin typeface="Times New Roman" pitchFamily="18" charset="0"/>
              <a:cs typeface="Times New Roman" pitchFamily="18" charset="0"/>
            </a:endParaRPr>
          </a:p>
          <a:p>
            <a:pPr marL="725488" indent="-363538" algn="just">
              <a:buFont typeface="Calibri" pitchFamily="34" charset="0"/>
              <a:buChar char="—"/>
            </a:pPr>
            <a:r>
              <a:rPr lang="en-US" sz="2400" b="1" dirty="0" err="1">
                <a:latin typeface="Times New Roman" pitchFamily="18" charset="0"/>
                <a:cs typeface="Times New Roman" pitchFamily="18" charset="0"/>
              </a:rPr>
              <a:t>Diş</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hekimliği</a:t>
            </a:r>
            <a:r>
              <a:rPr lang="en-US" sz="2400" b="1" dirty="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eğitimin</a:t>
            </a:r>
            <a:r>
              <a:rPr lang="tr-TR" sz="2400" b="1" dirty="0" smtClean="0">
                <a:latin typeface="Times New Roman" pitchFamily="18" charset="0"/>
                <a:cs typeface="Times New Roman" pitchFamily="18" charset="0"/>
              </a:rPr>
              <a:t>e</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katkısı</a:t>
            </a:r>
            <a:r>
              <a:rPr lang="en-US" sz="2400" b="1" dirty="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olan</a:t>
            </a:r>
            <a:r>
              <a:rPr lang="tr-TR" sz="2400" b="1" dirty="0" err="1" smtClean="0">
                <a:latin typeface="Times New Roman" pitchFamily="18" charset="0"/>
                <a:cs typeface="Times New Roman" pitchFamily="18" charset="0"/>
              </a:rPr>
              <a:t>lar</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kalite</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konusunda</a:t>
            </a:r>
            <a:r>
              <a:rPr lang="en-US" sz="2400" b="1" dirty="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sorumlul</a:t>
            </a:r>
            <a:r>
              <a:rPr lang="tr-TR" sz="2400" b="1" dirty="0" err="1" smtClean="0">
                <a:latin typeface="Times New Roman" pitchFamily="18" charset="0"/>
                <a:cs typeface="Times New Roman" pitchFamily="18" charset="0"/>
              </a:rPr>
              <a:t>uklarının</a:t>
            </a:r>
            <a:r>
              <a:rPr lang="tr-TR"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olduğu</a:t>
            </a:r>
            <a:r>
              <a:rPr lang="tr-TR" sz="2400" b="1" dirty="0" smtClean="0">
                <a:latin typeface="Times New Roman" pitchFamily="18" charset="0"/>
                <a:cs typeface="Times New Roman" pitchFamily="18" charset="0"/>
              </a:rPr>
              <a:t>nu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bilmeli</a:t>
            </a:r>
            <a:r>
              <a:rPr lang="tr-TR" sz="2400" b="1" dirty="0" smtClean="0">
                <a:latin typeface="Times New Roman" pitchFamily="18" charset="0"/>
                <a:cs typeface="Times New Roman" pitchFamily="18" charset="0"/>
              </a:rPr>
              <a:t>,</a:t>
            </a:r>
            <a:endParaRPr lang="en-US" sz="2400" b="1" dirty="0">
              <a:latin typeface="Times New Roman" pitchFamily="18" charset="0"/>
              <a:cs typeface="Times New Roman" pitchFamily="18" charset="0"/>
            </a:endParaRPr>
          </a:p>
          <a:p>
            <a:pPr marL="725488" indent="-363538" algn="just">
              <a:buFont typeface="Calibri" pitchFamily="34" charset="0"/>
              <a:buChar char="—"/>
            </a:pPr>
            <a:endParaRPr lang="en-US" sz="2000" dirty="0"/>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6" name="Başlık 1"/>
          <p:cNvSpPr txBox="1">
            <a:spLocks noGrp="1"/>
          </p:cNvSpPr>
          <p:nvPr>
            <p:ph type="title"/>
          </p:nvPr>
        </p:nvSpPr>
        <p:spPr>
          <a:xfrm>
            <a:off x="457200" y="274638"/>
            <a:ext cx="8229600" cy="93978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7" name="Slayt Numarası Yer Tutucusu 6"/>
          <p:cNvSpPr>
            <a:spLocks noGrp="1"/>
          </p:cNvSpPr>
          <p:nvPr>
            <p:ph type="sldNum" sz="quarter" idx="12"/>
          </p:nvPr>
        </p:nvSpPr>
        <p:spPr/>
        <p:txBody>
          <a:bodyPr/>
          <a:lstStyle/>
          <a:p>
            <a:fld id="{86B450FF-6EC2-4529-A63C-8D567BBE06E9}" type="slidenum">
              <a:rPr lang="en-US" smtClean="0"/>
              <a:pPr/>
              <a:t>56</a:t>
            </a:fld>
            <a:endParaRPr lang="en-US" dirty="0"/>
          </a:p>
        </p:txBody>
      </p:sp>
    </p:spTree>
    <p:extLst>
      <p:ext uri="{BB962C8B-B14F-4D97-AF65-F5344CB8AC3E}">
        <p14:creationId xmlns:p14="http://schemas.microsoft.com/office/powerpoint/2010/main" xmlns="" val="108567498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71600" y="1600200"/>
            <a:ext cx="7715200" cy="4525963"/>
          </a:xfrm>
        </p:spPr>
        <p:txBody>
          <a:bodyPr>
            <a:normAutofit lnSpcReduction="10000"/>
          </a:bodyPr>
          <a:lstStyle/>
          <a:p>
            <a:pPr indent="382588" algn="just">
              <a:buFont typeface="Calibri" pitchFamily="34" charset="0"/>
              <a:buChar char="—"/>
            </a:pPr>
            <a:r>
              <a:rPr lang="en-US" sz="2400" b="1" dirty="0" err="1" smtClean="0">
                <a:latin typeface="Times New Roman" pitchFamily="18" charset="0"/>
                <a:cs typeface="Times New Roman" pitchFamily="18" charset="0"/>
              </a:rPr>
              <a:t>Fakültelerin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kendilerini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değerlendirme</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sistemi</a:t>
            </a:r>
            <a:r>
              <a:rPr lang="en-US" sz="2400" b="1"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   </a:t>
            </a:r>
          </a:p>
          <a:p>
            <a:pPr indent="382588" algn="just">
              <a:buNone/>
            </a:pPr>
            <a:r>
              <a:rPr lang="tr-TR" sz="2400" b="1" dirty="0" err="1" smtClean="0">
                <a:latin typeface="Times New Roman" pitchFamily="18" charset="0"/>
                <a:cs typeface="Times New Roman" pitchFamily="18" charset="0"/>
              </a:rPr>
              <a:t>o</a:t>
            </a:r>
            <a:r>
              <a:rPr lang="en-US" sz="2400" b="1" dirty="0" err="1" smtClean="0">
                <a:latin typeface="Times New Roman" pitchFamily="18" charset="0"/>
                <a:cs typeface="Times New Roman" pitchFamily="18" charset="0"/>
              </a:rPr>
              <a:t>luşturulmalı</a:t>
            </a:r>
            <a:r>
              <a:rPr lang="tr-TR" sz="2400" b="1" dirty="0" smtClean="0">
                <a:latin typeface="Times New Roman" pitchFamily="18" charset="0"/>
                <a:cs typeface="Times New Roman" pitchFamily="18" charset="0"/>
              </a:rPr>
              <a:t>,</a:t>
            </a:r>
            <a:endParaRPr lang="en-US" sz="2400" b="1" dirty="0" smtClean="0">
              <a:latin typeface="Times New Roman" pitchFamily="18" charset="0"/>
              <a:cs typeface="Times New Roman" pitchFamily="18" charset="0"/>
            </a:endParaRPr>
          </a:p>
          <a:p>
            <a:pPr indent="382588" algn="just">
              <a:buFont typeface="Calibri" pitchFamily="34" charset="0"/>
              <a:buChar char="—"/>
            </a:pPr>
            <a:r>
              <a:rPr lang="en-US" sz="2400" b="1" dirty="0" smtClean="0">
                <a:latin typeface="Times New Roman" pitchFamily="18" charset="0"/>
                <a:cs typeface="Times New Roman" pitchFamily="18" charset="0"/>
              </a:rPr>
              <a:t>Her </a:t>
            </a:r>
            <a:r>
              <a:rPr lang="en-US" sz="2400" b="1" dirty="0" err="1">
                <a:latin typeface="Times New Roman" pitchFamily="18" charset="0"/>
                <a:cs typeface="Times New Roman" pitchFamily="18" charset="0"/>
              </a:rPr>
              <a:t>aktiviteye</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özgü</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bir</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kalite</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sistemi</a:t>
            </a:r>
            <a:r>
              <a:rPr lang="en-US" sz="2400" b="1" dirty="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geliştirilmeli</a:t>
            </a:r>
            <a:r>
              <a:rPr lang="tr-TR" sz="2400" b="1" dirty="0" smtClean="0">
                <a:latin typeface="Times New Roman" pitchFamily="18" charset="0"/>
                <a:cs typeface="Times New Roman" pitchFamily="18" charset="0"/>
              </a:rPr>
              <a:t>,</a:t>
            </a:r>
          </a:p>
          <a:p>
            <a:pPr indent="382588" algn="just">
              <a:buFont typeface="Calibri" pitchFamily="34" charset="0"/>
              <a:buChar char="—"/>
            </a:pPr>
            <a:r>
              <a:rPr lang="en-US" sz="2400" b="1" dirty="0" err="1" smtClean="0">
                <a:latin typeface="Times New Roman" pitchFamily="18" charset="0"/>
                <a:cs typeface="Times New Roman" pitchFamily="18" charset="0"/>
              </a:rPr>
              <a:t>Sistematik</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ve</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periyodik</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kalite</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değerlendirilmesi</a:t>
            </a:r>
            <a:r>
              <a:rPr lang="en-US" sz="2400" b="1" dirty="0">
                <a:latin typeface="Times New Roman" pitchFamily="18" charset="0"/>
                <a:cs typeface="Times New Roman" pitchFamily="18" charset="0"/>
              </a:rPr>
              <a:t> </a:t>
            </a:r>
            <a:r>
              <a:rPr lang="tr-TR" sz="2400" b="1" dirty="0" smtClean="0">
                <a:latin typeface="Times New Roman" pitchFamily="18" charset="0"/>
                <a:cs typeface="Times New Roman" pitchFamily="18" charset="0"/>
              </a:rPr>
              <a:t>   </a:t>
            </a:r>
          </a:p>
          <a:p>
            <a:pPr indent="382588" algn="just">
              <a:buNone/>
            </a:pPr>
            <a:r>
              <a:rPr lang="tr-TR" sz="2400" b="1" dirty="0" err="1" smtClean="0">
                <a:latin typeface="Times New Roman" pitchFamily="18" charset="0"/>
                <a:cs typeface="Times New Roman" pitchFamily="18" charset="0"/>
              </a:rPr>
              <a:t>y</a:t>
            </a:r>
            <a:r>
              <a:rPr lang="en-US" sz="2400" b="1" dirty="0" err="1" smtClean="0">
                <a:latin typeface="Times New Roman" pitchFamily="18" charset="0"/>
                <a:cs typeface="Times New Roman" pitchFamily="18" charset="0"/>
              </a:rPr>
              <a:t>apılmalı</a:t>
            </a:r>
            <a:r>
              <a:rPr lang="tr-TR" sz="2400" b="1" dirty="0" smtClean="0">
                <a:latin typeface="Times New Roman" pitchFamily="18" charset="0"/>
                <a:cs typeface="Times New Roman" pitchFamily="18" charset="0"/>
              </a:rPr>
              <a:t>,</a:t>
            </a:r>
            <a:endParaRPr lang="en-US" sz="2400" b="1" dirty="0">
              <a:latin typeface="Times New Roman" pitchFamily="18" charset="0"/>
              <a:cs typeface="Times New Roman" pitchFamily="18" charset="0"/>
            </a:endParaRPr>
          </a:p>
          <a:p>
            <a:pPr indent="382588" algn="just">
              <a:buFont typeface="Calibri" pitchFamily="34" charset="0"/>
              <a:buChar char="—"/>
            </a:pPr>
            <a:r>
              <a:rPr lang="tr-TR" sz="2400" b="1" dirty="0" err="1" smtClean="0">
                <a:latin typeface="Times New Roman" pitchFamily="18" charset="0"/>
                <a:cs typeface="Times New Roman" pitchFamily="18" charset="0"/>
              </a:rPr>
              <a:t>S</a:t>
            </a:r>
            <a:r>
              <a:rPr lang="en-US" sz="2400" b="1" dirty="0" err="1" smtClean="0">
                <a:latin typeface="Times New Roman" pitchFamily="18" charset="0"/>
                <a:cs typeface="Times New Roman" pitchFamily="18" charset="0"/>
              </a:rPr>
              <a:t>ürekli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değerlendirme</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için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arşiv</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oluşturulmalı</a:t>
            </a:r>
            <a:r>
              <a:rPr lang="tr-TR" sz="2400" b="1" dirty="0" smtClean="0">
                <a:latin typeface="Times New Roman" pitchFamily="18" charset="0"/>
                <a:cs typeface="Times New Roman" pitchFamily="18" charset="0"/>
              </a:rPr>
              <a:t>,</a:t>
            </a:r>
            <a:endParaRPr lang="en-US" sz="2400" b="1" dirty="0">
              <a:latin typeface="Times New Roman" pitchFamily="18" charset="0"/>
              <a:cs typeface="Times New Roman" pitchFamily="18" charset="0"/>
            </a:endParaRPr>
          </a:p>
          <a:p>
            <a:pPr indent="382588" algn="just">
              <a:buFont typeface="Calibri" pitchFamily="34" charset="0"/>
              <a:buChar char="—"/>
            </a:pPr>
            <a:r>
              <a:rPr lang="en-US" sz="2400" b="1" dirty="0" err="1">
                <a:latin typeface="Times New Roman" pitchFamily="18" charset="0"/>
                <a:cs typeface="Times New Roman" pitchFamily="18" charset="0"/>
              </a:rPr>
              <a:t>Uygun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bir</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değerlendirme</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ile</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öğrenci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mezunlar</a:t>
            </a:r>
            <a:r>
              <a:rPr lang="en-US" sz="2400" b="1" dirty="0">
                <a:latin typeface="Times New Roman" pitchFamily="18" charset="0"/>
                <a:cs typeface="Times New Roman" pitchFamily="18" charset="0"/>
              </a:rPr>
              <a:t>, </a:t>
            </a:r>
            <a:r>
              <a:rPr lang="tr-TR" sz="2400" b="1" dirty="0" smtClean="0">
                <a:latin typeface="Times New Roman" pitchFamily="18" charset="0"/>
                <a:cs typeface="Times New Roman" pitchFamily="18" charset="0"/>
              </a:rPr>
              <a:t> </a:t>
            </a:r>
          </a:p>
          <a:p>
            <a:pPr indent="382588" algn="just">
              <a:buNone/>
            </a:pPr>
            <a:r>
              <a:rPr lang="en-US" sz="2400" b="1" dirty="0" err="1" smtClean="0">
                <a:latin typeface="Times New Roman" pitchFamily="18" charset="0"/>
                <a:cs typeface="Times New Roman" pitchFamily="18" charset="0"/>
              </a:rPr>
              <a:t>hastalar</a:t>
            </a:r>
            <a:r>
              <a:rPr lang="tr-TR"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ve</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destek</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kadrodan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hemşire</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vs</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geri</a:t>
            </a:r>
            <a:r>
              <a:rPr lang="en-US" sz="2400" b="1" dirty="0">
                <a:latin typeface="Times New Roman" pitchFamily="18" charset="0"/>
                <a:cs typeface="Times New Roman" pitchFamily="18" charset="0"/>
              </a:rPr>
              <a:t> </a:t>
            </a:r>
            <a:endParaRPr lang="tr-TR" sz="2400" b="1" dirty="0" smtClean="0">
              <a:latin typeface="Times New Roman" pitchFamily="18" charset="0"/>
              <a:cs typeface="Times New Roman" pitchFamily="18" charset="0"/>
            </a:endParaRPr>
          </a:p>
          <a:p>
            <a:pPr indent="382588" algn="just">
              <a:buNone/>
            </a:pPr>
            <a:r>
              <a:rPr lang="en-US" sz="2400" b="1" dirty="0" err="1" smtClean="0">
                <a:latin typeface="Times New Roman" pitchFamily="18" charset="0"/>
                <a:cs typeface="Times New Roman" pitchFamily="18" charset="0"/>
              </a:rPr>
              <a:t>bildirim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alınmalı</a:t>
            </a:r>
            <a:r>
              <a:rPr lang="tr-TR" sz="2400" b="1" dirty="0" smtClean="0">
                <a:latin typeface="Times New Roman" pitchFamily="18" charset="0"/>
                <a:cs typeface="Times New Roman" pitchFamily="18" charset="0"/>
              </a:rPr>
              <a:t> ve</a:t>
            </a:r>
            <a:endParaRPr lang="en-US" sz="2400" b="1" dirty="0">
              <a:latin typeface="Times New Roman" pitchFamily="18" charset="0"/>
              <a:cs typeface="Times New Roman" pitchFamily="18" charset="0"/>
            </a:endParaRPr>
          </a:p>
          <a:p>
            <a:pPr indent="382588" algn="just">
              <a:buFont typeface="Calibri" pitchFamily="34" charset="0"/>
              <a:buChar char="—"/>
            </a:pPr>
            <a:r>
              <a:rPr lang="en-US" sz="2400" b="1" dirty="0" err="1">
                <a:latin typeface="Times New Roman" pitchFamily="18" charset="0"/>
                <a:cs typeface="Times New Roman" pitchFamily="18" charset="0"/>
              </a:rPr>
              <a:t>Öğrenci-öğretim</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üyesi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iletişim</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toplantıları</a:t>
            </a:r>
            <a:r>
              <a:rPr lang="en-US" sz="2400" b="1" dirty="0">
                <a:latin typeface="Times New Roman" pitchFamily="18" charset="0"/>
                <a:cs typeface="Times New Roman" pitchFamily="18" charset="0"/>
              </a:rPr>
              <a:t> </a:t>
            </a:r>
            <a:endParaRPr lang="tr-TR" sz="2400" b="1" dirty="0" smtClean="0">
              <a:latin typeface="Times New Roman" pitchFamily="18" charset="0"/>
              <a:cs typeface="Times New Roman" pitchFamily="18" charset="0"/>
            </a:endParaRPr>
          </a:p>
          <a:p>
            <a:pPr indent="382588" algn="just">
              <a:buNone/>
            </a:pPr>
            <a:r>
              <a:rPr lang="tr-TR" sz="2400" b="1" dirty="0" err="1" smtClean="0">
                <a:latin typeface="Times New Roman" pitchFamily="18" charset="0"/>
                <a:cs typeface="Times New Roman" pitchFamily="18" charset="0"/>
              </a:rPr>
              <a:t>d</a:t>
            </a:r>
            <a:r>
              <a:rPr lang="en-US" sz="2400" b="1" dirty="0" err="1" smtClean="0">
                <a:latin typeface="Times New Roman" pitchFamily="18" charset="0"/>
                <a:cs typeface="Times New Roman" pitchFamily="18" charset="0"/>
              </a:rPr>
              <a:t>üzenlenmeli</a:t>
            </a:r>
            <a:r>
              <a:rPr lang="tr-TR" sz="2400" b="1" dirty="0" err="1" smtClean="0">
                <a:latin typeface="Times New Roman" pitchFamily="18" charset="0"/>
                <a:cs typeface="Times New Roman" pitchFamily="18" charset="0"/>
              </a:rPr>
              <a:t>dir</a:t>
            </a:r>
            <a:r>
              <a:rPr lang="tr-TR" sz="2400" b="1" dirty="0" smtClean="0">
                <a:latin typeface="Times New Roman" pitchFamily="18" charset="0"/>
                <a:cs typeface="Times New Roman" pitchFamily="18" charset="0"/>
              </a:rPr>
              <a:t> şeklindeki önerilerdir.</a:t>
            </a:r>
            <a:endParaRPr lang="en-US" sz="2400" b="1" dirty="0">
              <a:latin typeface="Times New Roman" pitchFamily="18" charset="0"/>
              <a:cs typeface="Times New Roman" pitchFamily="18" charset="0"/>
            </a:endParaRPr>
          </a:p>
          <a:p>
            <a:pPr algn="just"/>
            <a:endParaRPr lang="tr-TR" dirty="0"/>
          </a:p>
        </p:txBody>
      </p:sp>
      <p:sp>
        <p:nvSpPr>
          <p:cNvPr id="5" name="Dikdörtgen 4"/>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6" name="Başlık 1"/>
          <p:cNvSpPr txBox="1">
            <a:spLocks noGrp="1"/>
          </p:cNvSpPr>
          <p:nvPr>
            <p:ph type="title"/>
          </p:nvPr>
        </p:nvSpPr>
        <p:spPr>
          <a:xfrm>
            <a:off x="457200" y="274638"/>
            <a:ext cx="8229600" cy="77809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4" name="Slayt Numarası Yer Tutucusu 3"/>
          <p:cNvSpPr>
            <a:spLocks noGrp="1"/>
          </p:cNvSpPr>
          <p:nvPr>
            <p:ph type="sldNum" sz="quarter" idx="12"/>
          </p:nvPr>
        </p:nvSpPr>
        <p:spPr/>
        <p:txBody>
          <a:bodyPr/>
          <a:lstStyle/>
          <a:p>
            <a:fld id="{86B450FF-6EC2-4529-A63C-8D567BBE06E9}" type="slidenum">
              <a:rPr lang="en-US" smtClean="0"/>
              <a:pPr/>
              <a:t>57</a:t>
            </a:fld>
            <a:endParaRPr lang="en-US" dirty="0"/>
          </a:p>
        </p:txBody>
      </p:sp>
    </p:spTree>
    <p:extLst>
      <p:ext uri="{BB962C8B-B14F-4D97-AF65-F5344CB8AC3E}">
        <p14:creationId xmlns:p14="http://schemas.microsoft.com/office/powerpoint/2010/main" xmlns="" val="53988974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00034" y="1166017"/>
            <a:ext cx="8358246" cy="5691983"/>
          </a:xfrm>
        </p:spPr>
        <p:txBody>
          <a:bodyPr>
            <a:noAutofit/>
          </a:bodyPr>
          <a:lstStyle/>
          <a:p>
            <a:pPr algn="just"/>
            <a:r>
              <a:rPr lang="en-US" sz="2800" b="1" dirty="0">
                <a:latin typeface="Times New Roman" pitchFamily="18" charset="0"/>
                <a:cs typeface="Times New Roman" pitchFamily="18" charset="0"/>
              </a:rPr>
              <a:t>2007 </a:t>
            </a:r>
            <a:r>
              <a:rPr lang="en-US" sz="2800" b="1" dirty="0" err="1">
                <a:latin typeface="Times New Roman" pitchFamily="18" charset="0"/>
                <a:cs typeface="Times New Roman" pitchFamily="18" charset="0"/>
              </a:rPr>
              <a:t>yılında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Dublin’de</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gerçekleştirilen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Diş</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Hekimliği</a:t>
            </a:r>
            <a:r>
              <a:rPr lang="tr-TR"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Eğitimi</a:t>
            </a:r>
            <a:r>
              <a:rPr lang="en-US" sz="2800" b="1" dirty="0">
                <a:solidFill>
                  <a:srgbClr val="FF0000"/>
                </a:solidFill>
                <a:latin typeface="Times New Roman" pitchFamily="18" charset="0"/>
                <a:cs typeface="Times New Roman" pitchFamily="18" charset="0"/>
              </a:rPr>
              <a:t> Global </a:t>
            </a:r>
            <a:r>
              <a:rPr lang="en-US" sz="2800" b="1" dirty="0" err="1" smtClean="0">
                <a:solidFill>
                  <a:srgbClr val="FF0000"/>
                </a:solidFill>
                <a:latin typeface="Times New Roman" pitchFamily="18" charset="0"/>
                <a:cs typeface="Times New Roman" pitchFamily="18" charset="0"/>
              </a:rPr>
              <a:t>Kongresinde</a:t>
            </a:r>
            <a:r>
              <a:rPr lang="tr-TR" sz="2800" b="1" dirty="0" smtClean="0">
                <a:solidFill>
                  <a:srgbClr val="FF0000"/>
                </a:solidFill>
                <a:latin typeface="Times New Roman" pitchFamily="18" charset="0"/>
                <a:cs typeface="Times New Roman" pitchFamily="18" charset="0"/>
              </a:rPr>
              <a:t>’’</a:t>
            </a:r>
            <a:r>
              <a:rPr lang="en-US" sz="2800" b="1" dirty="0" smtClean="0">
                <a:solidFill>
                  <a:srgbClr val="FF0000"/>
                </a:solidFill>
                <a:latin typeface="Times New Roman" pitchFamily="18" charset="0"/>
                <a:cs typeface="Times New Roman" pitchFamily="18" charset="0"/>
              </a:rPr>
              <a:t> </a:t>
            </a:r>
            <a:r>
              <a:rPr lang="en-US" sz="2800" b="1" dirty="0" err="1">
                <a:latin typeface="Times New Roman" pitchFamily="18" charset="0"/>
                <a:cs typeface="Times New Roman" pitchFamily="18" charset="0"/>
              </a:rPr>
              <a:t>bütün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gelişmeler</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tartışılmış</a:t>
            </a:r>
            <a:r>
              <a:rPr lang="tr-TR"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ve</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Dublin’de</a:t>
            </a:r>
            <a:r>
              <a:rPr lang="en-US" sz="2800" b="1" dirty="0">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Association of Dental Education in </a:t>
            </a:r>
            <a:r>
              <a:rPr lang="en-US" sz="2800" b="1" dirty="0" smtClean="0">
                <a:solidFill>
                  <a:srgbClr val="FF0000"/>
                </a:solidFill>
                <a:latin typeface="Times New Roman" pitchFamily="18" charset="0"/>
                <a:cs typeface="Times New Roman" pitchFamily="18" charset="0"/>
              </a:rPr>
              <a:t>Europe</a:t>
            </a:r>
            <a:r>
              <a:rPr lang="tr-TR" sz="2800" b="1" dirty="0" smtClean="0">
                <a:solidFill>
                  <a:srgbClr val="FF0000"/>
                </a:solidFill>
                <a:latin typeface="Times New Roman" pitchFamily="18" charset="0"/>
                <a:cs typeface="Times New Roman" pitchFamily="18" charset="0"/>
              </a:rPr>
              <a:t> </a:t>
            </a:r>
            <a:r>
              <a:rPr lang="tr-TR" sz="2800" b="1" dirty="0" smtClean="0">
                <a:latin typeface="Times New Roman" pitchFamily="18" charset="0"/>
                <a:cs typeface="Times New Roman" pitchFamily="18" charset="0"/>
              </a:rPr>
              <a:t>(</a:t>
            </a:r>
            <a:r>
              <a:rPr lang="en-US" sz="2800" b="1" dirty="0" smtClean="0">
                <a:latin typeface="Times New Roman" pitchFamily="18" charset="0"/>
                <a:cs typeface="Times New Roman" pitchFamily="18" charset="0"/>
              </a:rPr>
              <a:t>ADEE</a:t>
            </a:r>
            <a:r>
              <a:rPr lang="tr-TR" sz="2800" b="1" dirty="0" smtClean="0">
                <a:latin typeface="Times New Roman" pitchFamily="18" charset="0"/>
                <a:cs typeface="Times New Roman" pitchFamily="18" charset="0"/>
              </a:rPr>
              <a:t>)</a:t>
            </a:r>
            <a:r>
              <a:rPr lang="tr-TR" sz="2800" b="1" dirty="0" smtClean="0">
                <a:latin typeface="Times New Roman" pitchFamily="18" charset="0"/>
                <a:cs typeface="Times New Roman" pitchFamily="18" charset="0"/>
              </a:rPr>
              <a:t>’un</a:t>
            </a:r>
            <a:r>
              <a:rPr lang="en-US" sz="2800" b="1" dirty="0" smtClean="0">
                <a:latin typeface="Times New Roman" pitchFamily="18" charset="0"/>
                <a:cs typeface="Times New Roman" pitchFamily="18" charset="0"/>
              </a:rPr>
              <a:t> </a:t>
            </a:r>
            <a:r>
              <a:rPr lang="en-US" sz="2800" b="1" dirty="0" err="1">
                <a:latin typeface="Times New Roman" pitchFamily="18" charset="0"/>
                <a:cs typeface="Times New Roman" pitchFamily="18" charset="0"/>
              </a:rPr>
              <a:t>daimi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ofisinin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kurulmasına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karar</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verilmiştir</a:t>
            </a:r>
            <a:r>
              <a:rPr lang="en-US" sz="2800" b="1" dirty="0">
                <a:latin typeface="Times New Roman" pitchFamily="18" charset="0"/>
                <a:cs typeface="Times New Roman" pitchFamily="18" charset="0"/>
              </a:rPr>
              <a:t>.</a:t>
            </a:r>
            <a:r>
              <a:rPr lang="tr-TR" sz="2800" b="1" dirty="0">
                <a:latin typeface="Times New Roman" pitchFamily="18" charset="0"/>
                <a:cs typeface="Times New Roman" pitchFamily="18" charset="0"/>
              </a:rPr>
              <a:t> </a:t>
            </a:r>
            <a:endParaRPr lang="tr-TR" sz="2800" b="1" dirty="0" smtClean="0">
              <a:latin typeface="Times New Roman" pitchFamily="18" charset="0"/>
              <a:cs typeface="Times New Roman" pitchFamily="18" charset="0"/>
            </a:endParaRPr>
          </a:p>
          <a:p>
            <a:pPr algn="just"/>
            <a:r>
              <a:rPr lang="en-US" sz="2800" b="1" dirty="0" smtClean="0">
                <a:latin typeface="Times New Roman" pitchFamily="18" charset="0"/>
                <a:cs typeface="Times New Roman" pitchFamily="18" charset="0"/>
              </a:rPr>
              <a:t>2003 </a:t>
            </a:r>
            <a:r>
              <a:rPr lang="en-US" sz="2800" b="1" dirty="0" err="1" smtClean="0">
                <a:latin typeface="Times New Roman" pitchFamily="18" charset="0"/>
                <a:cs typeface="Times New Roman" pitchFamily="18" charset="0"/>
              </a:rPr>
              <a:t>yılında</a:t>
            </a:r>
            <a:r>
              <a:rPr lang="en-US" sz="2800" b="1" dirty="0" smtClean="0">
                <a:latin typeface="Times New Roman" pitchFamily="18" charset="0"/>
                <a:cs typeface="Times New Roman" pitchFamily="18" charset="0"/>
              </a:rPr>
              <a:t> </a:t>
            </a:r>
            <a:r>
              <a:rPr lang="nb-NO" sz="2800" b="1" dirty="0" smtClean="0">
                <a:latin typeface="Times New Roman" pitchFamily="18" charset="0"/>
                <a:cs typeface="Times New Roman" pitchFamily="18" charset="0"/>
              </a:rPr>
              <a:t>Diş Hekimliği Temel Bilimler</a:t>
            </a:r>
            <a:r>
              <a:rPr lang="tr-TR"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Öğretim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Üyeleri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Derneği</a:t>
            </a:r>
            <a:r>
              <a:rPr lang="en-US" sz="2800" b="1" dirty="0" smtClean="0">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a:t>
            </a:r>
            <a:r>
              <a:rPr lang="en-US" sz="2800" b="1" dirty="0" smtClean="0">
                <a:solidFill>
                  <a:srgbClr val="FF0000"/>
                </a:solidFill>
                <a:latin typeface="Times New Roman" pitchFamily="18" charset="0"/>
                <a:cs typeface="Times New Roman" pitchFamily="18" charset="0"/>
              </a:rPr>
              <a:t>Association of Basic Science</a:t>
            </a:r>
            <a:r>
              <a:rPr lang="tr-TR" sz="2800" b="1" dirty="0" smtClean="0">
                <a:solidFill>
                  <a:srgbClr val="FF0000"/>
                </a:solidFill>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Teachers in </a:t>
            </a:r>
            <a:r>
              <a:rPr lang="en-US" sz="2800" b="1" dirty="0" smtClean="0">
                <a:solidFill>
                  <a:srgbClr val="FF0000"/>
                </a:solidFill>
                <a:latin typeface="Times New Roman" pitchFamily="18" charset="0"/>
                <a:cs typeface="Times New Roman" pitchFamily="18" charset="0"/>
              </a:rPr>
              <a:t>Dentistry</a:t>
            </a:r>
            <a:r>
              <a:rPr lang="tr-TR" sz="2800" b="1" dirty="0" smtClean="0">
                <a:solidFill>
                  <a:srgbClr val="FF0000"/>
                </a:solidFill>
                <a:latin typeface="Times New Roman" pitchFamily="18" charset="0"/>
                <a:cs typeface="Times New Roman" pitchFamily="18" charset="0"/>
              </a:rPr>
              <a:t>)’</a:t>
            </a:r>
            <a:r>
              <a:rPr lang="tr-TR" sz="2800" b="1" dirty="0" err="1" smtClean="0">
                <a:solidFill>
                  <a:srgbClr val="FF0000"/>
                </a:solidFill>
                <a:latin typeface="Times New Roman" pitchFamily="18" charset="0"/>
                <a:cs typeface="Times New Roman" pitchFamily="18" charset="0"/>
              </a:rPr>
              <a:t>nin</a:t>
            </a:r>
            <a:r>
              <a:rPr lang="en-US" sz="2800" b="1" dirty="0" smtClean="0">
                <a:solidFill>
                  <a:srgbClr val="FF0000"/>
                </a:solidFill>
                <a:latin typeface="Times New Roman" pitchFamily="18" charset="0"/>
                <a:cs typeface="Times New Roman" pitchFamily="18" charset="0"/>
              </a:rPr>
              <a:t> </a:t>
            </a:r>
            <a:r>
              <a:rPr lang="en-US" sz="2800" b="1" dirty="0" smtClean="0">
                <a:latin typeface="Times New Roman" pitchFamily="18" charset="0"/>
                <a:cs typeface="Times New Roman" pitchFamily="18" charset="0"/>
              </a:rPr>
              <a:t>Dresden </a:t>
            </a:r>
            <a:r>
              <a:rPr lang="en-US" sz="2800" b="1" dirty="0" err="1" smtClean="0">
                <a:latin typeface="Times New Roman" pitchFamily="18" charset="0"/>
                <a:cs typeface="Times New Roman" pitchFamily="18" charset="0"/>
              </a:rPr>
              <a:t>toplantısında</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sunduğu</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öneriler</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doğrultusunda</a:t>
            </a:r>
            <a:r>
              <a:rPr lang="en-US" sz="2800" b="1" dirty="0" smtClean="0">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a:t>
            </a:r>
            <a:r>
              <a:rPr lang="en-US" sz="2800" b="1" dirty="0" err="1">
                <a:solidFill>
                  <a:srgbClr val="FF0000"/>
                </a:solidFill>
                <a:latin typeface="Times New Roman" pitchFamily="18" charset="0"/>
                <a:cs typeface="Times New Roman" pitchFamily="18" charset="0"/>
              </a:rPr>
              <a:t>Diş</a:t>
            </a:r>
            <a:r>
              <a:rPr lang="en-US" sz="2800" b="1" dirty="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hekimliği</a:t>
            </a:r>
            <a:r>
              <a:rPr lang="en-US" sz="2800" b="1" dirty="0" smtClean="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yeterlilik</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alanları”</a:t>
            </a:r>
            <a:r>
              <a:rPr lang="en-US" sz="2800" b="1" dirty="0" err="1">
                <a:latin typeface="Times New Roman" pitchFamily="18" charset="0"/>
                <a:cs typeface="Times New Roman" pitchFamily="18" charset="0"/>
              </a:rPr>
              <a:t>nda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temel</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ve</a:t>
            </a:r>
            <a:r>
              <a:rPr lang="tr-TR" sz="2800" b="1" dirty="0">
                <a:latin typeface="Times New Roman" pitchFamily="18" charset="0"/>
                <a:cs typeface="Times New Roman" pitchFamily="18" charset="0"/>
              </a:rPr>
              <a:t> </a:t>
            </a:r>
            <a:r>
              <a:rPr lang="nb-NO" sz="2800" b="1" dirty="0">
                <a:latin typeface="Times New Roman" pitchFamily="18" charset="0"/>
                <a:cs typeface="Times New Roman" pitchFamily="18" charset="0"/>
              </a:rPr>
              <a:t>biyomedikal bilimlerin </a:t>
            </a:r>
            <a:r>
              <a:rPr lang="nb-NO" sz="2800" b="1" dirty="0" smtClean="0">
                <a:latin typeface="Times New Roman" pitchFamily="18" charset="0"/>
                <a:cs typeface="Times New Roman" pitchFamily="18" charset="0"/>
              </a:rPr>
              <a:t>yeri</a:t>
            </a:r>
            <a:r>
              <a:rPr lang="tr-TR" sz="2800" b="1" dirty="0" smtClean="0">
                <a:latin typeface="Times New Roman" pitchFamily="18" charset="0"/>
                <a:cs typeface="Times New Roman" pitchFamily="18" charset="0"/>
              </a:rPr>
              <a:t> konusunda çalışmalar yapılmıştır.</a:t>
            </a:r>
            <a:endParaRPr lang="tr-TR" sz="2800" b="1" dirty="0">
              <a:latin typeface="Times New Roman" pitchFamily="18" charset="0"/>
              <a:cs typeface="Times New Roman" pitchFamily="18" charset="0"/>
            </a:endParaRP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5" name="Başlık 1"/>
          <p:cNvSpPr txBox="1">
            <a:spLocks noGrp="1"/>
          </p:cNvSpPr>
          <p:nvPr>
            <p:ph type="title"/>
          </p:nvPr>
        </p:nvSpPr>
        <p:spPr>
          <a:xfrm>
            <a:off x="457200" y="274638"/>
            <a:ext cx="8229600" cy="77809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6" name="Slayt Numarası Yer Tutucusu 5"/>
          <p:cNvSpPr>
            <a:spLocks noGrp="1"/>
          </p:cNvSpPr>
          <p:nvPr>
            <p:ph type="sldNum" sz="quarter" idx="12"/>
          </p:nvPr>
        </p:nvSpPr>
        <p:spPr/>
        <p:txBody>
          <a:bodyPr/>
          <a:lstStyle/>
          <a:p>
            <a:fld id="{86B450FF-6EC2-4529-A63C-8D567BBE06E9}" type="slidenum">
              <a:rPr lang="en-US" smtClean="0"/>
              <a:pPr/>
              <a:t>58</a:t>
            </a:fld>
            <a:endParaRPr lang="en-US" dirty="0"/>
          </a:p>
        </p:txBody>
      </p:sp>
    </p:spTree>
    <p:extLst>
      <p:ext uri="{BB962C8B-B14F-4D97-AF65-F5344CB8AC3E}">
        <p14:creationId xmlns:p14="http://schemas.microsoft.com/office/powerpoint/2010/main" xmlns="" val="321249038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1340768"/>
            <a:ext cx="7787208" cy="5231504"/>
          </a:xfrm>
        </p:spPr>
        <p:txBody>
          <a:bodyPr>
            <a:noAutofit/>
          </a:bodyPr>
          <a:lstStyle/>
          <a:p>
            <a:pPr marL="0" indent="0" algn="just">
              <a:buNone/>
            </a:pPr>
            <a:r>
              <a:rPr lang="en-US" sz="2400" b="1" dirty="0" err="1" smtClean="0">
                <a:solidFill>
                  <a:srgbClr val="FF0000"/>
                </a:solidFill>
                <a:latin typeface="Times New Roman" pitchFamily="18" charset="0"/>
                <a:cs typeface="Times New Roman" pitchFamily="18" charset="0"/>
              </a:rPr>
              <a:t>Bütün</a:t>
            </a:r>
            <a:r>
              <a:rPr lang="en-US" sz="2400" b="1" dirty="0" smtClean="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bu</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çalışmaların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sonucunda</a:t>
            </a:r>
            <a:r>
              <a:rPr lang="en-US" sz="2400" b="1" dirty="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diş</a:t>
            </a:r>
            <a:r>
              <a:rPr lang="en-US" sz="2400" b="1" dirty="0" smtClean="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hekimliği</a:t>
            </a:r>
            <a:r>
              <a:rPr lang="en-US" sz="2400" b="1" dirty="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eğitimi</a:t>
            </a:r>
            <a:r>
              <a:rPr lang="tr-TR" sz="2400" b="1" dirty="0" err="1" smtClean="0">
                <a:solidFill>
                  <a:srgbClr val="FF0000"/>
                </a:solidFill>
                <a:latin typeface="Times New Roman" pitchFamily="18" charset="0"/>
                <a:cs typeface="Times New Roman" pitchFamily="18" charset="0"/>
              </a:rPr>
              <a:t>nde</a:t>
            </a:r>
            <a:r>
              <a:rPr lang="tr-TR"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aşağıdaki</a:t>
            </a:r>
            <a:r>
              <a:rPr lang="tr-TR"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gelişmeler</a:t>
            </a:r>
            <a:r>
              <a:rPr lang="tr-TR" sz="2400" b="1" dirty="0" smtClean="0">
                <a:solidFill>
                  <a:srgbClr val="FF0000"/>
                </a:solidFill>
                <a:latin typeface="Times New Roman" pitchFamily="18" charset="0"/>
                <a:cs typeface="Times New Roman" pitchFamily="18" charset="0"/>
              </a:rPr>
              <a:t> </a:t>
            </a:r>
            <a:r>
              <a:rPr lang="tr-TR" sz="2400" b="1" dirty="0" smtClean="0">
                <a:solidFill>
                  <a:srgbClr val="FF0000"/>
                </a:solidFill>
                <a:latin typeface="Times New Roman" pitchFamily="18" charset="0"/>
                <a:cs typeface="Times New Roman" pitchFamily="18" charset="0"/>
              </a:rPr>
              <a:t>sağlanmıştır</a:t>
            </a:r>
            <a:r>
              <a:rPr lang="en-US" sz="2400" b="1" dirty="0" smtClean="0">
                <a:solidFill>
                  <a:srgbClr val="FF0000"/>
                </a:solidFill>
                <a:latin typeface="Times New Roman" pitchFamily="18" charset="0"/>
                <a:cs typeface="Times New Roman" pitchFamily="18" charset="0"/>
              </a:rPr>
              <a:t>:</a:t>
            </a:r>
            <a:endParaRPr lang="en-US" sz="2400" b="1" dirty="0">
              <a:solidFill>
                <a:srgbClr val="FF0000"/>
              </a:solidFill>
              <a:latin typeface="Times New Roman" pitchFamily="18" charset="0"/>
              <a:cs typeface="Times New Roman" pitchFamily="18" charset="0"/>
            </a:endParaRPr>
          </a:p>
          <a:p>
            <a:pPr marL="514350" indent="-514350" algn="just">
              <a:buAutoNum type="arabicPeriod"/>
            </a:pPr>
            <a:r>
              <a:rPr lang="en-US" sz="2400" b="1" dirty="0" err="1" smtClean="0">
                <a:latin typeface="Times New Roman" pitchFamily="18" charset="0"/>
                <a:cs typeface="Times New Roman" pitchFamily="18" charset="0"/>
              </a:rPr>
              <a:t>Diş</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hekimliği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eğitiminde</a:t>
            </a:r>
            <a:r>
              <a:rPr lang="en-US" sz="2400" b="1" dirty="0">
                <a:latin typeface="Times New Roman" pitchFamily="18" charset="0"/>
                <a:cs typeface="Times New Roman" pitchFamily="18" charset="0"/>
              </a:rPr>
              <a:t> </a:t>
            </a:r>
            <a:r>
              <a:rPr lang="tr-TR" sz="2400" b="1" dirty="0" smtClean="0">
                <a:latin typeface="Times New Roman" pitchFamily="18" charset="0"/>
                <a:cs typeface="Times New Roman" pitchFamily="18" charset="0"/>
              </a:rPr>
              <a:t>bölüm</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bazlı</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eğitim</a:t>
            </a:r>
            <a:r>
              <a:rPr lang="en-US" sz="2400" b="1" dirty="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yerine</a:t>
            </a:r>
            <a:r>
              <a:rPr lang="tr-TR"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modüler</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sistem</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kabul</a:t>
            </a:r>
            <a:r>
              <a:rPr lang="en-US" sz="2400" b="1" dirty="0">
                <a:latin typeface="Times New Roman" pitchFamily="18" charset="0"/>
                <a:cs typeface="Times New Roman" pitchFamily="18" charset="0"/>
              </a:rPr>
              <a:t> </a:t>
            </a:r>
            <a:r>
              <a:rPr lang="tr-TR" sz="2400" b="1" dirty="0" smtClean="0">
                <a:latin typeface="Times New Roman" pitchFamily="18" charset="0"/>
                <a:cs typeface="Times New Roman" pitchFamily="18" charset="0"/>
              </a:rPr>
              <a:t>edilmiş</a:t>
            </a:r>
            <a:r>
              <a:rPr lang="en-US" sz="2400" b="1"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ve</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yayınlanan</a:t>
            </a:r>
            <a:r>
              <a:rPr lang="en-US" sz="2400" b="1" dirty="0">
                <a:latin typeface="Times New Roman" pitchFamily="18" charset="0"/>
                <a:cs typeface="Times New Roman" pitchFamily="18" charset="0"/>
              </a:rPr>
              <a:t> 2. </a:t>
            </a:r>
            <a:r>
              <a:rPr lang="en-US" sz="2400" b="1" dirty="0" err="1">
                <a:latin typeface="Times New Roman" pitchFamily="18" charset="0"/>
                <a:cs typeface="Times New Roman" pitchFamily="18" charset="0"/>
              </a:rPr>
              <a:t>belgede</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bu</a:t>
            </a:r>
            <a:r>
              <a:rPr lang="tr-TR"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sistemle</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ilgili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bir</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rehber</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yer</a:t>
            </a:r>
            <a:r>
              <a:rPr lang="en-US" sz="24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al</a:t>
            </a:r>
            <a:r>
              <a:rPr lang="tr-TR" sz="2400" b="1" dirty="0" err="1" smtClean="0">
                <a:latin typeface="Times New Roman" pitchFamily="18" charset="0"/>
                <a:cs typeface="Times New Roman" pitchFamily="18" charset="0"/>
              </a:rPr>
              <a:t>mıştır</a:t>
            </a:r>
            <a:r>
              <a:rPr lang="tr-TR" sz="2400" b="1" dirty="0" smtClean="0">
                <a:latin typeface="Times New Roman" pitchFamily="18" charset="0"/>
                <a:cs typeface="Times New Roman" pitchFamily="18" charset="0"/>
              </a:rPr>
              <a:t>.</a:t>
            </a:r>
            <a:endParaRPr lang="tr-TR" sz="2400" b="1" dirty="0" smtClean="0">
              <a:latin typeface="Times New Roman" pitchFamily="18" charset="0"/>
              <a:cs typeface="Times New Roman" pitchFamily="18" charset="0"/>
            </a:endParaRPr>
          </a:p>
          <a:p>
            <a:pPr marL="514350" indent="-514350" algn="just">
              <a:buNone/>
            </a:pPr>
            <a:r>
              <a:rPr lang="tr-TR" sz="2400" b="1"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Buna </a:t>
            </a:r>
            <a:r>
              <a:rPr lang="en-US" sz="2400" b="1" dirty="0" err="1">
                <a:latin typeface="Times New Roman" pitchFamily="18" charset="0"/>
                <a:cs typeface="Times New Roman" pitchFamily="18" charset="0"/>
              </a:rPr>
              <a:t>göre</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modül</a:t>
            </a:r>
            <a:r>
              <a:rPr lang="en-US" sz="2400" b="1" dirty="0">
                <a:latin typeface="Times New Roman" pitchFamily="18" charset="0"/>
                <a:cs typeface="Times New Roman" pitchFamily="18" charset="0"/>
              </a:rPr>
              <a:t>;</a:t>
            </a:r>
            <a:r>
              <a:rPr lang="tr-TR" sz="2400" b="1" dirty="0">
                <a:latin typeface="Times New Roman" pitchFamily="18" charset="0"/>
                <a:cs typeface="Times New Roman" pitchFamily="18" charset="0"/>
              </a:rPr>
              <a:t> </a:t>
            </a:r>
            <a:endParaRPr lang="tr-TR" sz="2400" b="1" dirty="0" smtClean="0">
              <a:latin typeface="Times New Roman" pitchFamily="18" charset="0"/>
              <a:cs typeface="Times New Roman" pitchFamily="18" charset="0"/>
            </a:endParaRPr>
          </a:p>
          <a:p>
            <a:pPr marL="514350" indent="-514350" algn="just">
              <a:buNone/>
            </a:pPr>
            <a:r>
              <a:rPr lang="tr-TR" sz="2400" b="1" dirty="0" smtClean="0">
                <a:solidFill>
                  <a:srgbClr val="FF0000"/>
                </a:solidFill>
                <a:latin typeface="Times New Roman" pitchFamily="18" charset="0"/>
                <a:cs typeface="Times New Roman" pitchFamily="18" charset="0"/>
              </a:rPr>
              <a:t> </a:t>
            </a:r>
            <a:r>
              <a:rPr lang="tr-TR" sz="2400" b="1" dirty="0" smtClean="0">
                <a:solidFill>
                  <a:srgbClr val="FF0000"/>
                </a:solidFill>
                <a:latin typeface="Times New Roman" pitchFamily="18" charset="0"/>
                <a:cs typeface="Times New Roman" pitchFamily="18" charset="0"/>
              </a:rPr>
              <a:t>  </a:t>
            </a:r>
            <a:r>
              <a:rPr lang="tr-TR" sz="2400" b="1" dirty="0" smtClean="0">
                <a:solidFill>
                  <a:srgbClr val="FF0000"/>
                </a:solidFill>
                <a:latin typeface="Times New Roman" pitchFamily="18" charset="0"/>
                <a:cs typeface="Times New Roman" pitchFamily="18" charset="0"/>
              </a:rPr>
              <a:t> </a:t>
            </a:r>
            <a:r>
              <a:rPr lang="tr-TR" sz="2400" b="1" dirty="0" smtClean="0">
                <a:solidFill>
                  <a:srgbClr val="FF0000"/>
                </a:solidFill>
                <a:latin typeface="Times New Roman" pitchFamily="18" charset="0"/>
                <a:cs typeface="Times New Roman" pitchFamily="18" charset="0"/>
              </a:rPr>
              <a:t>   </a:t>
            </a:r>
            <a:r>
              <a:rPr lang="tr-TR" sz="2400" b="1" dirty="0" smtClean="0">
                <a:solidFill>
                  <a:srgbClr val="FF0000"/>
                </a:solidFill>
                <a:latin typeface="Times New Roman" pitchFamily="18" charset="0"/>
                <a:cs typeface="Times New Roman" pitchFamily="18" charset="0"/>
              </a:rPr>
              <a:t>bölüm</a:t>
            </a:r>
            <a:r>
              <a:rPr lang="en-US" sz="2400" b="1" dirty="0" smtClean="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ve</a:t>
            </a:r>
            <a:r>
              <a:rPr lang="en-US" sz="2400" b="1" dirty="0">
                <a:solidFill>
                  <a:srgbClr val="FF0000"/>
                </a:solidFill>
                <a:latin typeface="Times New Roman" pitchFamily="18" charset="0"/>
                <a:cs typeface="Times New Roman" pitchFamily="18" charset="0"/>
              </a:rPr>
              <a:t> </a:t>
            </a:r>
            <a:r>
              <a:rPr lang="tr-TR" sz="2400" b="1" dirty="0" smtClean="0">
                <a:solidFill>
                  <a:srgbClr val="FF0000"/>
                </a:solidFill>
                <a:latin typeface="Times New Roman" pitchFamily="18" charset="0"/>
                <a:cs typeface="Times New Roman" pitchFamily="18" charset="0"/>
              </a:rPr>
              <a:t>anabilim dalı</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yapı</a:t>
            </a:r>
            <a:r>
              <a:rPr lang="tr-TR" sz="2400" b="1" dirty="0" smtClean="0">
                <a:solidFill>
                  <a:srgbClr val="FF0000"/>
                </a:solidFill>
                <a:latin typeface="Times New Roman" pitchFamily="18" charset="0"/>
                <a:cs typeface="Times New Roman" pitchFamily="18" charset="0"/>
              </a:rPr>
              <a:t>sın</a:t>
            </a:r>
            <a:r>
              <a:rPr lang="en-US" sz="2400" b="1" dirty="0" err="1" smtClean="0">
                <a:solidFill>
                  <a:srgbClr val="FF0000"/>
                </a:solidFill>
                <a:latin typeface="Times New Roman" pitchFamily="18" charset="0"/>
                <a:cs typeface="Times New Roman" pitchFamily="18" charset="0"/>
              </a:rPr>
              <a:t>dan</a:t>
            </a:r>
            <a:r>
              <a:rPr lang="en-US" sz="2400" b="1" dirty="0" smtClean="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bağımsız</a:t>
            </a:r>
            <a:r>
              <a:rPr lang="en-US" sz="2400" b="1" dirty="0">
                <a:solidFill>
                  <a:srgbClr val="FF0000"/>
                </a:solidFill>
                <a:latin typeface="Times New Roman" pitchFamily="18" charset="0"/>
                <a:cs typeface="Times New Roman" pitchFamily="18" charset="0"/>
              </a:rPr>
              <a:t>, </a:t>
            </a:r>
            <a:endParaRPr lang="tr-TR" sz="2400" b="1" dirty="0" smtClean="0">
              <a:solidFill>
                <a:srgbClr val="FF0000"/>
              </a:solidFill>
              <a:latin typeface="Times New Roman" pitchFamily="18" charset="0"/>
              <a:cs typeface="Times New Roman" pitchFamily="18" charset="0"/>
            </a:endParaRPr>
          </a:p>
          <a:p>
            <a:pPr marL="514350" indent="-514350" algn="just">
              <a:buNone/>
            </a:pPr>
            <a:r>
              <a:rPr lang="tr-TR" sz="2400" b="1" dirty="0" smtClean="0">
                <a:solidFill>
                  <a:srgbClr val="FF0000"/>
                </a:solidFill>
                <a:latin typeface="Times New Roman" pitchFamily="18" charset="0"/>
                <a:cs typeface="Times New Roman" pitchFamily="18" charset="0"/>
              </a:rPr>
              <a:t> </a:t>
            </a:r>
            <a:r>
              <a:rPr lang="tr-TR"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iyi</a:t>
            </a:r>
            <a:r>
              <a:rPr lang="en-US" sz="2400" b="1" dirty="0" smtClean="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tanımlanmış</a:t>
            </a:r>
            <a:r>
              <a:rPr lang="tr-TR"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öğrenme</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hede</a:t>
            </a:r>
            <a:r>
              <a:rPr lang="tr-TR" sz="2400" b="1" dirty="0" err="1">
                <a:solidFill>
                  <a:srgbClr val="FF0000"/>
                </a:solidFill>
                <a:latin typeface="Times New Roman" pitchFamily="18" charset="0"/>
                <a:cs typeface="Times New Roman" pitchFamily="18" charset="0"/>
              </a:rPr>
              <a:t>fl</a:t>
            </a:r>
            <a:r>
              <a:rPr lang="en-US" sz="2400" b="1" dirty="0" err="1">
                <a:solidFill>
                  <a:srgbClr val="FF0000"/>
                </a:solidFill>
                <a:latin typeface="Times New Roman" pitchFamily="18" charset="0"/>
                <a:cs typeface="Times New Roman" pitchFamily="18" charset="0"/>
              </a:rPr>
              <a:t>eri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olan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ve</a:t>
            </a:r>
            <a:r>
              <a:rPr lang="en-US" sz="2400" b="1" dirty="0">
                <a:solidFill>
                  <a:srgbClr val="FF0000"/>
                </a:solidFill>
                <a:latin typeface="Times New Roman" pitchFamily="18" charset="0"/>
                <a:cs typeface="Times New Roman" pitchFamily="18" charset="0"/>
              </a:rPr>
              <a:t> </a:t>
            </a:r>
            <a:endParaRPr lang="tr-TR" sz="2400" b="1" dirty="0" smtClean="0">
              <a:solidFill>
                <a:srgbClr val="FF0000"/>
              </a:solidFill>
              <a:latin typeface="Times New Roman" pitchFamily="18" charset="0"/>
              <a:cs typeface="Times New Roman" pitchFamily="18" charset="0"/>
            </a:endParaRPr>
          </a:p>
          <a:p>
            <a:pPr marL="514350" indent="-514350" algn="just">
              <a:buNone/>
            </a:pPr>
            <a:r>
              <a:rPr lang="tr-TR" sz="2400" b="1" dirty="0" smtClean="0">
                <a:solidFill>
                  <a:srgbClr val="FF0000"/>
                </a:solidFill>
                <a:latin typeface="Times New Roman" pitchFamily="18" charset="0"/>
                <a:cs typeface="Times New Roman" pitchFamily="18" charset="0"/>
              </a:rPr>
              <a:t> </a:t>
            </a:r>
            <a:r>
              <a:rPr lang="tr-TR"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müfredata</a:t>
            </a:r>
            <a:r>
              <a:rPr lang="en-US" sz="2400" b="1" dirty="0" smtClean="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bir</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bütün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olarak</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bakılarak</a:t>
            </a:r>
            <a:r>
              <a:rPr lang="tr-TR"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hazırlanmış</a:t>
            </a:r>
            <a:r>
              <a:rPr lang="en-US" sz="2400" b="1" dirty="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bi</a:t>
            </a:r>
            <a:r>
              <a:rPr lang="tr-TR" sz="2400" b="1" dirty="0" smtClean="0">
                <a:solidFill>
                  <a:srgbClr val="FF0000"/>
                </a:solidFill>
                <a:latin typeface="Times New Roman" pitchFamily="18" charset="0"/>
                <a:cs typeface="Times New Roman" pitchFamily="18" charset="0"/>
              </a:rPr>
              <a:t>r </a:t>
            </a:r>
          </a:p>
          <a:p>
            <a:pPr marL="514350" indent="-514350" algn="just">
              <a:buNone/>
            </a:pPr>
            <a:r>
              <a:rPr lang="tr-TR" sz="2400" b="1" dirty="0" smtClean="0">
                <a:solidFill>
                  <a:srgbClr val="FF0000"/>
                </a:solidFill>
                <a:latin typeface="Times New Roman" pitchFamily="18" charset="0"/>
                <a:cs typeface="Times New Roman" pitchFamily="18" charset="0"/>
              </a:rPr>
              <a:t> </a:t>
            </a:r>
            <a:r>
              <a:rPr lang="tr-TR"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öğrenme</a:t>
            </a:r>
            <a:r>
              <a:rPr lang="en-US" sz="2400" b="1" dirty="0" smtClean="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birimidir</a:t>
            </a:r>
            <a:r>
              <a:rPr lang="en-US" sz="2400" b="1" dirty="0" smtClean="0">
                <a:solidFill>
                  <a:srgbClr val="FF0000"/>
                </a:solidFill>
                <a:latin typeface="Times New Roman" pitchFamily="18" charset="0"/>
                <a:cs typeface="Times New Roman" pitchFamily="18" charset="0"/>
              </a:rPr>
              <a:t>”.</a:t>
            </a:r>
            <a:endParaRPr lang="tr-TR" sz="2400" b="1" dirty="0" smtClean="0">
              <a:solidFill>
                <a:srgbClr val="FF0000"/>
              </a:solidFill>
              <a:latin typeface="Times New Roman" pitchFamily="18" charset="0"/>
              <a:cs typeface="Times New Roman" pitchFamily="18" charset="0"/>
            </a:endParaRP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5" name="Başlık 1"/>
          <p:cNvSpPr txBox="1">
            <a:spLocks noGrp="1"/>
          </p:cNvSpPr>
          <p:nvPr>
            <p:ph type="title"/>
          </p:nvPr>
        </p:nvSpPr>
        <p:spPr>
          <a:xfrm>
            <a:off x="457200" y="274638"/>
            <a:ext cx="8229600" cy="7969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6" name="Slayt Numarası Yer Tutucusu 5"/>
          <p:cNvSpPr>
            <a:spLocks noGrp="1"/>
          </p:cNvSpPr>
          <p:nvPr>
            <p:ph type="sldNum" sz="quarter" idx="12"/>
          </p:nvPr>
        </p:nvSpPr>
        <p:spPr/>
        <p:txBody>
          <a:bodyPr/>
          <a:lstStyle/>
          <a:p>
            <a:fld id="{86B450FF-6EC2-4529-A63C-8D567BBE06E9}" type="slidenum">
              <a:rPr lang="en-US" smtClean="0"/>
              <a:pPr/>
              <a:t>59</a:t>
            </a:fld>
            <a:endParaRPr lang="en-US" dirty="0"/>
          </a:p>
        </p:txBody>
      </p:sp>
    </p:spTree>
    <p:extLst>
      <p:ext uri="{BB962C8B-B14F-4D97-AF65-F5344CB8AC3E}">
        <p14:creationId xmlns:p14="http://schemas.microsoft.com/office/powerpoint/2010/main" xmlns="" val="8066911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584" y="908720"/>
            <a:ext cx="7571184" cy="5663551"/>
          </a:xfrm>
        </p:spPr>
        <p:txBody>
          <a:bodyPr>
            <a:noAutofit/>
          </a:bodyPr>
          <a:lstStyle/>
          <a:p>
            <a:pPr marL="0" indent="0" algn="just">
              <a:buNone/>
            </a:pPr>
            <a:r>
              <a:rPr lang="tr-TR" sz="2400" b="1" dirty="0" err="1" smtClean="0">
                <a:solidFill>
                  <a:srgbClr val="FF0000"/>
                </a:solidFill>
                <a:latin typeface="Times New Roman" pitchFamily="18" charset="0"/>
                <a:cs typeface="Times New Roman" pitchFamily="18" charset="0"/>
              </a:rPr>
              <a:t>Allen’e</a:t>
            </a:r>
            <a:r>
              <a:rPr lang="tr-TR" sz="2400" b="1" dirty="0" smtClean="0">
                <a:solidFill>
                  <a:srgbClr val="FF0000"/>
                </a:solidFill>
                <a:latin typeface="Times New Roman" pitchFamily="18" charset="0"/>
                <a:cs typeface="Times New Roman" pitchFamily="18" charset="0"/>
              </a:rPr>
              <a:t> göre bir üniversite mezununun geliştirmesi gereken özellikleri şunlardır:</a:t>
            </a:r>
          </a:p>
          <a:p>
            <a:pPr algn="just"/>
            <a:r>
              <a:rPr lang="tr-TR" sz="2400" b="1" dirty="0" err="1" smtClean="0">
                <a:latin typeface="Times New Roman" pitchFamily="18" charset="0"/>
                <a:cs typeface="Times New Roman" pitchFamily="18" charset="0"/>
              </a:rPr>
              <a:t>Entellektüel</a:t>
            </a:r>
            <a:r>
              <a:rPr lang="tr-TR" sz="2400" b="1" dirty="0" smtClean="0">
                <a:latin typeface="Times New Roman" pitchFamily="18" charset="0"/>
                <a:cs typeface="Times New Roman" pitchFamily="18" charset="0"/>
              </a:rPr>
              <a:t> kapasitesi ve hayal gücü,</a:t>
            </a:r>
          </a:p>
          <a:p>
            <a:pPr algn="just"/>
            <a:r>
              <a:rPr lang="tr-TR" sz="2400" b="1" dirty="0" smtClean="0">
                <a:latin typeface="Times New Roman" pitchFamily="18" charset="0"/>
                <a:cs typeface="Times New Roman" pitchFamily="18" charset="0"/>
              </a:rPr>
              <a:t>Anlama ve karar verme yeteneği,</a:t>
            </a:r>
          </a:p>
          <a:p>
            <a:pPr algn="just"/>
            <a:r>
              <a:rPr lang="tr-TR" sz="2400" b="1" dirty="0" smtClean="0">
                <a:latin typeface="Times New Roman" pitchFamily="18" charset="0"/>
                <a:cs typeface="Times New Roman" pitchFamily="18" charset="0"/>
              </a:rPr>
              <a:t>İletişim becerileri,</a:t>
            </a:r>
          </a:p>
          <a:p>
            <a:pPr algn="just"/>
            <a:r>
              <a:rPr lang="tr-TR" sz="2400" b="1" dirty="0" smtClean="0">
                <a:latin typeface="Times New Roman" pitchFamily="18" charset="0"/>
                <a:cs typeface="Times New Roman" pitchFamily="18" charset="0"/>
              </a:rPr>
              <a:t>Birlikte çalışma (işbirliği) becerileri,</a:t>
            </a:r>
          </a:p>
          <a:p>
            <a:pPr algn="just"/>
            <a:r>
              <a:rPr lang="tr-TR" sz="2400" b="1" dirty="0" smtClean="0">
                <a:latin typeface="Times New Roman" pitchFamily="18" charset="0"/>
                <a:cs typeface="Times New Roman" pitchFamily="18" charset="0"/>
              </a:rPr>
              <a:t>Problem çözme yeteneği,</a:t>
            </a:r>
          </a:p>
          <a:p>
            <a:pPr algn="just"/>
            <a:r>
              <a:rPr lang="tr-TR" sz="2400" b="1" dirty="0" smtClean="0">
                <a:latin typeface="Times New Roman" pitchFamily="18" charset="0"/>
                <a:cs typeface="Times New Roman" pitchFamily="18" charset="0"/>
              </a:rPr>
              <a:t>Çalıştığı alana geniş bir perspektiften bakma yeteneği,</a:t>
            </a:r>
          </a:p>
          <a:p>
            <a:pPr algn="just"/>
            <a:r>
              <a:rPr lang="tr-TR" sz="2400" b="1" dirty="0" smtClean="0">
                <a:latin typeface="Times New Roman" pitchFamily="18" charset="0"/>
                <a:cs typeface="Times New Roman" pitchFamily="18" charset="0"/>
              </a:rPr>
              <a:t>Sorgulayıcı ve analitik yaklaşımlarıdır </a:t>
            </a:r>
          </a:p>
          <a:p>
            <a:pPr algn="just"/>
            <a:r>
              <a:rPr lang="tr-TR" sz="2400" b="1" dirty="0" smtClean="0">
                <a:solidFill>
                  <a:srgbClr val="FF0000"/>
                </a:solidFill>
                <a:latin typeface="Times New Roman" pitchFamily="18" charset="0"/>
                <a:cs typeface="Times New Roman" pitchFamily="18" charset="0"/>
              </a:rPr>
              <a:t>(</a:t>
            </a:r>
            <a:r>
              <a:rPr lang="en-US" sz="2400" b="1" dirty="0" smtClean="0">
                <a:solidFill>
                  <a:srgbClr val="FF0000"/>
                </a:solidFill>
                <a:latin typeface="Times New Roman" pitchFamily="18" charset="0"/>
                <a:cs typeface="Times New Roman" pitchFamily="18" charset="0"/>
              </a:rPr>
              <a:t>Allen MG</a:t>
            </a:r>
            <a:r>
              <a:rPr lang="tr-TR" sz="2400" b="1" dirty="0" smtClean="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Improving </a:t>
            </a:r>
            <a:r>
              <a:rPr lang="en-US" sz="2400" b="1" dirty="0">
                <a:solidFill>
                  <a:srgbClr val="FF0000"/>
                </a:solidFill>
                <a:latin typeface="Times New Roman" pitchFamily="18" charset="0"/>
                <a:cs typeface="Times New Roman" pitchFamily="18" charset="0"/>
              </a:rPr>
              <a:t>the personal skills of graduates: </a:t>
            </a:r>
            <a:r>
              <a:rPr lang="en-US" sz="2400" b="1" dirty="0" smtClean="0">
                <a:solidFill>
                  <a:srgbClr val="FF0000"/>
                </a:solidFill>
                <a:latin typeface="Times New Roman" pitchFamily="18" charset="0"/>
                <a:cs typeface="Times New Roman" pitchFamily="18" charset="0"/>
              </a:rPr>
              <a:t>final</a:t>
            </a:r>
            <a:r>
              <a:rPr lang="tr-TR" sz="2400" b="1" dirty="0" smtClean="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report </a:t>
            </a:r>
            <a:r>
              <a:rPr lang="en-US" sz="2400" b="1" dirty="0">
                <a:solidFill>
                  <a:srgbClr val="FF0000"/>
                </a:solidFill>
                <a:latin typeface="Times New Roman" pitchFamily="18" charset="0"/>
                <a:cs typeface="Times New Roman" pitchFamily="18" charset="0"/>
              </a:rPr>
              <a:t>1988-91. Sheffield: Personal Skills Unit, Sheffield </a:t>
            </a:r>
            <a:r>
              <a:rPr lang="en-US" sz="2400" b="1" dirty="0" smtClean="0">
                <a:solidFill>
                  <a:srgbClr val="FF0000"/>
                </a:solidFill>
                <a:latin typeface="Times New Roman" pitchFamily="18" charset="0"/>
                <a:cs typeface="Times New Roman" pitchFamily="18" charset="0"/>
              </a:rPr>
              <a:t>University</a:t>
            </a:r>
            <a:r>
              <a:rPr lang="tr-TR" sz="2400" b="1" dirty="0" smtClean="0">
                <a:solidFill>
                  <a:srgbClr val="FF0000"/>
                </a:solidFill>
                <a:latin typeface="Times New Roman" pitchFamily="18" charset="0"/>
                <a:cs typeface="Times New Roman" pitchFamily="18" charset="0"/>
              </a:rPr>
              <a:t>,</a:t>
            </a:r>
            <a:r>
              <a:rPr lang="en-US" sz="2400" b="1" dirty="0" smtClean="0">
                <a:solidFill>
                  <a:srgbClr val="FF0000"/>
                </a:solidFill>
                <a:latin typeface="Times New Roman" pitchFamily="18" charset="0"/>
                <a:cs typeface="Times New Roman" pitchFamily="18" charset="0"/>
              </a:rPr>
              <a:t>1991</a:t>
            </a:r>
            <a:r>
              <a:rPr lang="tr-TR" sz="2400" b="1" dirty="0" smtClean="0">
                <a:solidFill>
                  <a:srgbClr val="FF0000"/>
                </a:solidFill>
                <a:latin typeface="Times New Roman" pitchFamily="18" charset="0"/>
                <a:cs typeface="Times New Roman" pitchFamily="18" charset="0"/>
              </a:rPr>
              <a:t>)</a:t>
            </a:r>
            <a:r>
              <a:rPr lang="en-US" sz="2400" b="1" dirty="0" smtClean="0">
                <a:solidFill>
                  <a:srgbClr val="FF0000"/>
                </a:solidFill>
                <a:latin typeface="Times New Roman" pitchFamily="18" charset="0"/>
                <a:cs typeface="Times New Roman" pitchFamily="18" charset="0"/>
              </a:rPr>
              <a:t>.</a:t>
            </a:r>
            <a:endParaRPr lang="tr-TR" sz="2400" b="1" dirty="0">
              <a:solidFill>
                <a:srgbClr val="FF0000"/>
              </a:solidFill>
              <a:latin typeface="Times New Roman" pitchFamily="18" charset="0"/>
              <a:cs typeface="Times New Roman" pitchFamily="18" charset="0"/>
            </a:endParaRPr>
          </a:p>
          <a:p>
            <a:pPr algn="just"/>
            <a:endParaRPr lang="tr-TR" sz="2400" dirty="0"/>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schemeClr val="bg1"/>
                </a:solidFill>
              </a:rPr>
              <a:t>Diş Hekimliği Eğitiminde Akreditasyon</a:t>
            </a:r>
            <a:endParaRPr lang="tr-TR" b="1" dirty="0">
              <a:solidFill>
                <a:schemeClr val="bg1"/>
              </a:solidFill>
            </a:endParaRPr>
          </a:p>
        </p:txBody>
      </p:sp>
      <p:sp>
        <p:nvSpPr>
          <p:cNvPr id="5" name="Dikdörtgen 4"/>
          <p:cNvSpPr/>
          <p:nvPr/>
        </p:nvSpPr>
        <p:spPr>
          <a:xfrm>
            <a:off x="1857356" y="404664"/>
            <a:ext cx="5072098" cy="461665"/>
          </a:xfrm>
          <a:prstGeom prst="rect">
            <a:avLst/>
          </a:prstGeom>
        </p:spPr>
        <p:txBody>
          <a:bodyPr wrap="square">
            <a:spAutoFit/>
          </a:bodyPr>
          <a:lstStyle/>
          <a:p>
            <a:pPr algn="ctr"/>
            <a:r>
              <a:rPr lang="tr-TR" sz="2400" b="1" dirty="0">
                <a:solidFill>
                  <a:srgbClr val="FF0000"/>
                </a:solidFill>
                <a:latin typeface="Times New Roman" pitchFamily="18" charset="0"/>
                <a:cs typeface="Times New Roman" pitchFamily="18" charset="0"/>
              </a:rPr>
              <a:t>GENEL DEĞERLENDİRME</a:t>
            </a:r>
          </a:p>
        </p:txBody>
      </p:sp>
      <p:sp>
        <p:nvSpPr>
          <p:cNvPr id="2" name="Slayt Numarası Yer Tutucusu 1"/>
          <p:cNvSpPr>
            <a:spLocks noGrp="1"/>
          </p:cNvSpPr>
          <p:nvPr>
            <p:ph type="sldNum" sz="quarter" idx="12"/>
          </p:nvPr>
        </p:nvSpPr>
        <p:spPr/>
        <p:txBody>
          <a:bodyPr/>
          <a:lstStyle/>
          <a:p>
            <a:fld id="{86B450FF-6EC2-4529-A63C-8D567BBE06E9}" type="slidenum">
              <a:rPr lang="en-US" smtClean="0"/>
              <a:pPr/>
              <a:t>6</a:t>
            </a:fld>
            <a:endParaRPr lang="en-US" dirty="0"/>
          </a:p>
        </p:txBody>
      </p:sp>
    </p:spTree>
    <p:extLst>
      <p:ext uri="{BB962C8B-B14F-4D97-AF65-F5344CB8AC3E}">
        <p14:creationId xmlns:p14="http://schemas.microsoft.com/office/powerpoint/2010/main" xmlns="" val="92596122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1340768"/>
            <a:ext cx="7787208" cy="4525963"/>
          </a:xfrm>
        </p:spPr>
        <p:txBody>
          <a:bodyPr>
            <a:normAutofit/>
          </a:bodyPr>
          <a:lstStyle/>
          <a:p>
            <a:pPr marL="0" indent="0" algn="just">
              <a:buNone/>
            </a:pPr>
            <a:r>
              <a:rPr lang="en-US" sz="2800" b="1" dirty="0" err="1" smtClean="0">
                <a:latin typeface="Times New Roman" pitchFamily="18" charset="0"/>
                <a:cs typeface="Times New Roman" pitchFamily="18" charset="0"/>
              </a:rPr>
              <a:t>Öğrenci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modülü</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bitirdikten</a:t>
            </a:r>
            <a:r>
              <a:rPr lang="tr-TR" sz="2800" b="1" dirty="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sonra</a:t>
            </a:r>
            <a:r>
              <a:rPr lang="en-US" sz="2800" b="1" dirty="0" smtClean="0">
                <a:latin typeface="Times New Roman" pitchFamily="18" charset="0"/>
                <a:cs typeface="Times New Roman" pitchFamily="18" charset="0"/>
              </a:rPr>
              <a:t> </a:t>
            </a:r>
            <a:r>
              <a:rPr lang="en-US" sz="2800" b="1" dirty="0" err="1">
                <a:latin typeface="Times New Roman" pitchFamily="18" charset="0"/>
                <a:cs typeface="Times New Roman" pitchFamily="18" charset="0"/>
              </a:rPr>
              <a:t>deneyimlerini</a:t>
            </a:r>
            <a:r>
              <a:rPr lang="en-US" sz="2800" b="1" dirty="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daha</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sonra</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müfredatın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bir</a:t>
            </a:r>
            <a:r>
              <a:rPr lang="tr-TR"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başka</a:t>
            </a:r>
            <a:r>
              <a:rPr lang="en-US" sz="2800" b="1" dirty="0" smtClean="0">
                <a:latin typeface="Times New Roman" pitchFamily="18" charset="0"/>
                <a:cs typeface="Times New Roman" pitchFamily="18" charset="0"/>
              </a:rPr>
              <a:t> </a:t>
            </a:r>
            <a:r>
              <a:rPr lang="en-US" sz="2800" b="1" dirty="0" err="1">
                <a:latin typeface="Times New Roman" pitchFamily="18" charset="0"/>
                <a:cs typeface="Times New Roman" pitchFamily="18" charset="0"/>
              </a:rPr>
              <a:t>alanında</a:t>
            </a:r>
            <a:r>
              <a:rPr lang="en-US" sz="2800" b="1" dirty="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kullanabilmelidir</a:t>
            </a:r>
            <a:r>
              <a:rPr lang="en-US" sz="2800" b="1" dirty="0" smtClean="0">
                <a:latin typeface="Times New Roman" pitchFamily="18" charset="0"/>
                <a:cs typeface="Times New Roman" pitchFamily="18" charset="0"/>
              </a:rPr>
              <a:t>.</a:t>
            </a:r>
            <a:endParaRPr lang="tr-TR" sz="2800" b="1" dirty="0" smtClean="0">
              <a:latin typeface="Times New Roman" pitchFamily="18" charset="0"/>
              <a:cs typeface="Times New Roman" pitchFamily="18" charset="0"/>
            </a:endParaRPr>
          </a:p>
          <a:p>
            <a:pPr marL="0" indent="0" algn="just">
              <a:buNone/>
            </a:pPr>
            <a:r>
              <a:rPr lang="en-US" b="1" dirty="0" smtClean="0">
                <a:latin typeface="Times New Roman" pitchFamily="18" charset="0"/>
                <a:cs typeface="Times New Roman" pitchFamily="18" charset="0"/>
              </a:rPr>
              <a:t>Her </a:t>
            </a:r>
            <a:r>
              <a:rPr lang="en-US" b="1" dirty="0" err="1">
                <a:latin typeface="Times New Roman" pitchFamily="18" charset="0"/>
                <a:cs typeface="Times New Roman" pitchFamily="18" charset="0"/>
              </a:rPr>
              <a:t>bir</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modülün</a:t>
            </a:r>
            <a:r>
              <a:rPr lang="en-US" b="1" dirty="0">
                <a:latin typeface="Times New Roman" pitchFamily="18" charset="0"/>
                <a:cs typeface="Times New Roman" pitchFamily="18" charset="0"/>
              </a:rPr>
              <a:t> </a:t>
            </a:r>
            <a:r>
              <a:rPr lang="en-US" b="1" dirty="0" err="1" smtClean="0">
                <a:latin typeface="Times New Roman" pitchFamily="18" charset="0"/>
                <a:cs typeface="Times New Roman" pitchFamily="18" charset="0"/>
              </a:rPr>
              <a:t>çalışma</a:t>
            </a:r>
            <a:r>
              <a:rPr lang="tr-TR"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metodu</a:t>
            </a:r>
            <a:r>
              <a:rPr lang="tr-TR"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a:t>
            </a:r>
            <a:r>
              <a:rPr lang="en-US" b="1" dirty="0" err="1" smtClean="0">
                <a:latin typeface="Times New Roman" pitchFamily="18" charset="0"/>
                <a:cs typeface="Times New Roman" pitchFamily="18" charset="0"/>
              </a:rPr>
              <a:t>konferans</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seminer</a:t>
            </a:r>
            <a:r>
              <a:rPr lang="en-US" b="1" dirty="0" smtClean="0">
                <a:latin typeface="Times New Roman" pitchFamily="18" charset="0"/>
                <a:cs typeface="Times New Roman" pitchFamily="18" charset="0"/>
              </a:rPr>
              <a:t>,</a:t>
            </a:r>
            <a:r>
              <a:rPr lang="tr-TR"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grup</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çalışması</a:t>
            </a:r>
            <a:r>
              <a:rPr lang="tr-TR" b="1" dirty="0" smtClean="0">
                <a:latin typeface="Times New Roman" pitchFamily="18" charset="0"/>
                <a:cs typeface="Times New Roman" pitchFamily="18" charset="0"/>
              </a:rPr>
              <a:t> vb</a:t>
            </a:r>
            <a:r>
              <a:rPr lang="en-US" b="1" dirty="0" smtClean="0">
                <a:latin typeface="Times New Roman" pitchFamily="18" charset="0"/>
                <a:cs typeface="Times New Roman" pitchFamily="18" charset="0"/>
              </a:rPr>
              <a:t>), </a:t>
            </a:r>
            <a:r>
              <a:rPr lang="en-US" b="1" dirty="0" err="1">
                <a:latin typeface="Times New Roman" pitchFamily="18" charset="0"/>
                <a:cs typeface="Times New Roman" pitchFamily="18" charset="0"/>
              </a:rPr>
              <a:t>öğrenme</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materyalleri</a:t>
            </a:r>
            <a:r>
              <a:rPr lang="en-US" b="1" dirty="0">
                <a:latin typeface="Times New Roman" pitchFamily="18" charset="0"/>
                <a:cs typeface="Times New Roman" pitchFamily="18" charset="0"/>
              </a:rPr>
              <a:t>, </a:t>
            </a:r>
            <a:r>
              <a:rPr lang="tr-TR" b="1" dirty="0" smtClean="0">
                <a:latin typeface="Times New Roman" pitchFamily="18" charset="0"/>
                <a:cs typeface="Times New Roman" pitchFamily="18" charset="0"/>
              </a:rPr>
              <a:t>programı</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ve</a:t>
            </a:r>
            <a:r>
              <a:rPr lang="en-US" b="1" dirty="0" smtClean="0">
                <a:latin typeface="Times New Roman" pitchFamily="18" charset="0"/>
                <a:cs typeface="Times New Roman" pitchFamily="18" charset="0"/>
              </a:rPr>
              <a:t> </a:t>
            </a:r>
            <a:r>
              <a:rPr lang="en-US" b="1" dirty="0" err="1">
                <a:latin typeface="Times New Roman" pitchFamily="18" charset="0"/>
                <a:cs typeface="Times New Roman" pitchFamily="18" charset="0"/>
              </a:rPr>
              <a:t>değerlendirme</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yöntemlerini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içeren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bir</a:t>
            </a:r>
            <a:r>
              <a:rPr lang="en-US" b="1" dirty="0">
                <a:latin typeface="Times New Roman" pitchFamily="18" charset="0"/>
                <a:cs typeface="Times New Roman" pitchFamily="18" charset="0"/>
              </a:rPr>
              <a:t> </a:t>
            </a:r>
            <a:r>
              <a:rPr lang="en-US" b="1" dirty="0" smtClean="0">
                <a:latin typeface="Times New Roman" pitchFamily="18" charset="0"/>
                <a:cs typeface="Times New Roman" pitchFamily="18" charset="0"/>
              </a:rPr>
              <a:t>el</a:t>
            </a:r>
            <a:r>
              <a:rPr lang="tr-TR"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kitabı</a:t>
            </a:r>
            <a:r>
              <a:rPr lang="en-US" b="1" dirty="0" smtClean="0">
                <a:latin typeface="Times New Roman" pitchFamily="18" charset="0"/>
                <a:cs typeface="Times New Roman" pitchFamily="18" charset="0"/>
              </a:rPr>
              <a:t> </a:t>
            </a:r>
            <a:r>
              <a:rPr lang="en-US" b="1" dirty="0" err="1">
                <a:latin typeface="Times New Roman" pitchFamily="18" charset="0"/>
                <a:cs typeface="Times New Roman" pitchFamily="18" charset="0"/>
              </a:rPr>
              <a:t>olmalıdır</a:t>
            </a:r>
            <a:r>
              <a:rPr lang="en-US" b="1" dirty="0">
                <a:latin typeface="Times New Roman" pitchFamily="18" charset="0"/>
                <a:cs typeface="Times New Roman" pitchFamily="18" charset="0"/>
              </a:rPr>
              <a:t>.</a:t>
            </a: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5" name="Başlık 1"/>
          <p:cNvSpPr txBox="1">
            <a:spLocks noGrp="1"/>
          </p:cNvSpPr>
          <p:nvPr>
            <p:ph type="title"/>
          </p:nvPr>
        </p:nvSpPr>
        <p:spPr>
          <a:xfrm>
            <a:off x="457200" y="274638"/>
            <a:ext cx="8229600" cy="7969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6" name="Slayt Numarası Yer Tutucusu 5"/>
          <p:cNvSpPr>
            <a:spLocks noGrp="1"/>
          </p:cNvSpPr>
          <p:nvPr>
            <p:ph type="sldNum" sz="quarter" idx="12"/>
          </p:nvPr>
        </p:nvSpPr>
        <p:spPr/>
        <p:txBody>
          <a:bodyPr/>
          <a:lstStyle/>
          <a:p>
            <a:fld id="{86B450FF-6EC2-4529-A63C-8D567BBE06E9}" type="slidenum">
              <a:rPr lang="en-US" smtClean="0"/>
              <a:pPr/>
              <a:t>60</a:t>
            </a:fld>
            <a:endParaRPr lang="en-US" dirty="0"/>
          </a:p>
        </p:txBody>
      </p:sp>
    </p:spTree>
    <p:extLst>
      <p:ext uri="{BB962C8B-B14F-4D97-AF65-F5344CB8AC3E}">
        <p14:creationId xmlns:p14="http://schemas.microsoft.com/office/powerpoint/2010/main" xmlns="" val="80669114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1412776"/>
            <a:ext cx="7787208" cy="5159496"/>
          </a:xfrm>
        </p:spPr>
        <p:txBody>
          <a:bodyPr>
            <a:noAutofit/>
          </a:bodyPr>
          <a:lstStyle/>
          <a:p>
            <a:pPr marL="361950" indent="-361950" algn="just">
              <a:buNone/>
            </a:pPr>
            <a:r>
              <a:rPr lang="fi-FI" sz="2000" b="1" dirty="0">
                <a:solidFill>
                  <a:srgbClr val="FF0000"/>
                </a:solidFill>
                <a:latin typeface="Times New Roman" pitchFamily="18" charset="0"/>
                <a:cs typeface="Times New Roman" pitchFamily="18" charset="0"/>
              </a:rPr>
              <a:t>2. </a:t>
            </a:r>
            <a:r>
              <a:rPr lang="tr-TR" sz="2000" b="1" dirty="0" smtClean="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Association </a:t>
            </a:r>
            <a:r>
              <a:rPr lang="en-US" sz="2400" b="1" dirty="0" smtClean="0">
                <a:solidFill>
                  <a:srgbClr val="FF0000"/>
                </a:solidFill>
                <a:latin typeface="Times New Roman" pitchFamily="18" charset="0"/>
                <a:cs typeface="Times New Roman" pitchFamily="18" charset="0"/>
              </a:rPr>
              <a:t>of Dental Education in </a:t>
            </a:r>
            <a:r>
              <a:rPr lang="en-US" sz="2400" b="1" dirty="0" smtClean="0">
                <a:solidFill>
                  <a:srgbClr val="FF0000"/>
                </a:solidFill>
                <a:latin typeface="Times New Roman" pitchFamily="18" charset="0"/>
                <a:cs typeface="Times New Roman" pitchFamily="18" charset="0"/>
              </a:rPr>
              <a:t>Europe</a:t>
            </a:r>
            <a:r>
              <a:rPr lang="fi-FI"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diş</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hekimliği</a:t>
            </a:r>
            <a:r>
              <a:rPr lang="en-US" sz="2400" b="1" dirty="0" smtClean="0">
                <a:solidFill>
                  <a:srgbClr val="FF0000"/>
                </a:solidFill>
                <a:latin typeface="Times New Roman" pitchFamily="18" charset="0"/>
                <a:cs typeface="Times New Roman" pitchFamily="18" charset="0"/>
              </a:rPr>
              <a:t> </a:t>
            </a:r>
            <a:r>
              <a:rPr lang="tr-TR" sz="2400" b="1" dirty="0" smtClean="0">
                <a:solidFill>
                  <a:srgbClr val="FF0000"/>
                </a:solidFill>
                <a:latin typeface="Times New Roman" pitchFamily="18" charset="0"/>
                <a:cs typeface="Times New Roman" pitchFamily="18" charset="0"/>
              </a:rPr>
              <a:t>  </a:t>
            </a:r>
          </a:p>
          <a:p>
            <a:pPr marL="361950" indent="-361950" algn="just">
              <a:buNone/>
            </a:pPr>
            <a:r>
              <a:rPr lang="tr-TR" sz="2400" b="1" dirty="0" smtClean="0">
                <a:solidFill>
                  <a:srgbClr val="FF0000"/>
                </a:solidFill>
                <a:latin typeface="Times New Roman" pitchFamily="18" charset="0"/>
                <a:cs typeface="Times New Roman" pitchFamily="18" charset="0"/>
              </a:rPr>
              <a:t> </a:t>
            </a:r>
            <a:r>
              <a:rPr lang="tr-TR"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fakültelerin</a:t>
            </a:r>
            <a:r>
              <a:rPr lang="tr-TR" sz="2400" b="1" dirty="0" smtClean="0">
                <a:solidFill>
                  <a:srgbClr val="FF0000"/>
                </a:solidFill>
                <a:latin typeface="Times New Roman" pitchFamily="18" charset="0"/>
                <a:cs typeface="Times New Roman" pitchFamily="18" charset="0"/>
              </a:rPr>
              <a:t>de</a:t>
            </a:r>
            <a:r>
              <a:rPr lang="en-US" sz="2400" b="1" dirty="0" smtClean="0">
                <a:solidFill>
                  <a:srgbClr val="FF0000"/>
                </a:solidFill>
                <a:latin typeface="Times New Roman" pitchFamily="18" charset="0"/>
                <a:cs typeface="Times New Roman" pitchFamily="18" charset="0"/>
              </a:rPr>
              <a:t> </a:t>
            </a:r>
            <a:r>
              <a:rPr lang="tr-TR" sz="2400" b="1" dirty="0" smtClean="0">
                <a:solidFill>
                  <a:srgbClr val="FF0000"/>
                </a:solidFill>
                <a:latin typeface="Times New Roman" pitchFamily="18" charset="0"/>
                <a:cs typeface="Times New Roman" pitchFamily="18" charset="0"/>
              </a:rPr>
              <a:t>incelemeler yapmış ve </a:t>
            </a:r>
            <a:r>
              <a:rPr lang="fi-FI" sz="2400" b="1" dirty="0" smtClean="0">
                <a:solidFill>
                  <a:srgbClr val="FF0000"/>
                </a:solidFill>
                <a:latin typeface="Times New Roman" pitchFamily="18" charset="0"/>
                <a:cs typeface="Times New Roman" pitchFamily="18" charset="0"/>
              </a:rPr>
              <a:t>“</a:t>
            </a:r>
            <a:r>
              <a:rPr lang="fi-FI" sz="2400" b="1" dirty="0">
                <a:solidFill>
                  <a:srgbClr val="FF0000"/>
                </a:solidFill>
                <a:latin typeface="Times New Roman" pitchFamily="18" charset="0"/>
                <a:cs typeface="Times New Roman" pitchFamily="18" charset="0"/>
              </a:rPr>
              <a:t>eğitimin kalitesinin </a:t>
            </a:r>
            <a:r>
              <a:rPr lang="tr-TR" sz="2400" b="1" dirty="0" smtClean="0">
                <a:solidFill>
                  <a:srgbClr val="FF0000"/>
                </a:solidFill>
                <a:latin typeface="Times New Roman" pitchFamily="18" charset="0"/>
                <a:cs typeface="Times New Roman" pitchFamily="18" charset="0"/>
              </a:rPr>
              <a:t> </a:t>
            </a:r>
            <a:r>
              <a:rPr lang="fi-FI" sz="2400" b="1" dirty="0" smtClean="0">
                <a:solidFill>
                  <a:srgbClr val="FF0000"/>
                </a:solidFill>
                <a:latin typeface="Times New Roman" pitchFamily="18" charset="0"/>
                <a:cs typeface="Times New Roman" pitchFamily="18" charset="0"/>
              </a:rPr>
              <a:t>yükseltilmesi</a:t>
            </a:r>
            <a:r>
              <a:rPr lang="fi-FI" sz="2400" b="1" dirty="0">
                <a:solidFill>
                  <a:srgbClr val="FF0000"/>
                </a:solidFill>
                <a:latin typeface="Times New Roman" pitchFamily="18" charset="0"/>
                <a:cs typeface="Times New Roman" pitchFamily="18" charset="0"/>
              </a:rPr>
              <a:t>” amacıyla</a:t>
            </a:r>
            <a:r>
              <a:rPr lang="tr-TR" sz="2400" b="1" dirty="0">
                <a:solidFill>
                  <a:srgbClr val="FF0000"/>
                </a:solidFill>
                <a:latin typeface="Times New Roman" pitchFamily="18" charset="0"/>
                <a:cs typeface="Times New Roman" pitchFamily="18" charset="0"/>
              </a:rPr>
              <a:t> </a:t>
            </a:r>
            <a:r>
              <a:rPr lang="tr-TR" sz="2400" b="1" dirty="0" smtClean="0">
                <a:solidFill>
                  <a:srgbClr val="FF0000"/>
                </a:solidFill>
                <a:latin typeface="Times New Roman" pitchFamily="18" charset="0"/>
                <a:cs typeface="Times New Roman" pitchFamily="18" charset="0"/>
              </a:rPr>
              <a:t>birtakım önerilerde bulunmuştur.</a:t>
            </a:r>
            <a:r>
              <a:rPr lang="en-US" sz="2400" b="1" dirty="0" smtClean="0">
                <a:solidFill>
                  <a:srgbClr val="FF0000"/>
                </a:solidFill>
                <a:latin typeface="Times New Roman" pitchFamily="18" charset="0"/>
                <a:cs typeface="Times New Roman" pitchFamily="18" charset="0"/>
              </a:rPr>
              <a:t> </a:t>
            </a:r>
            <a:r>
              <a:rPr lang="tr-TR" sz="2400" b="1" dirty="0" smtClean="0">
                <a:solidFill>
                  <a:srgbClr val="FF0000"/>
                </a:solidFill>
                <a:latin typeface="Times New Roman" pitchFamily="18" charset="0"/>
                <a:cs typeface="Times New Roman" pitchFamily="18" charset="0"/>
              </a:rPr>
              <a:t>Bunlar;</a:t>
            </a:r>
            <a:endParaRPr lang="en-US" sz="2400" b="1" dirty="0">
              <a:solidFill>
                <a:srgbClr val="FF0000"/>
              </a:solidFill>
              <a:latin typeface="Times New Roman" pitchFamily="18" charset="0"/>
              <a:cs typeface="Times New Roman" pitchFamily="18" charset="0"/>
            </a:endParaRPr>
          </a:p>
          <a:p>
            <a:pPr lvl="1" algn="just"/>
            <a:r>
              <a:rPr lang="en-US" sz="2400" b="1" dirty="0">
                <a:latin typeface="Times New Roman" pitchFamily="18" charset="0"/>
                <a:cs typeface="Times New Roman" pitchFamily="18" charset="0"/>
              </a:rPr>
              <a:t>“</a:t>
            </a:r>
            <a:r>
              <a:rPr lang="en-US" sz="2400" b="1" dirty="0" err="1">
                <a:latin typeface="Times New Roman" pitchFamily="18" charset="0"/>
                <a:cs typeface="Times New Roman" pitchFamily="18" charset="0"/>
              </a:rPr>
              <a:t>Öğrenci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merkezli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öğrenme</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modelleri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geliştirilmelidir</a:t>
            </a:r>
            <a:r>
              <a:rPr lang="en-US" sz="2400" b="1" dirty="0">
                <a:latin typeface="Times New Roman" pitchFamily="18" charset="0"/>
                <a:cs typeface="Times New Roman" pitchFamily="18" charset="0"/>
              </a:rPr>
              <a:t>.</a:t>
            </a:r>
          </a:p>
          <a:p>
            <a:pPr lvl="1" algn="just"/>
            <a:r>
              <a:rPr lang="en-US" sz="2400" b="1" dirty="0" err="1">
                <a:latin typeface="Times New Roman" pitchFamily="18" charset="0"/>
                <a:cs typeface="Times New Roman" pitchFamily="18" charset="0"/>
              </a:rPr>
              <a:t>Ders</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programları</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ulusal</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gereksinimlere</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göre</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ve</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disiplinlerarası</a:t>
            </a:r>
            <a:r>
              <a:rPr lang="tr-TR"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bir</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temele</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dayanacak</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biçimde</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hazırlanmalıdır</a:t>
            </a:r>
            <a:r>
              <a:rPr lang="en-US" sz="2400" b="1" dirty="0">
                <a:latin typeface="Times New Roman" pitchFamily="18" charset="0"/>
                <a:cs typeface="Times New Roman" pitchFamily="18" charset="0"/>
              </a:rPr>
              <a:t>.</a:t>
            </a:r>
          </a:p>
          <a:p>
            <a:pPr lvl="1" algn="just"/>
            <a:r>
              <a:rPr lang="en-US" sz="2400" b="1" dirty="0" err="1" smtClean="0">
                <a:latin typeface="Times New Roman" pitchFamily="18" charset="0"/>
                <a:cs typeface="Times New Roman" pitchFamily="18" charset="0"/>
              </a:rPr>
              <a:t>Seçmeli</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dersler</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arttırılmalıdır</a:t>
            </a:r>
            <a:r>
              <a:rPr lang="en-US" sz="2400" b="1" dirty="0">
                <a:latin typeface="Times New Roman" pitchFamily="18" charset="0"/>
                <a:cs typeface="Times New Roman" pitchFamily="18" charset="0"/>
              </a:rPr>
              <a:t>.</a:t>
            </a:r>
          </a:p>
          <a:p>
            <a:pPr lvl="1" algn="just"/>
            <a:r>
              <a:rPr lang="en-US" sz="2400" b="1" dirty="0" err="1" smtClean="0">
                <a:latin typeface="Times New Roman" pitchFamily="18" charset="0"/>
                <a:cs typeface="Times New Roman" pitchFamily="18" charset="0"/>
              </a:rPr>
              <a:t>Preklinik</a:t>
            </a:r>
            <a:r>
              <a:rPr lang="tr-TR" sz="2400" b="1" dirty="0" smtClean="0">
                <a:latin typeface="Times New Roman" pitchFamily="18" charset="0"/>
                <a:cs typeface="Times New Roman" pitchFamily="18" charset="0"/>
              </a:rPr>
              <a:t>l</a:t>
            </a:r>
            <a:r>
              <a:rPr lang="en-US" sz="2400" b="1" dirty="0" smtClean="0">
                <a:latin typeface="Times New Roman" pitchFamily="18" charset="0"/>
                <a:cs typeface="Times New Roman" pitchFamily="18" charset="0"/>
              </a:rPr>
              <a:t>e </a:t>
            </a:r>
            <a:r>
              <a:rPr lang="en-US" sz="2400" b="1" dirty="0" err="1">
                <a:latin typeface="Times New Roman" pitchFamily="18" charset="0"/>
                <a:cs typeface="Times New Roman" pitchFamily="18" charset="0"/>
              </a:rPr>
              <a:t>entegrasyon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sağlanmalıdır</a:t>
            </a:r>
            <a:r>
              <a:rPr lang="en-US" sz="2400" b="1" dirty="0">
                <a:latin typeface="Times New Roman" pitchFamily="18" charset="0"/>
                <a:cs typeface="Times New Roman" pitchFamily="18" charset="0"/>
              </a:rPr>
              <a:t>.</a:t>
            </a: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6" name="Başlık 1"/>
          <p:cNvSpPr txBox="1">
            <a:spLocks noGrp="1"/>
          </p:cNvSpPr>
          <p:nvPr>
            <p:ph type="title"/>
          </p:nvPr>
        </p:nvSpPr>
        <p:spPr>
          <a:xfrm>
            <a:off x="457200" y="274638"/>
            <a:ext cx="8229600" cy="7969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7" name="Slayt Numarası Yer Tutucusu 6"/>
          <p:cNvSpPr>
            <a:spLocks noGrp="1"/>
          </p:cNvSpPr>
          <p:nvPr>
            <p:ph type="sldNum" sz="quarter" idx="12"/>
          </p:nvPr>
        </p:nvSpPr>
        <p:spPr/>
        <p:txBody>
          <a:bodyPr/>
          <a:lstStyle/>
          <a:p>
            <a:fld id="{86B450FF-6EC2-4529-A63C-8D567BBE06E9}" type="slidenum">
              <a:rPr lang="en-US" smtClean="0"/>
              <a:pPr/>
              <a:t>61</a:t>
            </a:fld>
            <a:endParaRPr lang="en-US" dirty="0"/>
          </a:p>
        </p:txBody>
      </p:sp>
    </p:spTree>
    <p:extLst>
      <p:ext uri="{BB962C8B-B14F-4D97-AF65-F5344CB8AC3E}">
        <p14:creationId xmlns:p14="http://schemas.microsoft.com/office/powerpoint/2010/main" xmlns="" val="65531208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1214422"/>
            <a:ext cx="7787208" cy="5643578"/>
          </a:xfrm>
        </p:spPr>
        <p:txBody>
          <a:bodyPr>
            <a:noAutofit/>
          </a:bodyPr>
          <a:lstStyle/>
          <a:p>
            <a:pPr marL="361950" indent="-361950" algn="just">
              <a:buNone/>
            </a:pPr>
            <a:r>
              <a:rPr lang="tr-TR" sz="2000" b="1" dirty="0" smtClean="0">
                <a:solidFill>
                  <a:srgbClr val="FF0000"/>
                </a:solidFill>
                <a:latin typeface="Times New Roman" pitchFamily="18" charset="0"/>
                <a:cs typeface="Times New Roman" pitchFamily="18" charset="0"/>
              </a:rPr>
              <a:t> </a:t>
            </a:r>
            <a:r>
              <a:rPr lang="tr-TR" sz="2000" b="1" dirty="0" smtClean="0">
                <a:solidFill>
                  <a:srgbClr val="FF0000"/>
                </a:solidFill>
                <a:latin typeface="Times New Roman" pitchFamily="18" charset="0"/>
                <a:cs typeface="Times New Roman" pitchFamily="18" charset="0"/>
              </a:rPr>
              <a:t>     </a:t>
            </a:r>
            <a:endParaRPr lang="en-US" sz="2000" b="1" dirty="0">
              <a:latin typeface="Times New Roman" pitchFamily="18" charset="0"/>
              <a:cs typeface="Times New Roman" pitchFamily="18" charset="0"/>
            </a:endParaRPr>
          </a:p>
          <a:p>
            <a:pPr lvl="1" algn="just"/>
            <a:r>
              <a:rPr lang="en-US" sz="2400" b="1" dirty="0" err="1" smtClean="0">
                <a:latin typeface="Times New Roman" pitchFamily="18" charset="0"/>
                <a:cs typeface="Times New Roman" pitchFamily="18" charset="0"/>
              </a:rPr>
              <a:t>Eğitim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programında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yer</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alan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konulardan</a:t>
            </a:r>
            <a:r>
              <a:rPr lang="en-US" sz="2400" b="1" dirty="0" smtClean="0">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immunoloji</a:t>
            </a:r>
            <a:r>
              <a:rPr lang="en-US" sz="2400" b="1" dirty="0" smtClean="0">
                <a:solidFill>
                  <a:srgbClr val="FF0000"/>
                </a:solidFill>
                <a:latin typeface="Times New Roman" pitchFamily="18" charset="0"/>
                <a:cs typeface="Times New Roman" pitchFamily="18" charset="0"/>
              </a:rPr>
              <a:t>,</a:t>
            </a:r>
            <a:r>
              <a:rPr lang="tr-TR"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maddeler</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bilgisi</a:t>
            </a:r>
            <a:r>
              <a:rPr lang="en-US" sz="2400" b="1" dirty="0" smtClean="0">
                <a:solidFill>
                  <a:srgbClr val="FF0000"/>
                </a:solidFill>
                <a:latin typeface="Times New Roman" pitchFamily="18" charset="0"/>
                <a:cs typeface="Times New Roman" pitchFamily="18" charset="0"/>
              </a:rPr>
              <a:t>, dental </a:t>
            </a:r>
            <a:r>
              <a:rPr lang="en-US" sz="2400" b="1" dirty="0" err="1" smtClean="0">
                <a:solidFill>
                  <a:srgbClr val="FF0000"/>
                </a:solidFill>
                <a:latin typeface="Times New Roman" pitchFamily="18" charset="0"/>
                <a:cs typeface="Times New Roman" pitchFamily="18" charset="0"/>
              </a:rPr>
              <a:t>plak</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tükürük</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çapraz</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enfeksiyon</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ve</a:t>
            </a:r>
            <a:r>
              <a:rPr lang="tr-TR"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sterilizasyon</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kan</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ve</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kan</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hastalıkları</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iyonize</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radyasyon</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ve</a:t>
            </a:r>
            <a:r>
              <a:rPr lang="tr-TR"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etkileri</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temporomandibular</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eklem</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hastalıkları</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geriatrik</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diş</a:t>
            </a:r>
            <a:r>
              <a:rPr lang="tr-TR"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hekimliği</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travma</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yara</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iyileşmesi</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enfeksiyon</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ve</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enfeksiyon</a:t>
            </a:r>
            <a:r>
              <a:rPr lang="tr-TR"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hastalıkları</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gibi</a:t>
            </a:r>
            <a:r>
              <a:rPr lang="en-US" sz="2400" b="1"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yeni </a:t>
            </a:r>
            <a:r>
              <a:rPr lang="en-US" sz="2400" b="1" dirty="0" err="1" smtClean="0">
                <a:latin typeface="Times New Roman" pitchFamily="18" charset="0"/>
                <a:cs typeface="Times New Roman" pitchFamily="18" charset="0"/>
              </a:rPr>
              <a:t>multidisipliner</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dersler</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oluşturulmalıdır</a:t>
            </a:r>
            <a:r>
              <a:rPr lang="en-US" sz="2400" b="1" dirty="0" smtClean="0">
                <a:latin typeface="Times New Roman" pitchFamily="18" charset="0"/>
                <a:cs typeface="Times New Roman" pitchFamily="18" charset="0"/>
              </a:rPr>
              <a:t>.</a:t>
            </a:r>
            <a:r>
              <a:rPr lang="tr-TR" sz="2400" b="1" dirty="0" smtClean="0">
                <a:latin typeface="Times New Roman" pitchFamily="18" charset="0"/>
                <a:cs typeface="Times New Roman" pitchFamily="18" charset="0"/>
              </a:rPr>
              <a:t> </a:t>
            </a:r>
          </a:p>
          <a:p>
            <a:pPr lvl="1" algn="just"/>
            <a:r>
              <a:rPr lang="en-US" sz="2400" b="1" dirty="0" err="1" smtClean="0">
                <a:latin typeface="Times New Roman" pitchFamily="18" charset="0"/>
                <a:cs typeface="Times New Roman" pitchFamily="18" charset="0"/>
              </a:rPr>
              <a:t>Ülkelerin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kendi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dilinde</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kitap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yazımı</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teşvik</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edilmelidir</a:t>
            </a:r>
            <a:r>
              <a:rPr lang="en-US" sz="2400" b="1" dirty="0" smtClean="0">
                <a:latin typeface="Times New Roman" pitchFamily="18" charset="0"/>
                <a:cs typeface="Times New Roman" pitchFamily="18" charset="0"/>
              </a:rPr>
              <a:t>.</a:t>
            </a:r>
          </a:p>
          <a:p>
            <a:pPr lvl="1" algn="just"/>
            <a:r>
              <a:rPr lang="en-US" sz="2400" b="1" dirty="0" smtClean="0">
                <a:latin typeface="Times New Roman" pitchFamily="18" charset="0"/>
                <a:cs typeface="Times New Roman" pitchFamily="18" charset="0"/>
              </a:rPr>
              <a:t>Her </a:t>
            </a:r>
            <a:r>
              <a:rPr lang="en-US" sz="2400" b="1" dirty="0" err="1" smtClean="0">
                <a:latin typeface="Times New Roman" pitchFamily="18" charset="0"/>
                <a:cs typeface="Times New Roman" pitchFamily="18" charset="0"/>
              </a:rPr>
              <a:t>dersin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öğrenim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çıktı</a:t>
            </a:r>
            <a:r>
              <a:rPr lang="tr-TR" sz="2400" b="1" dirty="0" err="1" smtClean="0">
                <a:latin typeface="Times New Roman" pitchFamily="18" charset="0"/>
                <a:cs typeface="Times New Roman" pitchFamily="18" charset="0"/>
              </a:rPr>
              <a:t>ları</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tanımlanmalıdır</a:t>
            </a:r>
            <a:r>
              <a:rPr lang="en-US" sz="2400" b="1" dirty="0" smtClean="0">
                <a:latin typeface="Times New Roman" pitchFamily="18" charset="0"/>
                <a:cs typeface="Times New Roman" pitchFamily="18" charset="0"/>
              </a:rPr>
              <a:t>.</a:t>
            </a:r>
          </a:p>
          <a:p>
            <a:pPr lvl="1" algn="just"/>
            <a:r>
              <a:rPr lang="en-US" sz="2400" b="1" dirty="0" err="1" smtClean="0">
                <a:latin typeface="Times New Roman" pitchFamily="18" charset="0"/>
                <a:cs typeface="Times New Roman" pitchFamily="18" charset="0"/>
              </a:rPr>
              <a:t>Bazı</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ders</a:t>
            </a:r>
            <a:r>
              <a:rPr lang="tr-TR" sz="2400" b="1" dirty="0" err="1" smtClean="0">
                <a:latin typeface="Times New Roman" pitchFamily="18" charset="0"/>
                <a:cs typeface="Times New Roman" pitchFamily="18" charset="0"/>
              </a:rPr>
              <a:t>lerin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saatleri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azaltılmalı</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veya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programdan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çıkartılmalıdır</a:t>
            </a:r>
            <a:r>
              <a:rPr lang="en-US" sz="2400" b="1" dirty="0" smtClean="0">
                <a:latin typeface="Times New Roman" pitchFamily="18" charset="0"/>
                <a:cs typeface="Times New Roman" pitchFamily="18" charset="0"/>
              </a:rPr>
              <a:t>.</a:t>
            </a:r>
          </a:p>
          <a:p>
            <a:pPr lvl="1" algn="just"/>
            <a:endParaRPr lang="en-US" sz="2400" b="1" dirty="0">
              <a:latin typeface="Times New Roman" pitchFamily="18" charset="0"/>
              <a:cs typeface="Times New Roman" pitchFamily="18" charset="0"/>
            </a:endParaRP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6" name="Başlık 1"/>
          <p:cNvSpPr txBox="1">
            <a:spLocks noGrp="1"/>
          </p:cNvSpPr>
          <p:nvPr>
            <p:ph type="title"/>
          </p:nvPr>
        </p:nvSpPr>
        <p:spPr>
          <a:xfrm>
            <a:off x="457200" y="274638"/>
            <a:ext cx="8229600" cy="7969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7" name="Slayt Numarası Yer Tutucusu 6"/>
          <p:cNvSpPr>
            <a:spLocks noGrp="1"/>
          </p:cNvSpPr>
          <p:nvPr>
            <p:ph type="sldNum" sz="quarter" idx="12"/>
          </p:nvPr>
        </p:nvSpPr>
        <p:spPr/>
        <p:txBody>
          <a:bodyPr/>
          <a:lstStyle/>
          <a:p>
            <a:fld id="{86B450FF-6EC2-4529-A63C-8D567BBE06E9}" type="slidenum">
              <a:rPr lang="en-US" smtClean="0"/>
              <a:pPr/>
              <a:t>62</a:t>
            </a:fld>
            <a:endParaRPr lang="en-US" dirty="0"/>
          </a:p>
        </p:txBody>
      </p:sp>
    </p:spTree>
    <p:extLst>
      <p:ext uri="{BB962C8B-B14F-4D97-AF65-F5344CB8AC3E}">
        <p14:creationId xmlns:p14="http://schemas.microsoft.com/office/powerpoint/2010/main" xmlns="" val="65531208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928670"/>
            <a:ext cx="8229600" cy="5715040"/>
          </a:xfrm>
        </p:spPr>
        <p:txBody>
          <a:bodyPr>
            <a:noAutofit/>
          </a:bodyPr>
          <a:lstStyle/>
          <a:p>
            <a:pPr lvl="1" algn="just"/>
            <a:r>
              <a:rPr lang="en-US" sz="2400" b="1" dirty="0" err="1" smtClean="0">
                <a:latin typeface="Times New Roman" pitchFamily="18" charset="0"/>
                <a:cs typeface="Times New Roman" pitchFamily="18" charset="0"/>
              </a:rPr>
              <a:t>Eğitimde</a:t>
            </a:r>
            <a:r>
              <a:rPr lang="en-US" sz="2400" b="1"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öğrencilere </a:t>
            </a:r>
            <a:r>
              <a:rPr lang="en-US" sz="2400" b="1" dirty="0" err="1" smtClean="0">
                <a:latin typeface="Times New Roman" pitchFamily="18" charset="0"/>
                <a:cs typeface="Times New Roman" pitchFamily="18" charset="0"/>
              </a:rPr>
              <a:t>pedagojik</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destek</a:t>
            </a:r>
            <a:r>
              <a:rPr lang="en-US" sz="2400" b="1"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verilmelidir</a:t>
            </a:r>
            <a:r>
              <a:rPr lang="en-US" sz="2400" b="1" dirty="0" smtClean="0">
                <a:latin typeface="Times New Roman" pitchFamily="18" charset="0"/>
                <a:cs typeface="Times New Roman" pitchFamily="18" charset="0"/>
              </a:rPr>
              <a:t>.</a:t>
            </a:r>
            <a:endParaRPr lang="en-US" sz="2400" b="1" dirty="0">
              <a:latin typeface="Times New Roman" pitchFamily="18" charset="0"/>
              <a:cs typeface="Times New Roman" pitchFamily="18" charset="0"/>
            </a:endParaRPr>
          </a:p>
          <a:p>
            <a:pPr lvl="1" algn="just"/>
            <a:r>
              <a:rPr lang="en-US" sz="2400" b="1" dirty="0">
                <a:latin typeface="Times New Roman" pitchFamily="18" charset="0"/>
                <a:cs typeface="Times New Roman" pitchFamily="18" charset="0"/>
              </a:rPr>
              <a:t>Hasta, </a:t>
            </a:r>
            <a:r>
              <a:rPr lang="en-US" sz="2400" b="1" dirty="0" err="1">
                <a:latin typeface="Times New Roman" pitchFamily="18" charset="0"/>
                <a:cs typeface="Times New Roman" pitchFamily="18" charset="0"/>
              </a:rPr>
              <a:t>öğretim</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üyesi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ve</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teknik</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elemanlarla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iletişim</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kurma</a:t>
            </a:r>
            <a:r>
              <a:rPr lang="tr-TR"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ve</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etik</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gibi</a:t>
            </a:r>
            <a:r>
              <a:rPr lang="en-US" sz="2400" b="1" dirty="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konular</a:t>
            </a:r>
            <a:r>
              <a:rPr lang="tr-TR" sz="2400" b="1" dirty="0" smtClean="0">
                <a:latin typeface="Times New Roman" pitchFamily="18" charset="0"/>
                <a:cs typeface="Times New Roman" pitchFamily="18" charset="0"/>
              </a:rPr>
              <a:t>da</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eğitimin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başlangıç</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yıllarında</a:t>
            </a:r>
            <a:r>
              <a:rPr lang="en-US" sz="2400" b="1" dirty="0">
                <a:latin typeface="Times New Roman" pitchFamily="18" charset="0"/>
                <a:cs typeface="Times New Roman" pitchFamily="18" charset="0"/>
              </a:rPr>
              <a:t> </a:t>
            </a:r>
            <a:r>
              <a:rPr lang="tr-TR" sz="2400" b="1" dirty="0" smtClean="0">
                <a:latin typeface="Times New Roman" pitchFamily="18" charset="0"/>
                <a:cs typeface="Times New Roman" pitchFamily="18" charset="0"/>
              </a:rPr>
              <a:t>bilgi </a:t>
            </a:r>
            <a:r>
              <a:rPr lang="en-US" sz="2400" b="1" dirty="0" err="1" smtClean="0">
                <a:latin typeface="Times New Roman" pitchFamily="18" charset="0"/>
                <a:cs typeface="Times New Roman" pitchFamily="18" charset="0"/>
              </a:rPr>
              <a:t>verilmelidir</a:t>
            </a:r>
            <a:r>
              <a:rPr lang="en-US" sz="2400" b="1" dirty="0">
                <a:latin typeface="Times New Roman" pitchFamily="18" charset="0"/>
                <a:cs typeface="Times New Roman" pitchFamily="18" charset="0"/>
              </a:rPr>
              <a:t>.</a:t>
            </a:r>
          </a:p>
          <a:p>
            <a:pPr lvl="1" algn="just"/>
            <a:r>
              <a:rPr lang="en-US" sz="2400" b="1" dirty="0" err="1">
                <a:latin typeface="Times New Roman" pitchFamily="18" charset="0"/>
                <a:cs typeface="Times New Roman" pitchFamily="18" charset="0"/>
              </a:rPr>
              <a:t>Öğrenciler</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eleştirel</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düşünme</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konusunda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teşvik</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edilmelidir</a:t>
            </a:r>
            <a:r>
              <a:rPr lang="en-US" sz="2400" b="1" dirty="0">
                <a:latin typeface="Times New Roman" pitchFamily="18" charset="0"/>
                <a:cs typeface="Times New Roman" pitchFamily="18" charset="0"/>
              </a:rPr>
              <a:t>.</a:t>
            </a:r>
          </a:p>
          <a:p>
            <a:pPr lvl="1" algn="just"/>
            <a:r>
              <a:rPr lang="en-US" sz="2400" b="1" dirty="0" err="1" smtClean="0">
                <a:latin typeface="Times New Roman" pitchFamily="18" charset="0"/>
                <a:cs typeface="Times New Roman" pitchFamily="18" charset="0"/>
              </a:rPr>
              <a:t>Öğretim</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üyelerinin</a:t>
            </a:r>
            <a:r>
              <a:rPr lang="en-US" sz="2400" b="1" dirty="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eğitim</a:t>
            </a:r>
            <a:r>
              <a:rPr lang="tr-TR" sz="2400" b="1" dirty="0" smtClean="0">
                <a:latin typeface="Times New Roman" pitchFamily="18" charset="0"/>
                <a:cs typeface="Times New Roman" pitchFamily="18" charset="0"/>
              </a:rPr>
              <a:t>ine önem verilmeli</a:t>
            </a:r>
            <a:r>
              <a:rPr lang="en-US" sz="2400" b="1"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ve i</a:t>
            </a:r>
            <a:r>
              <a:rPr lang="en-US" sz="2400" b="1" dirty="0" err="1" smtClean="0">
                <a:latin typeface="Times New Roman" pitchFamily="18" charset="0"/>
                <a:cs typeface="Times New Roman" pitchFamily="18" charset="0"/>
              </a:rPr>
              <a:t>lerde</a:t>
            </a:r>
            <a:r>
              <a:rPr lang="tr-TR"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öğretim</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üyesi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olacak</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doktora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öğrencileri</a:t>
            </a:r>
            <a:r>
              <a:rPr lang="en-US" sz="2400" b="1" dirty="0">
                <a:latin typeface="Times New Roman" pitchFamily="18" charset="0"/>
                <a:cs typeface="Times New Roman" pitchFamily="18" charset="0"/>
              </a:rPr>
              <a:t> </a:t>
            </a:r>
            <a:r>
              <a:rPr lang="tr-TR" sz="2400" b="1" dirty="0" smtClean="0">
                <a:latin typeface="Times New Roman" pitchFamily="18" charset="0"/>
                <a:cs typeface="Times New Roman" pitchFamily="18" charset="0"/>
              </a:rPr>
              <a:t>de </a:t>
            </a:r>
            <a:r>
              <a:rPr lang="en-US" sz="2400" b="1" dirty="0" err="1" smtClean="0">
                <a:latin typeface="Times New Roman" pitchFamily="18" charset="0"/>
                <a:cs typeface="Times New Roman" pitchFamily="18" charset="0"/>
              </a:rPr>
              <a:t>bu</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eğitimden</a:t>
            </a:r>
            <a:r>
              <a:rPr lang="tr-TR"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geçmelidir</a:t>
            </a:r>
            <a:r>
              <a:rPr lang="en-US" sz="2400" b="1" dirty="0">
                <a:latin typeface="Times New Roman" pitchFamily="18" charset="0"/>
                <a:cs typeface="Times New Roman" pitchFamily="18" charset="0"/>
              </a:rPr>
              <a:t>.</a:t>
            </a:r>
          </a:p>
          <a:p>
            <a:pPr lvl="1" algn="just"/>
            <a:r>
              <a:rPr lang="en-US" sz="2400" b="1" dirty="0" err="1">
                <a:latin typeface="Times New Roman" pitchFamily="18" charset="0"/>
                <a:cs typeface="Times New Roman" pitchFamily="18" charset="0"/>
              </a:rPr>
              <a:t>Entegre</a:t>
            </a:r>
            <a:r>
              <a:rPr lang="en-US" sz="2400" b="1" dirty="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klinik</a:t>
            </a:r>
            <a:r>
              <a:rPr lang="tr-TR" sz="2400" b="1" dirty="0" err="1" smtClean="0">
                <a:latin typeface="Times New Roman" pitchFamily="18" charset="0"/>
                <a:cs typeface="Times New Roman" pitchFamily="18" charset="0"/>
              </a:rPr>
              <a:t>ler</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kurulmalıdır</a:t>
            </a:r>
            <a:r>
              <a:rPr lang="en-US" sz="2400" b="1" dirty="0">
                <a:latin typeface="Times New Roman" pitchFamily="18" charset="0"/>
                <a:cs typeface="Times New Roman" pitchFamily="18" charset="0"/>
              </a:rPr>
              <a:t>.</a:t>
            </a:r>
          </a:p>
          <a:p>
            <a:pPr lvl="1" algn="just"/>
            <a:r>
              <a:rPr lang="en-US" sz="2400" b="1" dirty="0">
                <a:latin typeface="Times New Roman" pitchFamily="18" charset="0"/>
                <a:cs typeface="Times New Roman" pitchFamily="18" charset="0"/>
              </a:rPr>
              <a:t>Sınavlar, </a:t>
            </a:r>
            <a:r>
              <a:rPr lang="en-US" sz="2400" b="1" dirty="0" err="1">
                <a:latin typeface="Times New Roman" pitchFamily="18" charset="0"/>
                <a:cs typeface="Times New Roman" pitchFamily="18" charset="0"/>
              </a:rPr>
              <a:t>öğrencilerin</a:t>
            </a:r>
            <a:r>
              <a:rPr lang="en-US" sz="2400" b="1" dirty="0">
                <a:latin typeface="Times New Roman" pitchFamily="18" charset="0"/>
                <a:cs typeface="Times New Roman" pitchFamily="18" charset="0"/>
              </a:rPr>
              <a:t> belli </a:t>
            </a:r>
            <a:r>
              <a:rPr lang="en-US" sz="2400" b="1" dirty="0" err="1">
                <a:latin typeface="Times New Roman" pitchFamily="18" charset="0"/>
                <a:cs typeface="Times New Roman" pitchFamily="18" charset="0"/>
              </a:rPr>
              <a:t>konulara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yoğunlaşıp</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diğerlerini</a:t>
            </a:r>
            <a:r>
              <a:rPr lang="tr-TR"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çalışmadığı</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ve</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entegre</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diş</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hekimliği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eğitimi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konseptine</a:t>
            </a:r>
            <a:r>
              <a:rPr lang="tr-TR"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zarar</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verecek</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biçimde</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hazırlanmamalıdır</a:t>
            </a:r>
            <a:r>
              <a:rPr lang="en-US" sz="2400" b="1" dirty="0">
                <a:latin typeface="Times New Roman" pitchFamily="18" charset="0"/>
                <a:cs typeface="Times New Roman" pitchFamily="18" charset="0"/>
              </a:rPr>
              <a:t>.</a:t>
            </a: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5" name="Başlık 1"/>
          <p:cNvSpPr txBox="1">
            <a:spLocks noGrp="1"/>
          </p:cNvSpPr>
          <p:nvPr>
            <p:ph type="title"/>
          </p:nvPr>
        </p:nvSpPr>
        <p:spPr>
          <a:xfrm>
            <a:off x="457200" y="274638"/>
            <a:ext cx="8229600" cy="7969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6" name="Slayt Numarası Yer Tutucusu 5"/>
          <p:cNvSpPr>
            <a:spLocks noGrp="1"/>
          </p:cNvSpPr>
          <p:nvPr>
            <p:ph type="sldNum" sz="quarter" idx="12"/>
          </p:nvPr>
        </p:nvSpPr>
        <p:spPr/>
        <p:txBody>
          <a:bodyPr/>
          <a:lstStyle/>
          <a:p>
            <a:fld id="{86B450FF-6EC2-4529-A63C-8D567BBE06E9}" type="slidenum">
              <a:rPr lang="en-US" smtClean="0"/>
              <a:pPr/>
              <a:t>63</a:t>
            </a:fld>
            <a:endParaRPr lang="en-US" dirty="0"/>
          </a:p>
        </p:txBody>
      </p:sp>
    </p:spTree>
    <p:extLst>
      <p:ext uri="{BB962C8B-B14F-4D97-AF65-F5344CB8AC3E}">
        <p14:creationId xmlns:p14="http://schemas.microsoft.com/office/powerpoint/2010/main" xmlns="" val="413594705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1484784"/>
            <a:ext cx="7787208" cy="4525963"/>
          </a:xfrm>
        </p:spPr>
        <p:txBody>
          <a:bodyPr>
            <a:normAutofit/>
          </a:bodyPr>
          <a:lstStyle/>
          <a:p>
            <a:pPr lvl="1" algn="just"/>
            <a:r>
              <a:rPr lang="en-US" b="1" dirty="0" err="1">
                <a:latin typeface="Times New Roman" pitchFamily="18" charset="0"/>
                <a:cs typeface="Times New Roman" pitchFamily="18" charset="0"/>
              </a:rPr>
              <a:t>Ders</a:t>
            </a:r>
            <a:r>
              <a:rPr lang="en-US" b="1" dirty="0">
                <a:latin typeface="Times New Roman" pitchFamily="18" charset="0"/>
                <a:cs typeface="Times New Roman" pitchFamily="18" charset="0"/>
              </a:rPr>
              <a:t> </a:t>
            </a:r>
            <a:r>
              <a:rPr lang="en-US" b="1" dirty="0" smtClean="0">
                <a:latin typeface="Times New Roman" pitchFamily="18" charset="0"/>
                <a:cs typeface="Times New Roman" pitchFamily="18" charset="0"/>
              </a:rPr>
              <a:t>program</a:t>
            </a:r>
            <a:r>
              <a:rPr lang="tr-TR" b="1" dirty="0" err="1" smtClean="0">
                <a:latin typeface="Times New Roman" pitchFamily="18" charset="0"/>
                <a:cs typeface="Times New Roman" pitchFamily="18" charset="0"/>
              </a:rPr>
              <a:t>lar</a:t>
            </a:r>
            <a:r>
              <a:rPr lang="en-US" b="1" dirty="0" err="1" smtClean="0">
                <a:latin typeface="Times New Roman" pitchFamily="18" charset="0"/>
                <a:cs typeface="Times New Roman" pitchFamily="18" charset="0"/>
              </a:rPr>
              <a:t>ında</a:t>
            </a:r>
            <a:r>
              <a:rPr lang="en-US" b="1" dirty="0" smtClean="0">
                <a:latin typeface="Times New Roman" pitchFamily="18" charset="0"/>
                <a:cs typeface="Times New Roman" pitchFamily="18" charset="0"/>
              </a:rPr>
              <a:t> </a:t>
            </a:r>
            <a:r>
              <a:rPr lang="en-US" b="1" dirty="0" err="1">
                <a:latin typeface="Times New Roman" pitchFamily="18" charset="0"/>
                <a:cs typeface="Times New Roman" pitchFamily="18" charset="0"/>
              </a:rPr>
              <a:t>öğrencilerin</a:t>
            </a:r>
            <a:r>
              <a:rPr lang="en-US" b="1" dirty="0">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eleştirel</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düşünme</a:t>
            </a:r>
            <a:r>
              <a:rPr lang="en-US" b="1" dirty="0" smtClean="0">
                <a:solidFill>
                  <a:srgbClr val="FF0000"/>
                </a:solidFill>
                <a:latin typeface="Times New Roman" pitchFamily="18" charset="0"/>
                <a:cs typeface="Times New Roman" pitchFamily="18" charset="0"/>
              </a:rPr>
              <a:t> </a:t>
            </a:r>
            <a:r>
              <a:rPr lang="en-US" b="1" dirty="0" err="1">
                <a:latin typeface="Times New Roman" pitchFamily="18" charset="0"/>
                <a:cs typeface="Times New Roman" pitchFamily="18" charset="0"/>
              </a:rPr>
              <a:t>ve</a:t>
            </a:r>
            <a:r>
              <a:rPr lang="tr-TR" b="1" dirty="0">
                <a:latin typeface="Times New Roman" pitchFamily="18" charset="0"/>
                <a:cs typeface="Times New Roman" pitchFamily="18" charset="0"/>
              </a:rPr>
              <a:t> </a:t>
            </a:r>
            <a:r>
              <a:rPr lang="en-US" b="1" dirty="0">
                <a:solidFill>
                  <a:srgbClr val="FF0000"/>
                </a:solidFill>
                <a:latin typeface="Times New Roman" pitchFamily="18" charset="0"/>
                <a:cs typeface="Times New Roman" pitchFamily="18" charset="0"/>
              </a:rPr>
              <a:t>problem </a:t>
            </a:r>
            <a:r>
              <a:rPr lang="en-US" b="1" dirty="0" err="1">
                <a:solidFill>
                  <a:srgbClr val="FF0000"/>
                </a:solidFill>
                <a:latin typeface="Times New Roman" pitchFamily="18" charset="0"/>
                <a:cs typeface="Times New Roman" pitchFamily="18" charset="0"/>
              </a:rPr>
              <a:t>çözme</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yeteneğini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olumsuz</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yönde</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etkileyecek</a:t>
            </a:r>
            <a:r>
              <a:rPr lang="en-US" b="1" dirty="0">
                <a:latin typeface="Times New Roman" pitchFamily="18" charset="0"/>
                <a:cs typeface="Times New Roman" pitchFamily="18" charset="0"/>
              </a:rPr>
              <a:t> </a:t>
            </a:r>
            <a:r>
              <a:rPr lang="en-US" b="1" dirty="0" err="1" smtClean="0">
                <a:latin typeface="Times New Roman" pitchFamily="18" charset="0"/>
                <a:cs typeface="Times New Roman" pitchFamily="18" charset="0"/>
              </a:rPr>
              <a:t>detay</a:t>
            </a:r>
            <a:r>
              <a:rPr lang="tr-TR" b="1" dirty="0" err="1" smtClean="0">
                <a:latin typeface="Times New Roman" pitchFamily="18" charset="0"/>
                <a:cs typeface="Times New Roman" pitchFamily="18" charset="0"/>
              </a:rPr>
              <a:t>lar</a:t>
            </a:r>
            <a:r>
              <a:rPr lang="en-US" b="1" dirty="0" smtClean="0">
                <a:latin typeface="Times New Roman" pitchFamily="18" charset="0"/>
                <a:cs typeface="Times New Roman" pitchFamily="18" charset="0"/>
              </a:rPr>
              <a:t> </a:t>
            </a:r>
            <a:r>
              <a:rPr lang="en-US" b="1" dirty="0" err="1">
                <a:latin typeface="Times New Roman" pitchFamily="18" charset="0"/>
                <a:cs typeface="Times New Roman" pitchFamily="18" charset="0"/>
              </a:rPr>
              <a:t>ve</a:t>
            </a:r>
            <a:r>
              <a:rPr lang="en-US" b="1" dirty="0">
                <a:latin typeface="Times New Roman" pitchFamily="18" charset="0"/>
                <a:cs typeface="Times New Roman" pitchFamily="18" charset="0"/>
              </a:rPr>
              <a:t> </a:t>
            </a:r>
            <a:r>
              <a:rPr lang="en-US" b="1" dirty="0" err="1" smtClean="0">
                <a:latin typeface="Times New Roman" pitchFamily="18" charset="0"/>
                <a:cs typeface="Times New Roman" pitchFamily="18" charset="0"/>
              </a:rPr>
              <a:t>ezber</a:t>
            </a:r>
            <a:r>
              <a:rPr lang="tr-TR" b="1" dirty="0" smtClean="0">
                <a:latin typeface="Times New Roman" pitchFamily="18" charset="0"/>
                <a:cs typeface="Times New Roman" pitchFamily="18" charset="0"/>
              </a:rPr>
              <a:t>e yönlendiren</a:t>
            </a:r>
            <a:r>
              <a:rPr lang="en-US" b="1" dirty="0" smtClean="0">
                <a:latin typeface="Times New Roman" pitchFamily="18" charset="0"/>
                <a:cs typeface="Times New Roman" pitchFamily="18" charset="0"/>
              </a:rPr>
              <a:t> </a:t>
            </a:r>
            <a:r>
              <a:rPr lang="en-US" b="1" dirty="0" err="1">
                <a:latin typeface="Times New Roman" pitchFamily="18" charset="0"/>
                <a:cs typeface="Times New Roman" pitchFamily="18" charset="0"/>
              </a:rPr>
              <a:t>konular</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bulunmamalıdır</a:t>
            </a:r>
            <a:r>
              <a:rPr lang="en-US" b="1" dirty="0">
                <a:latin typeface="Times New Roman" pitchFamily="18" charset="0"/>
                <a:cs typeface="Times New Roman" pitchFamily="18" charset="0"/>
              </a:rPr>
              <a:t>.</a:t>
            </a:r>
          </a:p>
          <a:p>
            <a:pPr lvl="1" algn="just"/>
            <a:r>
              <a:rPr lang="en-US" b="1" dirty="0" err="1">
                <a:latin typeface="Times New Roman" pitchFamily="18" charset="0"/>
                <a:cs typeface="Times New Roman" pitchFamily="18" charset="0"/>
              </a:rPr>
              <a:t>Laboratuvara</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dayalı</a:t>
            </a:r>
            <a:r>
              <a:rPr lang="en-US" b="1" dirty="0">
                <a:latin typeface="Times New Roman" pitchFamily="18" charset="0"/>
                <a:cs typeface="Times New Roman" pitchFamily="18" charset="0"/>
              </a:rPr>
              <a:t> </a:t>
            </a:r>
            <a:r>
              <a:rPr lang="en-US" b="1" dirty="0" err="1" smtClean="0">
                <a:latin typeface="Times New Roman" pitchFamily="18" charset="0"/>
                <a:cs typeface="Times New Roman" pitchFamily="18" charset="0"/>
              </a:rPr>
              <a:t>tekniklere</a:t>
            </a:r>
            <a:r>
              <a:rPr lang="tr-TR" b="1" dirty="0" smtClean="0">
                <a:latin typeface="Times New Roman" pitchFamily="18" charset="0"/>
                <a:cs typeface="Times New Roman" pitchFamily="18" charset="0"/>
              </a:rPr>
              <a:t> önem verilmeli, ancak</a:t>
            </a:r>
            <a:r>
              <a:rPr lang="en-US" b="1" dirty="0" smtClean="0">
                <a:latin typeface="Times New Roman" pitchFamily="18" charset="0"/>
                <a:cs typeface="Times New Roman" pitchFamily="18" charset="0"/>
              </a:rPr>
              <a:t> </a:t>
            </a:r>
            <a:r>
              <a:rPr lang="tr-TR" b="1" dirty="0" smtClean="0">
                <a:latin typeface="Times New Roman" pitchFamily="18" charset="0"/>
                <a:cs typeface="Times New Roman" pitchFamily="18" charset="0"/>
              </a:rPr>
              <a:t>bunlarla </a:t>
            </a:r>
            <a:r>
              <a:rPr lang="en-US" b="1" dirty="0" err="1" smtClean="0">
                <a:latin typeface="Times New Roman" pitchFamily="18" charset="0"/>
                <a:cs typeface="Times New Roman" pitchFamily="18" charset="0"/>
              </a:rPr>
              <a:t>çok</a:t>
            </a:r>
            <a:r>
              <a:rPr lang="en-US" b="1" dirty="0" smtClean="0">
                <a:latin typeface="Times New Roman" pitchFamily="18" charset="0"/>
                <a:cs typeface="Times New Roman" pitchFamily="18" charset="0"/>
              </a:rPr>
              <a:t> </a:t>
            </a:r>
            <a:r>
              <a:rPr lang="en-US" b="1" dirty="0" err="1">
                <a:latin typeface="Times New Roman" pitchFamily="18" charset="0"/>
                <a:cs typeface="Times New Roman" pitchFamily="18" charset="0"/>
              </a:rPr>
              <a:t>fazla</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zaman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harcanmamalıdır</a:t>
            </a:r>
            <a:r>
              <a:rPr lang="en-US" b="1" dirty="0">
                <a:latin typeface="Times New Roman" pitchFamily="18" charset="0"/>
                <a:cs typeface="Times New Roman" pitchFamily="18" charset="0"/>
              </a:rPr>
              <a:t>.</a:t>
            </a:r>
          </a:p>
          <a:p>
            <a:pPr lvl="1" algn="just"/>
            <a:r>
              <a:rPr lang="en-US" b="1" dirty="0" err="1">
                <a:latin typeface="Times New Roman" pitchFamily="18" charset="0"/>
                <a:cs typeface="Times New Roman" pitchFamily="18" charset="0"/>
              </a:rPr>
              <a:t>Değerlendirme</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yöntemlerinin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güvenilirliği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ve</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geçerliliği</a:t>
            </a:r>
            <a:r>
              <a:rPr lang="tr-TR" b="1" dirty="0">
                <a:latin typeface="Times New Roman" pitchFamily="18" charset="0"/>
                <a:cs typeface="Times New Roman" pitchFamily="18" charset="0"/>
              </a:rPr>
              <a:t> </a:t>
            </a:r>
            <a:r>
              <a:rPr lang="en-US" b="1" dirty="0" err="1">
                <a:latin typeface="Times New Roman" pitchFamily="18" charset="0"/>
                <a:cs typeface="Times New Roman" pitchFamily="18" charset="0"/>
              </a:rPr>
              <a:t>olmalıdır</a:t>
            </a:r>
            <a:r>
              <a:rPr lang="en-US" b="1" dirty="0">
                <a:latin typeface="Times New Roman" pitchFamily="18" charset="0"/>
                <a:cs typeface="Times New Roman" pitchFamily="18" charset="0"/>
              </a:rPr>
              <a:t>. </a:t>
            </a:r>
            <a:endParaRPr lang="tr-TR" b="1" dirty="0" smtClean="0">
              <a:latin typeface="Times New Roman" pitchFamily="18" charset="0"/>
              <a:cs typeface="Times New Roman" pitchFamily="18" charset="0"/>
            </a:endParaRP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5" name="Başlık 1"/>
          <p:cNvSpPr txBox="1">
            <a:spLocks noGrp="1"/>
          </p:cNvSpPr>
          <p:nvPr>
            <p:ph type="title"/>
          </p:nvPr>
        </p:nvSpPr>
        <p:spPr>
          <a:xfrm>
            <a:off x="457200" y="274638"/>
            <a:ext cx="8229600" cy="7969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6" name="Slayt Numarası Yer Tutucusu 5"/>
          <p:cNvSpPr>
            <a:spLocks noGrp="1"/>
          </p:cNvSpPr>
          <p:nvPr>
            <p:ph type="sldNum" sz="quarter" idx="12"/>
          </p:nvPr>
        </p:nvSpPr>
        <p:spPr/>
        <p:txBody>
          <a:bodyPr/>
          <a:lstStyle/>
          <a:p>
            <a:fld id="{86B450FF-6EC2-4529-A63C-8D567BBE06E9}" type="slidenum">
              <a:rPr lang="en-US" smtClean="0"/>
              <a:pPr/>
              <a:t>64</a:t>
            </a:fld>
            <a:endParaRPr lang="en-US" dirty="0"/>
          </a:p>
        </p:txBody>
      </p:sp>
    </p:spTree>
    <p:extLst>
      <p:ext uri="{BB962C8B-B14F-4D97-AF65-F5344CB8AC3E}">
        <p14:creationId xmlns:p14="http://schemas.microsoft.com/office/powerpoint/2010/main" xmlns="" val="252720212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1484784"/>
            <a:ext cx="7787208" cy="4525963"/>
          </a:xfrm>
        </p:spPr>
        <p:txBody>
          <a:bodyPr>
            <a:normAutofit/>
          </a:bodyPr>
          <a:lstStyle/>
          <a:p>
            <a:pPr lvl="1" algn="just"/>
            <a:r>
              <a:rPr lang="en-US" b="1" dirty="0" smtClean="0">
                <a:latin typeface="Times New Roman" pitchFamily="18" charset="0"/>
                <a:cs typeface="Times New Roman" pitchFamily="18" charset="0"/>
              </a:rPr>
              <a:t>Not </a:t>
            </a:r>
            <a:r>
              <a:rPr lang="en-US" b="1" dirty="0" err="1">
                <a:latin typeface="Times New Roman" pitchFamily="18" charset="0"/>
                <a:cs typeface="Times New Roman" pitchFamily="18" charset="0"/>
              </a:rPr>
              <a:t>verme</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amaçlı</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basit</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bir</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düzey</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belirleyici</a:t>
            </a:r>
            <a:r>
              <a:rPr lang="tr-TR" b="1" dirty="0">
                <a:latin typeface="Times New Roman" pitchFamily="18" charset="0"/>
                <a:cs typeface="Times New Roman" pitchFamily="18" charset="0"/>
              </a:rPr>
              <a:t> </a:t>
            </a:r>
            <a:r>
              <a:rPr lang="en-US" b="1" dirty="0">
                <a:solidFill>
                  <a:srgbClr val="FF0000"/>
                </a:solidFill>
                <a:latin typeface="Times New Roman" pitchFamily="18" charset="0"/>
                <a:cs typeface="Times New Roman" pitchFamily="18" charset="0"/>
              </a:rPr>
              <a:t>(</a:t>
            </a:r>
            <a:r>
              <a:rPr lang="en-US" b="1" dirty="0" err="1">
                <a:solidFill>
                  <a:srgbClr val="FF0000"/>
                </a:solidFill>
                <a:latin typeface="Times New Roman" pitchFamily="18" charset="0"/>
                <a:cs typeface="Times New Roman" pitchFamily="18" charset="0"/>
              </a:rPr>
              <a:t>summatif</a:t>
            </a:r>
            <a:r>
              <a:rPr lang="en-US" b="1" dirty="0">
                <a:solidFill>
                  <a:srgbClr val="FF0000"/>
                </a:solidFill>
                <a:latin typeface="Times New Roman" pitchFamily="18" charset="0"/>
                <a:cs typeface="Times New Roman" pitchFamily="18" charset="0"/>
              </a:rPr>
              <a:t>) </a:t>
            </a:r>
            <a:r>
              <a:rPr lang="en-US" b="1" dirty="0" err="1" smtClean="0">
                <a:latin typeface="Times New Roman" pitchFamily="18" charset="0"/>
                <a:cs typeface="Times New Roman" pitchFamily="18" charset="0"/>
              </a:rPr>
              <a:t>değerlendirme</a:t>
            </a:r>
            <a:r>
              <a:rPr lang="tr-TR" b="1" dirty="0" err="1" smtClean="0">
                <a:latin typeface="Times New Roman" pitchFamily="18" charset="0"/>
                <a:cs typeface="Times New Roman" pitchFamily="18" charset="0"/>
              </a:rPr>
              <a:t>ler</a:t>
            </a:r>
            <a:r>
              <a:rPr lang="en-US" b="1" dirty="0" smtClean="0">
                <a:latin typeface="Times New Roman" pitchFamily="18" charset="0"/>
                <a:cs typeface="Times New Roman" pitchFamily="18" charset="0"/>
              </a:rPr>
              <a:t>den </a:t>
            </a:r>
            <a:r>
              <a:rPr lang="en-US" b="1" dirty="0" err="1">
                <a:latin typeface="Times New Roman" pitchFamily="18" charset="0"/>
                <a:cs typeface="Times New Roman" pitchFamily="18" charset="0"/>
              </a:rPr>
              <a:t>çok</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eğitim</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yılı</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içersinde</a:t>
            </a:r>
            <a:r>
              <a:rPr lang="tr-TR" b="1" dirty="0">
                <a:latin typeface="Times New Roman" pitchFamily="18" charset="0"/>
                <a:cs typeface="Times New Roman" pitchFamily="18" charset="0"/>
              </a:rPr>
              <a:t> </a:t>
            </a:r>
            <a:r>
              <a:rPr lang="en-US" b="1" dirty="0" err="1">
                <a:latin typeface="Times New Roman" pitchFamily="18" charset="0"/>
                <a:cs typeface="Times New Roman" pitchFamily="18" charset="0"/>
              </a:rPr>
              <a:t>sürekli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ve</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düzenli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olarak</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yapılan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biçimlendirici</a:t>
            </a:r>
            <a:r>
              <a:rPr lang="en-US" b="1" dirty="0">
                <a:latin typeface="Times New Roman" pitchFamily="18" charset="0"/>
                <a:cs typeface="Times New Roman" pitchFamily="18" charset="0"/>
              </a:rPr>
              <a:t> </a:t>
            </a:r>
            <a:r>
              <a:rPr lang="en-US" b="1" dirty="0">
                <a:solidFill>
                  <a:srgbClr val="FF0000"/>
                </a:solidFill>
                <a:latin typeface="Times New Roman" pitchFamily="18" charset="0"/>
                <a:cs typeface="Times New Roman" pitchFamily="18" charset="0"/>
              </a:rPr>
              <a:t>(</a:t>
            </a:r>
            <a:r>
              <a:rPr lang="en-US" b="1" dirty="0" err="1">
                <a:solidFill>
                  <a:srgbClr val="FF0000"/>
                </a:solidFill>
                <a:latin typeface="Times New Roman" pitchFamily="18" charset="0"/>
                <a:cs typeface="Times New Roman" pitchFamily="18" charset="0"/>
              </a:rPr>
              <a:t>formatif</a:t>
            </a:r>
            <a:r>
              <a:rPr lang="en-US" b="1" dirty="0" smtClean="0">
                <a:solidFill>
                  <a:srgbClr val="FF0000"/>
                </a:solidFill>
                <a:latin typeface="Times New Roman" pitchFamily="18" charset="0"/>
                <a:cs typeface="Times New Roman" pitchFamily="18" charset="0"/>
              </a:rPr>
              <a:t>)</a:t>
            </a:r>
            <a:r>
              <a:rPr lang="tr-TR" b="1" dirty="0" smtClean="0">
                <a:solidFill>
                  <a:srgbClr val="FF0000"/>
                </a:solidFill>
                <a:latin typeface="Times New Roman" pitchFamily="18" charset="0"/>
                <a:cs typeface="Times New Roman" pitchFamily="18" charset="0"/>
              </a:rPr>
              <a:t> </a:t>
            </a:r>
            <a:r>
              <a:rPr lang="en-US" b="1" dirty="0" err="1">
                <a:latin typeface="Times New Roman" pitchFamily="18" charset="0"/>
                <a:cs typeface="Times New Roman" pitchFamily="18" charset="0"/>
              </a:rPr>
              <a:t>değerlendirme</a:t>
            </a:r>
            <a:r>
              <a:rPr lang="en-US" b="1" dirty="0">
                <a:latin typeface="Times New Roman" pitchFamily="18" charset="0"/>
                <a:cs typeface="Times New Roman" pitchFamily="18" charset="0"/>
              </a:rPr>
              <a:t> </a:t>
            </a:r>
            <a:r>
              <a:rPr lang="tr-TR" b="1" dirty="0" smtClean="0">
                <a:latin typeface="Times New Roman" pitchFamily="18" charset="0"/>
                <a:cs typeface="Times New Roman" pitchFamily="18" charset="0"/>
              </a:rPr>
              <a:t>yöntemleri kullanılmalıdır.</a:t>
            </a:r>
            <a:endParaRPr lang="en-US" b="1" dirty="0">
              <a:latin typeface="Times New Roman" pitchFamily="18" charset="0"/>
              <a:cs typeface="Times New Roman" pitchFamily="18" charset="0"/>
            </a:endParaRPr>
          </a:p>
          <a:p>
            <a:pPr lvl="1" algn="just"/>
            <a:r>
              <a:rPr lang="en-US" b="1" dirty="0" err="1">
                <a:latin typeface="Times New Roman" pitchFamily="18" charset="0"/>
                <a:cs typeface="Times New Roman" pitchFamily="18" charset="0"/>
              </a:rPr>
              <a:t>Klinik</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derslerin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değerlendirilmesinde</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objektif</a:t>
            </a:r>
            <a:r>
              <a:rPr lang="en-US" b="1" dirty="0">
                <a:latin typeface="Times New Roman" pitchFamily="18" charset="0"/>
                <a:cs typeface="Times New Roman" pitchFamily="18" charset="0"/>
              </a:rPr>
              <a:t> </a:t>
            </a:r>
            <a:r>
              <a:rPr lang="en-US" b="1" dirty="0" err="1" smtClean="0">
                <a:latin typeface="Times New Roman" pitchFamily="18" charset="0"/>
                <a:cs typeface="Times New Roman" pitchFamily="18" charset="0"/>
              </a:rPr>
              <a:t>yapılandırılmış</a:t>
            </a:r>
            <a:r>
              <a:rPr lang="en-US" b="1" dirty="0" smtClean="0">
                <a:latin typeface="Times New Roman" pitchFamily="18" charset="0"/>
                <a:cs typeface="Times New Roman" pitchFamily="18" charset="0"/>
              </a:rPr>
              <a:t> </a:t>
            </a:r>
            <a:r>
              <a:rPr lang="en-US" b="1" dirty="0" err="1">
                <a:latin typeface="Times New Roman" pitchFamily="18" charset="0"/>
                <a:cs typeface="Times New Roman" pitchFamily="18" charset="0"/>
              </a:rPr>
              <a:t>klinik</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sınav</a:t>
            </a:r>
            <a:r>
              <a:rPr lang="en-US" b="1" dirty="0">
                <a:latin typeface="Times New Roman" pitchFamily="18" charset="0"/>
                <a:cs typeface="Times New Roman" pitchFamily="18" charset="0"/>
              </a:rPr>
              <a:t> </a:t>
            </a:r>
            <a:r>
              <a:rPr lang="en-US" b="1" dirty="0">
                <a:solidFill>
                  <a:srgbClr val="FF0000"/>
                </a:solidFill>
                <a:latin typeface="Times New Roman" pitchFamily="18" charset="0"/>
                <a:cs typeface="Times New Roman" pitchFamily="18" charset="0"/>
              </a:rPr>
              <a:t>(objective structured clinical </a:t>
            </a:r>
            <a:r>
              <a:rPr lang="en-US" b="1" dirty="0" smtClean="0">
                <a:solidFill>
                  <a:srgbClr val="FF0000"/>
                </a:solidFill>
                <a:latin typeface="Times New Roman" pitchFamily="18" charset="0"/>
                <a:cs typeface="Times New Roman" pitchFamily="18" charset="0"/>
              </a:rPr>
              <a:t>examination</a:t>
            </a:r>
            <a:r>
              <a:rPr lang="sv-SE" b="1" dirty="0" smtClean="0">
                <a:solidFill>
                  <a:srgbClr val="FF0000"/>
                </a:solidFill>
                <a:latin typeface="Times New Roman" pitchFamily="18" charset="0"/>
                <a:cs typeface="Times New Roman" pitchFamily="18" charset="0"/>
              </a:rPr>
              <a:t>) </a:t>
            </a:r>
            <a:r>
              <a:rPr lang="sv-SE" b="1" dirty="0">
                <a:latin typeface="Times New Roman" pitchFamily="18" charset="0"/>
                <a:cs typeface="Times New Roman" pitchFamily="18" charset="0"/>
              </a:rPr>
              <a:t>tekniği </a:t>
            </a:r>
            <a:r>
              <a:rPr lang="sv-SE" b="1" dirty="0" smtClean="0">
                <a:latin typeface="Times New Roman" pitchFamily="18" charset="0"/>
                <a:cs typeface="Times New Roman" pitchFamily="18" charset="0"/>
              </a:rPr>
              <a:t>kullanılmalıdır</a:t>
            </a:r>
            <a:r>
              <a:rPr lang="tr-TR" b="1" dirty="0" smtClean="0">
                <a:latin typeface="Times New Roman" pitchFamily="18" charset="0"/>
                <a:cs typeface="Times New Roman" pitchFamily="18" charset="0"/>
              </a:rPr>
              <a:t>.</a:t>
            </a:r>
            <a:endParaRPr lang="en-US" b="1" dirty="0">
              <a:solidFill>
                <a:srgbClr val="00B0F0"/>
              </a:solidFill>
              <a:latin typeface="Times New Roman" pitchFamily="18" charset="0"/>
              <a:cs typeface="Times New Roman" pitchFamily="18" charset="0"/>
            </a:endParaRP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5" name="Başlık 1"/>
          <p:cNvSpPr txBox="1">
            <a:spLocks noGrp="1"/>
          </p:cNvSpPr>
          <p:nvPr>
            <p:ph type="title"/>
          </p:nvPr>
        </p:nvSpPr>
        <p:spPr>
          <a:xfrm>
            <a:off x="457200" y="274638"/>
            <a:ext cx="8229600" cy="7969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6" name="Slayt Numarası Yer Tutucusu 5"/>
          <p:cNvSpPr>
            <a:spLocks noGrp="1"/>
          </p:cNvSpPr>
          <p:nvPr>
            <p:ph type="sldNum" sz="quarter" idx="12"/>
          </p:nvPr>
        </p:nvSpPr>
        <p:spPr/>
        <p:txBody>
          <a:bodyPr/>
          <a:lstStyle/>
          <a:p>
            <a:fld id="{86B450FF-6EC2-4529-A63C-8D567BBE06E9}" type="slidenum">
              <a:rPr lang="en-US" smtClean="0"/>
              <a:pPr/>
              <a:t>65</a:t>
            </a:fld>
            <a:endParaRPr lang="en-US" dirty="0"/>
          </a:p>
        </p:txBody>
      </p:sp>
    </p:spTree>
    <p:extLst>
      <p:ext uri="{BB962C8B-B14F-4D97-AF65-F5344CB8AC3E}">
        <p14:creationId xmlns:p14="http://schemas.microsoft.com/office/powerpoint/2010/main" xmlns="" val="252720212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584" y="1412776"/>
            <a:ext cx="7859216" cy="4525963"/>
          </a:xfrm>
        </p:spPr>
        <p:txBody>
          <a:bodyPr>
            <a:normAutofit/>
          </a:bodyPr>
          <a:lstStyle/>
          <a:p>
            <a:pPr algn="just"/>
            <a:r>
              <a:rPr lang="en-US" sz="2800" b="1" dirty="0" err="1">
                <a:latin typeface="Times New Roman" pitchFamily="18" charset="0"/>
                <a:cs typeface="Times New Roman" pitchFamily="18" charset="0"/>
              </a:rPr>
              <a:t>Avrupa’da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olduğu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gibi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Amerika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ve</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Avustralya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gibi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ülkelerde</a:t>
            </a:r>
            <a:r>
              <a:rPr lang="tr-TR" sz="2800" b="1" dirty="0">
                <a:latin typeface="Times New Roman" pitchFamily="18" charset="0"/>
                <a:cs typeface="Times New Roman" pitchFamily="18" charset="0"/>
              </a:rPr>
              <a:t> </a:t>
            </a:r>
            <a:r>
              <a:rPr lang="en-US" sz="2800" b="1" dirty="0">
                <a:latin typeface="Times New Roman" pitchFamily="18" charset="0"/>
                <a:cs typeface="Times New Roman" pitchFamily="18" charset="0"/>
              </a:rPr>
              <a:t>de </a:t>
            </a:r>
            <a:r>
              <a:rPr lang="en-US" sz="2800" b="1" dirty="0" err="1">
                <a:latin typeface="Times New Roman" pitchFamily="18" charset="0"/>
                <a:cs typeface="Times New Roman" pitchFamily="18" charset="0"/>
              </a:rPr>
              <a:t>diş</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hekimliği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eğitimi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ile</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ilgili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benzer</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gelişmeler</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olmaktadı</a:t>
            </a:r>
            <a:r>
              <a:rPr lang="it-IT" sz="2800" b="1" dirty="0">
                <a:latin typeface="Times New Roman" pitchFamily="18" charset="0"/>
                <a:cs typeface="Times New Roman" pitchFamily="18" charset="0"/>
              </a:rPr>
              <a:t>r. </a:t>
            </a:r>
            <a:endParaRPr lang="tr-TR" sz="2800" b="1" dirty="0" smtClean="0">
              <a:latin typeface="Times New Roman" pitchFamily="18" charset="0"/>
              <a:cs typeface="Times New Roman" pitchFamily="18" charset="0"/>
            </a:endParaRPr>
          </a:p>
          <a:p>
            <a:pPr algn="just"/>
            <a:r>
              <a:rPr lang="it-IT" sz="2800" b="1" dirty="0" smtClean="0">
                <a:latin typeface="Times New Roman" pitchFamily="18" charset="0"/>
                <a:cs typeface="Times New Roman" pitchFamily="18" charset="0"/>
              </a:rPr>
              <a:t>Amerikan </a:t>
            </a:r>
            <a:r>
              <a:rPr lang="it-IT" sz="2800" b="1" dirty="0">
                <a:latin typeface="Times New Roman" pitchFamily="18" charset="0"/>
                <a:cs typeface="Times New Roman" pitchFamily="18" charset="0"/>
              </a:rPr>
              <a:t>Diş Hekimliği Birliği </a:t>
            </a:r>
            <a:r>
              <a:rPr lang="tr-TR" sz="2800" b="1" dirty="0" smtClean="0">
                <a:latin typeface="Times New Roman" pitchFamily="18" charset="0"/>
                <a:cs typeface="Times New Roman" pitchFamily="18" charset="0"/>
              </a:rPr>
              <a:t>A</a:t>
            </a:r>
            <a:r>
              <a:rPr lang="en-US" sz="2800" b="1" dirty="0" err="1" smtClean="0">
                <a:latin typeface="Times New Roman" pitchFamily="18" charset="0"/>
                <a:cs typeface="Times New Roman" pitchFamily="18" charset="0"/>
              </a:rPr>
              <a:t>kreditasyon</a:t>
            </a:r>
            <a:r>
              <a:rPr lang="en-US" sz="2800" b="1" dirty="0" smtClean="0">
                <a:latin typeface="Times New Roman" pitchFamily="18" charset="0"/>
                <a:cs typeface="Times New Roman" pitchFamily="18" charset="0"/>
              </a:rPr>
              <a:t> </a:t>
            </a:r>
            <a:r>
              <a:rPr lang="tr-TR" sz="2800" b="1" dirty="0" smtClean="0">
                <a:latin typeface="Times New Roman" pitchFamily="18" charset="0"/>
                <a:cs typeface="Times New Roman" pitchFamily="18" charset="0"/>
              </a:rPr>
              <a:t>K</a:t>
            </a:r>
            <a:r>
              <a:rPr lang="en-US" sz="2800" b="1" dirty="0" err="1" smtClean="0">
                <a:latin typeface="Times New Roman" pitchFamily="18" charset="0"/>
                <a:cs typeface="Times New Roman" pitchFamily="18" charset="0"/>
              </a:rPr>
              <a:t>omisyonu</a:t>
            </a:r>
            <a:r>
              <a:rPr lang="en-US" sz="2800" b="1" dirty="0" smtClean="0">
                <a:latin typeface="Times New Roman" pitchFamily="18" charset="0"/>
                <a:cs typeface="Times New Roman" pitchFamily="18" charset="0"/>
              </a:rPr>
              <a:t> </a:t>
            </a:r>
            <a:r>
              <a:rPr lang="it-IT" sz="2800" b="1" dirty="0" smtClean="0">
                <a:solidFill>
                  <a:srgbClr val="FF0000"/>
                </a:solidFill>
                <a:latin typeface="Times New Roman" pitchFamily="18" charset="0"/>
                <a:cs typeface="Times New Roman" pitchFamily="18" charset="0"/>
              </a:rPr>
              <a:t>(</a:t>
            </a:r>
            <a:r>
              <a:rPr lang="it-IT" sz="2800" b="1" dirty="0">
                <a:solidFill>
                  <a:srgbClr val="FF0000"/>
                </a:solidFill>
                <a:latin typeface="Times New Roman" pitchFamily="18" charset="0"/>
                <a:cs typeface="Times New Roman" pitchFamily="18" charset="0"/>
              </a:rPr>
              <a:t>American Dental Association</a:t>
            </a:r>
            <a:r>
              <a:rPr lang="it-IT" sz="2800" b="1" dirty="0" smtClean="0">
                <a:solidFill>
                  <a:srgbClr val="FF0000"/>
                </a:solidFill>
                <a:latin typeface="Times New Roman" pitchFamily="18" charset="0"/>
                <a:cs typeface="Times New Roman" pitchFamily="18" charset="0"/>
              </a:rPr>
              <a:t>,</a:t>
            </a:r>
            <a:r>
              <a:rPr lang="en-US" sz="2800" b="1" dirty="0" smtClean="0">
                <a:solidFill>
                  <a:srgbClr val="FF0000"/>
                </a:solidFill>
                <a:latin typeface="Times New Roman" pitchFamily="18" charset="0"/>
                <a:cs typeface="Times New Roman" pitchFamily="18" charset="0"/>
              </a:rPr>
              <a:t> </a:t>
            </a:r>
            <a:r>
              <a:rPr lang="en-US" sz="2800" b="1" dirty="0">
                <a:solidFill>
                  <a:srgbClr val="FF0000"/>
                </a:solidFill>
                <a:latin typeface="Times New Roman" pitchFamily="18" charset="0"/>
                <a:cs typeface="Times New Roman" pitchFamily="18" charset="0"/>
              </a:rPr>
              <a:t>Commission on </a:t>
            </a:r>
            <a:r>
              <a:rPr lang="en-US" sz="2800" b="1" dirty="0" smtClean="0">
                <a:solidFill>
                  <a:srgbClr val="FF0000"/>
                </a:solidFill>
                <a:latin typeface="Times New Roman" pitchFamily="18" charset="0"/>
                <a:cs typeface="Times New Roman" pitchFamily="18" charset="0"/>
              </a:rPr>
              <a:t>Dental</a:t>
            </a:r>
            <a:r>
              <a:rPr lang="tr-TR" sz="2800" b="1" dirty="0" smtClean="0">
                <a:solidFill>
                  <a:srgbClr val="FF0000"/>
                </a:solidFill>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Accreditation</a:t>
            </a:r>
            <a:r>
              <a:rPr lang="tr-TR" sz="2800" b="1" dirty="0" smtClean="0">
                <a:solidFill>
                  <a:srgbClr val="FF0000"/>
                </a:solidFill>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2007)</a:t>
            </a:r>
            <a:r>
              <a:rPr lang="en-US" sz="2800" b="1" dirty="0" smtClean="0">
                <a:latin typeface="Times New Roman" pitchFamily="18" charset="0"/>
                <a:cs typeface="Times New Roman" pitchFamily="18" charset="0"/>
              </a:rPr>
              <a:t>, </a:t>
            </a:r>
            <a:endParaRPr lang="tr-TR" sz="2800" b="1" dirty="0" smtClean="0">
              <a:latin typeface="Times New Roman" pitchFamily="18" charset="0"/>
              <a:cs typeface="Times New Roman" pitchFamily="18" charset="0"/>
            </a:endParaRPr>
          </a:p>
          <a:p>
            <a:pPr algn="just">
              <a:buNone/>
            </a:pPr>
            <a:r>
              <a:rPr lang="tr-TR" sz="2800" b="1" dirty="0" smtClean="0">
                <a:latin typeface="Times New Roman" pitchFamily="18" charset="0"/>
                <a:cs typeface="Times New Roman" pitchFamily="18" charset="0"/>
              </a:rPr>
              <a:t> </a:t>
            </a:r>
            <a:r>
              <a:rPr lang="tr-TR"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diş</a:t>
            </a:r>
            <a:r>
              <a:rPr lang="en-US" sz="2800" b="1" dirty="0" smtClean="0">
                <a:latin typeface="Times New Roman" pitchFamily="18" charset="0"/>
                <a:cs typeface="Times New Roman" pitchFamily="18" charset="0"/>
              </a:rPr>
              <a:t> </a:t>
            </a:r>
            <a:r>
              <a:rPr lang="en-US" sz="2800" b="1" dirty="0" err="1">
                <a:latin typeface="Times New Roman" pitchFamily="18" charset="0"/>
                <a:cs typeface="Times New Roman" pitchFamily="18" charset="0"/>
              </a:rPr>
              <a:t>hekimliği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eğitimi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ile</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ilgili</a:t>
            </a:r>
            <a:r>
              <a:rPr lang="tr-TR" sz="2800" b="1" dirty="0">
                <a:latin typeface="Times New Roman" pitchFamily="18" charset="0"/>
                <a:cs typeface="Times New Roman" pitchFamily="18" charset="0"/>
              </a:rPr>
              <a:t> </a:t>
            </a:r>
            <a:r>
              <a:rPr lang="en-US" sz="2800" b="1" dirty="0">
                <a:latin typeface="Times New Roman" pitchFamily="18" charset="0"/>
                <a:cs typeface="Times New Roman" pitchFamily="18" charset="0"/>
              </a:rPr>
              <a:t>6 </a:t>
            </a:r>
            <a:r>
              <a:rPr lang="en-US" sz="2800" b="1" dirty="0" err="1">
                <a:latin typeface="Times New Roman" pitchFamily="18" charset="0"/>
                <a:cs typeface="Times New Roman" pitchFamily="18" charset="0"/>
              </a:rPr>
              <a:t>ana</a:t>
            </a:r>
            <a:r>
              <a:rPr lang="en-US" sz="2800" b="1" dirty="0">
                <a:latin typeface="Times New Roman" pitchFamily="18" charset="0"/>
                <a:cs typeface="Times New Roman" pitchFamily="18" charset="0"/>
              </a:rPr>
              <a:t>, 58 </a:t>
            </a:r>
            <a:r>
              <a:rPr lang="en-US" sz="2800" b="1" dirty="0" err="1">
                <a:latin typeface="Times New Roman" pitchFamily="18" charset="0"/>
                <a:cs typeface="Times New Roman" pitchFamily="18" charset="0"/>
              </a:rPr>
              <a:t>destekleyici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standart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oluşturmuştur</a:t>
            </a:r>
            <a:r>
              <a:rPr lang="en-US"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5" name="Başlık 1"/>
          <p:cNvSpPr txBox="1">
            <a:spLocks noGrp="1"/>
          </p:cNvSpPr>
          <p:nvPr>
            <p:ph type="title"/>
          </p:nvPr>
        </p:nvSpPr>
        <p:spPr>
          <a:xfrm>
            <a:off x="457200" y="274638"/>
            <a:ext cx="8229600" cy="86834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6" name="Slayt Numarası Yer Tutucusu 5"/>
          <p:cNvSpPr>
            <a:spLocks noGrp="1"/>
          </p:cNvSpPr>
          <p:nvPr>
            <p:ph type="sldNum" sz="quarter" idx="12"/>
          </p:nvPr>
        </p:nvSpPr>
        <p:spPr/>
        <p:txBody>
          <a:bodyPr/>
          <a:lstStyle/>
          <a:p>
            <a:fld id="{86B450FF-6EC2-4529-A63C-8D567BBE06E9}" type="slidenum">
              <a:rPr lang="en-US" smtClean="0"/>
              <a:pPr/>
              <a:t>66</a:t>
            </a:fld>
            <a:endParaRPr lang="en-US" dirty="0"/>
          </a:p>
        </p:txBody>
      </p:sp>
    </p:spTree>
    <p:extLst>
      <p:ext uri="{BB962C8B-B14F-4D97-AF65-F5344CB8AC3E}">
        <p14:creationId xmlns:p14="http://schemas.microsoft.com/office/powerpoint/2010/main" xmlns="" val="260016382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584" y="1412776"/>
            <a:ext cx="7859216" cy="4525963"/>
          </a:xfrm>
        </p:spPr>
        <p:txBody>
          <a:bodyPr>
            <a:noAutofit/>
          </a:bodyPr>
          <a:lstStyle/>
          <a:p>
            <a:pPr algn="just"/>
            <a:r>
              <a:rPr lang="en-US" b="1" dirty="0" smtClean="0">
                <a:latin typeface="Times New Roman" pitchFamily="18" charset="0"/>
                <a:cs typeface="Times New Roman" pitchFamily="18" charset="0"/>
              </a:rPr>
              <a:t>American </a:t>
            </a:r>
            <a:r>
              <a:rPr lang="en-US" b="1" dirty="0">
                <a:latin typeface="Times New Roman" pitchFamily="18" charset="0"/>
                <a:cs typeface="Times New Roman" pitchFamily="18" charset="0"/>
              </a:rPr>
              <a:t>Dental Education </a:t>
            </a:r>
            <a:r>
              <a:rPr lang="en-US" b="1" dirty="0" smtClean="0">
                <a:latin typeface="Times New Roman" pitchFamily="18" charset="0"/>
                <a:cs typeface="Times New Roman" pitchFamily="18" charset="0"/>
              </a:rPr>
              <a:t>Association</a:t>
            </a:r>
            <a:r>
              <a:rPr lang="en-US" b="1" dirty="0" smtClean="0">
                <a:solidFill>
                  <a:srgbClr val="00B0F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tarafından </a:t>
            </a:r>
            <a:r>
              <a:rPr lang="en-US" b="1" dirty="0" err="1" smtClean="0">
                <a:solidFill>
                  <a:srgbClr val="FF0000"/>
                </a:solidFill>
                <a:latin typeface="Times New Roman" pitchFamily="18" charset="0"/>
                <a:cs typeface="Times New Roman" pitchFamily="18" charset="0"/>
              </a:rPr>
              <a:t>düzenlenen</a:t>
            </a:r>
            <a:r>
              <a:rPr lang="en-US" b="1" dirty="0" smtClean="0">
                <a:solidFill>
                  <a:srgbClr val="FF0000"/>
                </a:solidFill>
                <a:latin typeface="Times New Roman" pitchFamily="18" charset="0"/>
                <a:cs typeface="Times New Roman" pitchFamily="18" charset="0"/>
              </a:rPr>
              <a:t> </a:t>
            </a:r>
            <a:r>
              <a:rPr lang="en-US" b="1" dirty="0">
                <a:solidFill>
                  <a:srgbClr val="FF0000"/>
                </a:solidFill>
                <a:latin typeface="Times New Roman" pitchFamily="18" charset="0"/>
                <a:cs typeface="Times New Roman" pitchFamily="18" charset="0"/>
              </a:rPr>
              <a:t>“Macy Report” </a:t>
            </a:r>
            <a:r>
              <a:rPr lang="en-US" b="1" dirty="0" err="1">
                <a:latin typeface="Times New Roman" pitchFamily="18" charset="0"/>
                <a:cs typeface="Times New Roman" pitchFamily="18" charset="0"/>
              </a:rPr>
              <a:t>adlı</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panelin</a:t>
            </a:r>
            <a:r>
              <a:rPr lang="tr-TR" b="1" dirty="0">
                <a:latin typeface="Times New Roman" pitchFamily="18" charset="0"/>
                <a:cs typeface="Times New Roman" pitchFamily="18" charset="0"/>
              </a:rPr>
              <a:t> </a:t>
            </a:r>
            <a:r>
              <a:rPr lang="en-US" b="1" dirty="0" err="1">
                <a:latin typeface="Times New Roman" pitchFamily="18" charset="0"/>
                <a:cs typeface="Times New Roman" pitchFamily="18" charset="0"/>
              </a:rPr>
              <a:t>raporunda</a:t>
            </a:r>
            <a:r>
              <a:rPr lang="en-US" b="1" dirty="0">
                <a:latin typeface="Times New Roman" pitchFamily="18" charset="0"/>
                <a:cs typeface="Times New Roman" pitchFamily="18" charset="0"/>
              </a:rPr>
              <a:t> </a:t>
            </a:r>
            <a:endParaRPr lang="tr-TR" b="1" dirty="0" smtClean="0">
              <a:latin typeface="Times New Roman" pitchFamily="18" charset="0"/>
              <a:cs typeface="Times New Roman" pitchFamily="18" charset="0"/>
            </a:endParaRPr>
          </a:p>
          <a:p>
            <a:pPr algn="just">
              <a:buNone/>
            </a:pPr>
            <a:r>
              <a:rPr lang="tr-TR" b="1" dirty="0" smtClean="0">
                <a:solidFill>
                  <a:srgbClr val="FF0000"/>
                </a:solidFill>
                <a:latin typeface="Times New Roman" pitchFamily="18" charset="0"/>
                <a:cs typeface="Times New Roman" pitchFamily="18" charset="0"/>
              </a:rPr>
              <a:t> </a:t>
            </a:r>
            <a:r>
              <a:rPr lang="tr-TR"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geleceğin</a:t>
            </a:r>
            <a:r>
              <a:rPr lang="en-US" b="1" dirty="0" smtClean="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diş</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hekiminde</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olması</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gereken</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özellikler</a:t>
            </a:r>
            <a:r>
              <a:rPr lang="tr-TR"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tanımlanmış</a:t>
            </a:r>
            <a:r>
              <a:rPr lang="en-US" b="1" dirty="0" smtClean="0">
                <a:solidFill>
                  <a:srgbClr val="FF0000"/>
                </a:solidFill>
                <a:latin typeface="Times New Roman" pitchFamily="18" charset="0"/>
                <a:cs typeface="Times New Roman" pitchFamily="18" charset="0"/>
              </a:rPr>
              <a:t> </a:t>
            </a:r>
            <a:r>
              <a:rPr lang="en-US" b="1" dirty="0" err="1">
                <a:latin typeface="Times New Roman" pitchFamily="18" charset="0"/>
                <a:cs typeface="Times New Roman" pitchFamily="18" charset="0"/>
              </a:rPr>
              <a:t>ve</a:t>
            </a:r>
            <a:r>
              <a:rPr lang="en-US" b="1" dirty="0">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hekimlik</a:t>
            </a:r>
            <a:r>
              <a:rPr lang="en-US" b="1" dirty="0" smtClean="0">
                <a:solidFill>
                  <a:srgbClr val="FF0000"/>
                </a:solidFill>
                <a:latin typeface="Times New Roman" pitchFamily="18" charset="0"/>
                <a:cs typeface="Times New Roman" pitchFamily="18" charset="0"/>
              </a:rPr>
              <a:t> </a:t>
            </a:r>
            <a:r>
              <a:rPr lang="en-US" b="1" dirty="0" err="1">
                <a:latin typeface="Times New Roman" pitchFamily="18" charset="0"/>
                <a:cs typeface="Times New Roman" pitchFamily="18" charset="0"/>
              </a:rPr>
              <a:t>özelliklerinin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ön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plana</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geçmesi</a:t>
            </a:r>
            <a:r>
              <a:rPr lang="tr-TR" b="1" dirty="0">
                <a:latin typeface="Times New Roman" pitchFamily="18" charset="0"/>
                <a:cs typeface="Times New Roman" pitchFamily="18" charset="0"/>
              </a:rPr>
              <a:t> </a:t>
            </a:r>
            <a:r>
              <a:rPr lang="en-US" b="1" dirty="0" err="1">
                <a:latin typeface="Times New Roman" pitchFamily="18" charset="0"/>
                <a:cs typeface="Times New Roman" pitchFamily="18" charset="0"/>
              </a:rPr>
              <a:t>gerektiği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vurgulanmıştır</a:t>
            </a:r>
            <a:r>
              <a:rPr lang="en-US" b="1" dirty="0">
                <a:latin typeface="Times New Roman" pitchFamily="18" charset="0"/>
                <a:cs typeface="Times New Roman" pitchFamily="18" charset="0"/>
              </a:rPr>
              <a:t> (2006</a:t>
            </a:r>
            <a:r>
              <a:rPr lang="en-US" b="1" dirty="0" smtClean="0">
                <a:latin typeface="Times New Roman" pitchFamily="18" charset="0"/>
                <a:cs typeface="Times New Roman" pitchFamily="18" charset="0"/>
              </a:rPr>
              <a:t>).</a:t>
            </a:r>
            <a:endParaRPr lang="tr-TR" b="1" dirty="0" smtClean="0">
              <a:latin typeface="Times New Roman" pitchFamily="18" charset="0"/>
              <a:cs typeface="Times New Roman" pitchFamily="18" charset="0"/>
            </a:endParaRP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5" name="Başlık 1"/>
          <p:cNvSpPr txBox="1">
            <a:spLocks noGrp="1"/>
          </p:cNvSpPr>
          <p:nvPr>
            <p:ph type="title"/>
          </p:nvPr>
        </p:nvSpPr>
        <p:spPr>
          <a:xfrm>
            <a:off x="457200" y="274638"/>
            <a:ext cx="8229600" cy="7969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6" name="Slayt Numarası Yer Tutucusu 5"/>
          <p:cNvSpPr>
            <a:spLocks noGrp="1"/>
          </p:cNvSpPr>
          <p:nvPr>
            <p:ph type="sldNum" sz="quarter" idx="12"/>
          </p:nvPr>
        </p:nvSpPr>
        <p:spPr/>
        <p:txBody>
          <a:bodyPr/>
          <a:lstStyle/>
          <a:p>
            <a:fld id="{86B450FF-6EC2-4529-A63C-8D567BBE06E9}" type="slidenum">
              <a:rPr lang="en-US" smtClean="0"/>
              <a:pPr/>
              <a:t>67</a:t>
            </a:fld>
            <a:endParaRPr lang="en-US" dirty="0"/>
          </a:p>
        </p:txBody>
      </p:sp>
    </p:spTree>
    <p:extLst>
      <p:ext uri="{BB962C8B-B14F-4D97-AF65-F5344CB8AC3E}">
        <p14:creationId xmlns:p14="http://schemas.microsoft.com/office/powerpoint/2010/main" xmlns="" val="260016382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584" y="1412776"/>
            <a:ext cx="7859216" cy="4525963"/>
          </a:xfrm>
        </p:spPr>
        <p:txBody>
          <a:bodyPr>
            <a:noAutofit/>
          </a:bodyPr>
          <a:lstStyle/>
          <a:p>
            <a:pPr algn="just"/>
            <a:r>
              <a:rPr lang="en-US" b="1" dirty="0" err="1" smtClean="0">
                <a:latin typeface="Times New Roman" pitchFamily="18" charset="0"/>
                <a:cs typeface="Times New Roman" pitchFamily="18" charset="0"/>
              </a:rPr>
              <a:t>Avustralyada</a:t>
            </a:r>
            <a:r>
              <a:rPr lang="en-US" b="1" dirty="0" smtClean="0">
                <a:latin typeface="Times New Roman" pitchFamily="18" charset="0"/>
                <a:cs typeface="Times New Roman" pitchFamily="18" charset="0"/>
              </a:rPr>
              <a:t> </a:t>
            </a:r>
            <a:r>
              <a:rPr lang="en-US" b="1" dirty="0">
                <a:latin typeface="Times New Roman" pitchFamily="18" charset="0"/>
                <a:cs typeface="Times New Roman" pitchFamily="18" charset="0"/>
              </a:rPr>
              <a:t>da Adelaide </a:t>
            </a:r>
            <a:r>
              <a:rPr lang="en-US" b="1" dirty="0" err="1">
                <a:latin typeface="Times New Roman" pitchFamily="18" charset="0"/>
                <a:cs typeface="Times New Roman" pitchFamily="18" charset="0"/>
              </a:rPr>
              <a:t>Üniversitesi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Diş</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Hekimliği</a:t>
            </a:r>
            <a:r>
              <a:rPr lang="en-US" b="1" dirty="0">
                <a:latin typeface="Times New Roman" pitchFamily="18" charset="0"/>
                <a:cs typeface="Times New Roman" pitchFamily="18" charset="0"/>
              </a:rPr>
              <a:t> </a:t>
            </a:r>
            <a:r>
              <a:rPr lang="en-US" b="1" dirty="0" err="1" smtClean="0">
                <a:latin typeface="Times New Roman" pitchFamily="18" charset="0"/>
                <a:cs typeface="Times New Roman" pitchFamily="18" charset="0"/>
              </a:rPr>
              <a:t>Fakültesi</a:t>
            </a:r>
            <a:r>
              <a:rPr lang="tr-TR"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tamamen</a:t>
            </a:r>
            <a:r>
              <a:rPr lang="en-US" b="1" dirty="0" smtClean="0">
                <a:latin typeface="Times New Roman" pitchFamily="18" charset="0"/>
                <a:cs typeface="Times New Roman" pitchFamily="18" charset="0"/>
              </a:rPr>
              <a:t> </a:t>
            </a:r>
            <a:r>
              <a:rPr lang="en-US" b="1" dirty="0">
                <a:solidFill>
                  <a:srgbClr val="FF0000"/>
                </a:solidFill>
                <a:latin typeface="Times New Roman" pitchFamily="18" charset="0"/>
                <a:cs typeface="Times New Roman" pitchFamily="18" charset="0"/>
              </a:rPr>
              <a:t>“</a:t>
            </a:r>
            <a:r>
              <a:rPr lang="en-US" b="1" dirty="0" err="1">
                <a:solidFill>
                  <a:srgbClr val="FF0000"/>
                </a:solidFill>
                <a:latin typeface="Times New Roman" pitchFamily="18" charset="0"/>
                <a:cs typeface="Times New Roman" pitchFamily="18" charset="0"/>
              </a:rPr>
              <a:t>probleme</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dayalı</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eğitim</a:t>
            </a:r>
            <a:r>
              <a:rPr lang="tr-TR" b="1" dirty="0" smtClean="0">
                <a:solidFill>
                  <a:srgbClr val="FF0000"/>
                </a:solidFill>
                <a:latin typeface="Times New Roman" pitchFamily="18" charset="0"/>
                <a:cs typeface="Times New Roman" pitchFamily="18" charset="0"/>
              </a:rPr>
              <a:t>e</a:t>
            </a:r>
            <a:r>
              <a:rPr lang="en-US" b="1" dirty="0" smtClean="0">
                <a:solidFill>
                  <a:srgbClr val="FF0000"/>
                </a:solidFill>
                <a:latin typeface="Times New Roman" pitchFamily="18" charset="0"/>
                <a:cs typeface="Times New Roman" pitchFamily="18" charset="0"/>
              </a:rPr>
              <a:t>” </a:t>
            </a:r>
            <a:r>
              <a:rPr lang="en-US" b="1" dirty="0" err="1">
                <a:latin typeface="Times New Roman" pitchFamily="18" charset="0"/>
                <a:cs typeface="Times New Roman" pitchFamily="18" charset="0"/>
              </a:rPr>
              <a:t>geçmiş</a:t>
            </a:r>
            <a:r>
              <a:rPr lang="en-US" b="1" dirty="0">
                <a:latin typeface="Times New Roman" pitchFamily="18" charset="0"/>
                <a:cs typeface="Times New Roman" pitchFamily="18" charset="0"/>
              </a:rPr>
              <a:t> </a:t>
            </a:r>
            <a:r>
              <a:rPr lang="tr-TR" b="1" dirty="0" smtClean="0">
                <a:latin typeface="Times New Roman" pitchFamily="18" charset="0"/>
                <a:cs typeface="Times New Roman" pitchFamily="18" charset="0"/>
              </a:rPr>
              <a:t>ve bu modeli </a:t>
            </a:r>
            <a:r>
              <a:rPr lang="en-US" b="1" dirty="0" err="1" smtClean="0">
                <a:latin typeface="Times New Roman" pitchFamily="18" charset="0"/>
                <a:cs typeface="Times New Roman" pitchFamily="18" charset="0"/>
              </a:rPr>
              <a:t>bir</a:t>
            </a:r>
            <a:r>
              <a:rPr lang="en-US" b="1" dirty="0" smtClean="0">
                <a:latin typeface="Times New Roman" pitchFamily="18" charset="0"/>
                <a:cs typeface="Times New Roman" pitchFamily="18" charset="0"/>
              </a:rPr>
              <a:t> </a:t>
            </a:r>
            <a:r>
              <a:rPr lang="en-US" b="1" dirty="0" err="1">
                <a:latin typeface="Times New Roman" pitchFamily="18" charset="0"/>
                <a:cs typeface="Times New Roman" pitchFamily="18" charset="0"/>
              </a:rPr>
              <a:t>kitap</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olarak</a:t>
            </a:r>
            <a:r>
              <a:rPr lang="en-US" b="1" dirty="0">
                <a:latin typeface="Times New Roman" pitchFamily="18" charset="0"/>
                <a:cs typeface="Times New Roman" pitchFamily="18" charset="0"/>
              </a:rPr>
              <a:t> </a:t>
            </a:r>
            <a:r>
              <a:rPr lang="en-US" b="1" dirty="0" err="1" smtClean="0">
                <a:latin typeface="Times New Roman" pitchFamily="18" charset="0"/>
                <a:cs typeface="Times New Roman" pitchFamily="18" charset="0"/>
              </a:rPr>
              <a:t>yayınlamıştır</a:t>
            </a:r>
            <a:r>
              <a:rPr lang="tr-TR" b="1" dirty="0" smtClean="0">
                <a:latin typeface="Times New Roman" pitchFamily="18" charset="0"/>
                <a:cs typeface="Times New Roman" pitchFamily="18" charset="0"/>
              </a:rPr>
              <a:t>.</a:t>
            </a:r>
            <a:r>
              <a:rPr lang="tr-TR" b="1" dirty="0">
                <a:latin typeface="Times New Roman" pitchFamily="18" charset="0"/>
                <a:cs typeface="Times New Roman" pitchFamily="18" charset="0"/>
              </a:rPr>
              <a:t> </a:t>
            </a:r>
            <a:endParaRPr lang="tr-TR" b="1" dirty="0" smtClean="0">
              <a:latin typeface="Times New Roman" pitchFamily="18" charset="0"/>
              <a:cs typeface="Times New Roman" pitchFamily="18" charset="0"/>
            </a:endParaRPr>
          </a:p>
          <a:p>
            <a:pPr algn="just">
              <a:buNone/>
            </a:pPr>
            <a:r>
              <a:rPr lang="tr-TR" b="1" dirty="0" smtClean="0">
                <a:solidFill>
                  <a:srgbClr val="FF0000"/>
                </a:solidFill>
                <a:latin typeface="Times New Roman" pitchFamily="18" charset="0"/>
                <a:cs typeface="Times New Roman" pitchFamily="18" charset="0"/>
              </a:rPr>
              <a:t> </a:t>
            </a:r>
            <a:r>
              <a:rPr lang="tr-TR" b="1" dirty="0" smtClean="0">
                <a:solidFill>
                  <a:srgbClr val="FF0000"/>
                </a:solidFill>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(Mullins G, </a:t>
            </a:r>
            <a:r>
              <a:rPr lang="en-US" b="1" dirty="0" err="1" smtClean="0">
                <a:solidFill>
                  <a:srgbClr val="FF0000"/>
                </a:solidFill>
                <a:latin typeface="Times New Roman" pitchFamily="18" charset="0"/>
                <a:cs typeface="Times New Roman" pitchFamily="18" charset="0"/>
              </a:rPr>
              <a:t>Wetherell</a:t>
            </a:r>
            <a:r>
              <a:rPr lang="en-US" b="1" dirty="0" smtClean="0">
                <a:solidFill>
                  <a:srgbClr val="FF0000"/>
                </a:solidFill>
                <a:latin typeface="Times New Roman" pitchFamily="18" charset="0"/>
                <a:cs typeface="Times New Roman" pitchFamily="18" charset="0"/>
              </a:rPr>
              <a:t> J, Townsend G, Winning T, Greenwood</a:t>
            </a:r>
            <a:r>
              <a:rPr lang="tr-TR" b="1" dirty="0" smtClean="0">
                <a:solidFill>
                  <a:srgbClr val="FF0000"/>
                </a:solidFill>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F</a:t>
            </a:r>
            <a:r>
              <a:rPr lang="en-US" b="1" dirty="0">
                <a:solidFill>
                  <a:srgbClr val="FF0000"/>
                </a:solidFill>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Problem-based </a:t>
            </a:r>
            <a:r>
              <a:rPr lang="en-US" b="1" dirty="0">
                <a:solidFill>
                  <a:srgbClr val="FF0000"/>
                </a:solidFill>
                <a:latin typeface="Times New Roman" pitchFamily="18" charset="0"/>
                <a:cs typeface="Times New Roman" pitchFamily="18" charset="0"/>
              </a:rPr>
              <a:t>learning in dentistry. The Adelaide </a:t>
            </a:r>
            <a:r>
              <a:rPr lang="en-US" b="1" dirty="0" smtClean="0">
                <a:solidFill>
                  <a:srgbClr val="FF0000"/>
                </a:solidFill>
                <a:latin typeface="Times New Roman" pitchFamily="18" charset="0"/>
                <a:cs typeface="Times New Roman" pitchFamily="18" charset="0"/>
              </a:rPr>
              <a:t>experience</a:t>
            </a:r>
            <a:r>
              <a:rPr lang="en-US" b="1" dirty="0" smtClean="0">
                <a:solidFill>
                  <a:srgbClr val="FF0000"/>
                </a:solidFill>
                <a:latin typeface="Times New Roman" pitchFamily="18" charset="0"/>
                <a:cs typeface="Times New Roman" pitchFamily="18" charset="0"/>
              </a:rPr>
              <a:t>.</a:t>
            </a:r>
            <a:r>
              <a:rPr lang="tr-TR" b="1" dirty="0" smtClean="0">
                <a:solidFill>
                  <a:srgbClr val="FF0000"/>
                </a:solidFill>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Australia</a:t>
            </a:r>
            <a:r>
              <a:rPr lang="en-US" b="1" dirty="0">
                <a:solidFill>
                  <a:srgbClr val="FF0000"/>
                </a:solidFill>
                <a:latin typeface="Times New Roman" pitchFamily="18" charset="0"/>
                <a:cs typeface="Times New Roman" pitchFamily="18" charset="0"/>
              </a:rPr>
              <a:t>: David Lovell </a:t>
            </a:r>
            <a:r>
              <a:rPr lang="en-US" b="1" dirty="0" smtClean="0">
                <a:solidFill>
                  <a:srgbClr val="FF0000"/>
                </a:solidFill>
                <a:latin typeface="Times New Roman" pitchFamily="18" charset="0"/>
                <a:cs typeface="Times New Roman" pitchFamily="18" charset="0"/>
              </a:rPr>
              <a:t>Publishing</a:t>
            </a:r>
            <a:r>
              <a:rPr lang="tr-TR" b="1" dirty="0" smtClean="0">
                <a:solidFill>
                  <a:srgbClr val="FF0000"/>
                </a:solidFill>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2001</a:t>
            </a:r>
            <a:r>
              <a:rPr lang="tr-TR" b="1" dirty="0" smtClean="0">
                <a:solidFill>
                  <a:srgbClr val="FF0000"/>
                </a:solidFill>
                <a:latin typeface="Times New Roman" pitchFamily="18" charset="0"/>
                <a:cs typeface="Times New Roman" pitchFamily="18" charset="0"/>
              </a:rPr>
              <a:t>).</a:t>
            </a:r>
            <a:endParaRPr lang="en-US" b="1" dirty="0">
              <a:solidFill>
                <a:srgbClr val="FF0000"/>
              </a:solidFill>
              <a:latin typeface="Times New Roman" pitchFamily="18" charset="0"/>
              <a:cs typeface="Times New Roman" pitchFamily="18" charset="0"/>
            </a:endParaRP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5" name="Başlık 1"/>
          <p:cNvSpPr txBox="1">
            <a:spLocks noGrp="1"/>
          </p:cNvSpPr>
          <p:nvPr>
            <p:ph type="title"/>
          </p:nvPr>
        </p:nvSpPr>
        <p:spPr>
          <a:xfrm>
            <a:off x="457200" y="274638"/>
            <a:ext cx="8229600" cy="86834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6" name="Slayt Numarası Yer Tutucusu 5"/>
          <p:cNvSpPr>
            <a:spLocks noGrp="1"/>
          </p:cNvSpPr>
          <p:nvPr>
            <p:ph type="sldNum" sz="quarter" idx="12"/>
          </p:nvPr>
        </p:nvSpPr>
        <p:spPr/>
        <p:txBody>
          <a:bodyPr/>
          <a:lstStyle/>
          <a:p>
            <a:fld id="{86B450FF-6EC2-4529-A63C-8D567BBE06E9}" type="slidenum">
              <a:rPr lang="en-US" smtClean="0"/>
              <a:pPr/>
              <a:t>68</a:t>
            </a:fld>
            <a:endParaRPr lang="en-US" dirty="0"/>
          </a:p>
        </p:txBody>
      </p:sp>
    </p:spTree>
    <p:extLst>
      <p:ext uri="{BB962C8B-B14F-4D97-AF65-F5344CB8AC3E}">
        <p14:creationId xmlns:p14="http://schemas.microsoft.com/office/powerpoint/2010/main" xmlns="" val="260016382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584" y="1412776"/>
            <a:ext cx="7859216" cy="4525963"/>
          </a:xfrm>
        </p:spPr>
        <p:txBody>
          <a:bodyPr>
            <a:noAutofit/>
          </a:bodyPr>
          <a:lstStyle/>
          <a:p>
            <a:pPr algn="just"/>
            <a:r>
              <a:rPr lang="en-US" b="1" dirty="0" err="1" smtClean="0">
                <a:latin typeface="Times New Roman" pitchFamily="18" charset="0"/>
                <a:cs typeface="Times New Roman" pitchFamily="18" charset="0"/>
              </a:rPr>
              <a:t>Dünyadaki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gelişmelere</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paralel</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olarak</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ülkemizde</a:t>
            </a:r>
            <a:r>
              <a:rPr lang="en-US" b="1" dirty="0" smtClean="0">
                <a:latin typeface="Times New Roman" pitchFamily="18" charset="0"/>
                <a:cs typeface="Times New Roman" pitchFamily="18" charset="0"/>
              </a:rPr>
              <a:t> de </a:t>
            </a:r>
            <a:r>
              <a:rPr lang="en-US" b="1" dirty="0" err="1" smtClean="0">
                <a:latin typeface="Times New Roman" pitchFamily="18" charset="0"/>
                <a:cs typeface="Times New Roman" pitchFamily="18" charset="0"/>
              </a:rPr>
              <a:t>diş</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hekimliği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eğitiminde</a:t>
            </a:r>
            <a:r>
              <a:rPr lang="en-US" b="1" dirty="0" smtClean="0">
                <a:latin typeface="Times New Roman" pitchFamily="18" charset="0"/>
                <a:cs typeface="Times New Roman" pitchFamily="18" charset="0"/>
              </a:rPr>
              <a:t> son 10 </a:t>
            </a:r>
            <a:r>
              <a:rPr lang="en-US" b="1" dirty="0" err="1" smtClean="0">
                <a:latin typeface="Times New Roman" pitchFamily="18" charset="0"/>
                <a:cs typeface="Times New Roman" pitchFamily="18" charset="0"/>
              </a:rPr>
              <a:t>yılda</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olumlu</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değişiklikler</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olmuştur</a:t>
            </a:r>
            <a:r>
              <a:rPr lang="en-US" b="1" dirty="0" smtClean="0">
                <a:latin typeface="Times New Roman" pitchFamily="18" charset="0"/>
                <a:cs typeface="Times New Roman" pitchFamily="18" charset="0"/>
              </a:rPr>
              <a:t>.</a:t>
            </a:r>
            <a:endParaRPr lang="tr-TR" b="1" dirty="0" smtClean="0">
              <a:latin typeface="Times New Roman" pitchFamily="18" charset="0"/>
              <a:cs typeface="Times New Roman" pitchFamily="18" charset="0"/>
            </a:endParaRPr>
          </a:p>
          <a:p>
            <a:pPr algn="just"/>
            <a:r>
              <a:rPr lang="tr-TR" b="1" dirty="0" smtClean="0">
                <a:latin typeface="Times New Roman" pitchFamily="18" charset="0"/>
                <a:cs typeface="Times New Roman" pitchFamily="18" charset="0"/>
              </a:rPr>
              <a:t>Ö</a:t>
            </a:r>
            <a:r>
              <a:rPr lang="en-US" b="1" dirty="0" err="1" smtClean="0">
                <a:latin typeface="Times New Roman" pitchFamily="18" charset="0"/>
                <a:cs typeface="Times New Roman" pitchFamily="18" charset="0"/>
              </a:rPr>
              <a:t>ğretim</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üyesi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sayısının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fazla</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olduğu</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köklü</a:t>
            </a:r>
            <a:r>
              <a:rPr lang="tr-TR"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üniversitelerde</a:t>
            </a:r>
            <a:r>
              <a:rPr lang="tr-TR"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eğitimde</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radikal</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değişiklikler</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gerçekleştirmek</a:t>
            </a:r>
            <a:r>
              <a:rPr lang="tr-TR"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kolay</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olmasa</a:t>
            </a:r>
            <a:r>
              <a:rPr lang="tr-TR"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da</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bu</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konuda</a:t>
            </a:r>
            <a:r>
              <a:rPr lang="en-US" b="1" dirty="0" smtClean="0">
                <a:latin typeface="Times New Roman" pitchFamily="18" charset="0"/>
                <a:cs typeface="Times New Roman" pitchFamily="18" charset="0"/>
              </a:rPr>
              <a:t> </a:t>
            </a:r>
            <a:r>
              <a:rPr lang="tr-TR" b="1" dirty="0" smtClean="0">
                <a:latin typeface="Times New Roman" pitchFamily="18" charset="0"/>
                <a:cs typeface="Times New Roman" pitchFamily="18" charset="0"/>
              </a:rPr>
              <a:t>önemli </a:t>
            </a:r>
            <a:r>
              <a:rPr lang="en-US" b="1" dirty="0" err="1" smtClean="0">
                <a:latin typeface="Times New Roman" pitchFamily="18" charset="0"/>
                <a:cs typeface="Times New Roman" pitchFamily="18" charset="0"/>
              </a:rPr>
              <a:t>ilerlemeler</a:t>
            </a:r>
            <a:r>
              <a:rPr lang="tr-TR" b="1" dirty="0" smtClean="0">
                <a:latin typeface="Times New Roman" pitchFamily="18" charset="0"/>
                <a:cs typeface="Times New Roman" pitchFamily="18" charset="0"/>
              </a:rPr>
              <a:t> sağlanmıştır.</a:t>
            </a:r>
            <a:endParaRPr lang="tr-TR" b="1" dirty="0">
              <a:latin typeface="Times New Roman" pitchFamily="18" charset="0"/>
              <a:cs typeface="Times New Roman" pitchFamily="18" charset="0"/>
            </a:endParaRP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5" name="Başlık 1"/>
          <p:cNvSpPr txBox="1">
            <a:spLocks noGrp="1"/>
          </p:cNvSpPr>
          <p:nvPr>
            <p:ph type="title"/>
          </p:nvPr>
        </p:nvSpPr>
        <p:spPr>
          <a:xfrm>
            <a:off x="457200" y="274638"/>
            <a:ext cx="8229600" cy="86834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tr-TR" sz="2400" b="1" dirty="0" err="1" smtClean="0">
                <a:solidFill>
                  <a:srgbClr val="FF0000"/>
                </a:solidFill>
                <a:latin typeface="Times New Roman" pitchFamily="18" charset="0"/>
                <a:ea typeface="+mn-ea"/>
                <a:cs typeface="Times New Roman" pitchFamily="18" charset="0"/>
              </a:rPr>
              <a:t>Türkiyede</a:t>
            </a:r>
            <a:r>
              <a:rPr lang="tr-TR" sz="2400" b="1" dirty="0" smtClean="0">
                <a:solidFill>
                  <a:srgbClr val="FF0000"/>
                </a:solidFill>
                <a:latin typeface="Times New Roman" pitchFamily="18" charset="0"/>
                <a:ea typeface="+mn-ea"/>
                <a:cs typeface="Times New Roman" pitchFamily="18" charset="0"/>
              </a:rPr>
              <a:t> </a:t>
            </a:r>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6" name="Slayt Numarası Yer Tutucusu 5"/>
          <p:cNvSpPr>
            <a:spLocks noGrp="1"/>
          </p:cNvSpPr>
          <p:nvPr>
            <p:ph type="sldNum" sz="quarter" idx="12"/>
          </p:nvPr>
        </p:nvSpPr>
        <p:spPr/>
        <p:txBody>
          <a:bodyPr/>
          <a:lstStyle/>
          <a:p>
            <a:fld id="{86B450FF-6EC2-4529-A63C-8D567BBE06E9}" type="slidenum">
              <a:rPr lang="en-US" smtClean="0"/>
              <a:pPr/>
              <a:t>69</a:t>
            </a:fld>
            <a:endParaRPr lang="en-US" dirty="0"/>
          </a:p>
        </p:txBody>
      </p:sp>
    </p:spTree>
    <p:extLst>
      <p:ext uri="{BB962C8B-B14F-4D97-AF65-F5344CB8AC3E}">
        <p14:creationId xmlns:p14="http://schemas.microsoft.com/office/powerpoint/2010/main" xmlns="" val="26001638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1196750"/>
            <a:ext cx="8064896" cy="4875455"/>
          </a:xfrm>
        </p:spPr>
        <p:txBody>
          <a:bodyPr>
            <a:noAutofit/>
          </a:bodyPr>
          <a:lstStyle/>
          <a:p>
            <a:pPr algn="just"/>
            <a:r>
              <a:rPr lang="tr-TR" sz="2400" b="1" dirty="0" smtClean="0">
                <a:latin typeface="Times New Roman" pitchFamily="18" charset="0"/>
                <a:cs typeface="Times New Roman" pitchFamily="18" charset="0"/>
              </a:rPr>
              <a:t>Gelişmiş ülkelerde öğrencilere bu özelliklerin kazandırılabilmesi için eğitimde reform niteliğinde bazı değişiklikler yapılmıştır.</a:t>
            </a:r>
          </a:p>
          <a:p>
            <a:pPr algn="just"/>
            <a:r>
              <a:rPr lang="tr-TR" sz="2400" b="1" dirty="0" smtClean="0">
                <a:latin typeface="Times New Roman" pitchFamily="18" charset="0"/>
                <a:cs typeface="Times New Roman" pitchFamily="18" charset="0"/>
              </a:rPr>
              <a:t>Bu değişiklikler;</a:t>
            </a:r>
          </a:p>
          <a:p>
            <a:pPr lvl="1" algn="just"/>
            <a:r>
              <a:rPr lang="tr-TR" sz="2400" b="1" dirty="0" smtClean="0">
                <a:solidFill>
                  <a:srgbClr val="FF0000"/>
                </a:solidFill>
                <a:latin typeface="Times New Roman" pitchFamily="18" charset="0"/>
                <a:cs typeface="Times New Roman" pitchFamily="18" charset="0"/>
              </a:rPr>
              <a:t>Öğrenme–Öğretme </a:t>
            </a:r>
            <a:r>
              <a:rPr lang="tr-TR" sz="2400" b="1" dirty="0" smtClean="0">
                <a:latin typeface="Times New Roman" pitchFamily="18" charset="0"/>
                <a:cs typeface="Times New Roman" pitchFamily="18" charset="0"/>
              </a:rPr>
              <a:t>Yöntemleri ile </a:t>
            </a:r>
          </a:p>
          <a:p>
            <a:pPr lvl="1" algn="just"/>
            <a:r>
              <a:rPr lang="en-US" sz="2400" b="1" dirty="0" smtClean="0">
                <a:solidFill>
                  <a:srgbClr val="FF0000"/>
                </a:solidFill>
                <a:latin typeface="Times New Roman" pitchFamily="18" charset="0"/>
                <a:cs typeface="Times New Roman" pitchFamily="18" charset="0"/>
              </a:rPr>
              <a:t>S</a:t>
            </a:r>
            <a:r>
              <a:rPr lang="tr-TR" sz="2400" b="1" dirty="0" smtClean="0">
                <a:solidFill>
                  <a:srgbClr val="FF0000"/>
                </a:solidFill>
                <a:latin typeface="Times New Roman" pitchFamily="18" charset="0"/>
                <a:cs typeface="Times New Roman" pitchFamily="18" charset="0"/>
              </a:rPr>
              <a:t>ı</a:t>
            </a:r>
            <a:r>
              <a:rPr lang="en-US" sz="2400" b="1" dirty="0" err="1" smtClean="0">
                <a:solidFill>
                  <a:srgbClr val="FF0000"/>
                </a:solidFill>
                <a:latin typeface="Times New Roman" pitchFamily="18" charset="0"/>
                <a:cs typeface="Times New Roman" pitchFamily="18" charset="0"/>
              </a:rPr>
              <a:t>nav</a:t>
            </a:r>
            <a:r>
              <a:rPr lang="en-US" sz="2400" b="1" dirty="0" smtClean="0">
                <a:solidFill>
                  <a:srgbClr val="FF0000"/>
                </a:solidFill>
                <a:latin typeface="Times New Roman" pitchFamily="18" charset="0"/>
                <a:cs typeface="Times New Roman" pitchFamily="18" charset="0"/>
              </a:rPr>
              <a:t> </a:t>
            </a:r>
            <a:r>
              <a:rPr lang="tr-TR"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ve</a:t>
            </a:r>
            <a:r>
              <a:rPr lang="en-US" sz="2400" b="1" dirty="0" smtClean="0">
                <a:solidFill>
                  <a:srgbClr val="FF0000"/>
                </a:solidFill>
                <a:latin typeface="Times New Roman" pitchFamily="18" charset="0"/>
                <a:cs typeface="Times New Roman" pitchFamily="18" charset="0"/>
              </a:rPr>
              <a:t> De</a:t>
            </a:r>
            <a:r>
              <a:rPr lang="tr-TR" sz="2400" b="1" dirty="0" smtClean="0">
                <a:solidFill>
                  <a:srgbClr val="FF0000"/>
                </a:solidFill>
                <a:latin typeface="Times New Roman" pitchFamily="18" charset="0"/>
                <a:cs typeface="Times New Roman" pitchFamily="18" charset="0"/>
              </a:rPr>
              <a:t>ğ</a:t>
            </a:r>
            <a:r>
              <a:rPr lang="en-US" sz="2400" b="1" dirty="0" err="1" smtClean="0">
                <a:solidFill>
                  <a:srgbClr val="FF0000"/>
                </a:solidFill>
                <a:latin typeface="Times New Roman" pitchFamily="18" charset="0"/>
                <a:cs typeface="Times New Roman" pitchFamily="18" charset="0"/>
              </a:rPr>
              <a:t>erlendirme</a:t>
            </a:r>
            <a:r>
              <a:rPr lang="tr-TR" sz="2400" b="1" dirty="0" smtClean="0">
                <a:solidFill>
                  <a:srgbClr val="FF0000"/>
                </a:solidFill>
                <a:latin typeface="Times New Roman" pitchFamily="18" charset="0"/>
                <a:cs typeface="Times New Roman" pitchFamily="18" charset="0"/>
              </a:rPr>
              <a:t> </a:t>
            </a:r>
            <a:r>
              <a:rPr lang="tr-TR" sz="2400" b="1" dirty="0" smtClean="0">
                <a:latin typeface="Times New Roman" pitchFamily="18" charset="0"/>
                <a:cs typeface="Times New Roman" pitchFamily="18" charset="0"/>
              </a:rPr>
              <a:t>Yöntemlerinde yapılan </a:t>
            </a:r>
          </a:p>
          <a:p>
            <a:pPr lvl="1" algn="just">
              <a:buNone/>
            </a:pPr>
            <a:r>
              <a:rPr lang="tr-TR" sz="2400" b="1" dirty="0" smtClean="0">
                <a:latin typeface="Times New Roman" pitchFamily="18" charset="0"/>
                <a:cs typeface="Times New Roman" pitchFamily="18" charset="0"/>
              </a:rPr>
              <a:t>değişiklikler olarak 2 grupta incelenebilir.</a:t>
            </a: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schemeClr val="bg1"/>
                </a:solidFill>
              </a:rPr>
              <a:t>Diş Hekimliği Eğitiminde Akreditasyon</a:t>
            </a:r>
            <a:endParaRPr lang="tr-TR" b="1" dirty="0">
              <a:solidFill>
                <a:schemeClr val="bg1"/>
              </a:solidFill>
            </a:endParaRPr>
          </a:p>
        </p:txBody>
      </p:sp>
      <p:sp>
        <p:nvSpPr>
          <p:cNvPr id="2" name="Slayt Numarası Yer Tutucusu 1"/>
          <p:cNvSpPr>
            <a:spLocks noGrp="1"/>
          </p:cNvSpPr>
          <p:nvPr>
            <p:ph type="sldNum" sz="quarter" idx="12"/>
          </p:nvPr>
        </p:nvSpPr>
        <p:spPr/>
        <p:txBody>
          <a:bodyPr/>
          <a:lstStyle/>
          <a:p>
            <a:fld id="{86B450FF-6EC2-4529-A63C-8D567BBE06E9}" type="slidenum">
              <a:rPr lang="en-US" smtClean="0"/>
              <a:pPr/>
              <a:t>7</a:t>
            </a:fld>
            <a:endParaRPr lang="en-US" dirty="0"/>
          </a:p>
        </p:txBody>
      </p:sp>
      <p:sp>
        <p:nvSpPr>
          <p:cNvPr id="5" name="Dikdörtgen 4"/>
          <p:cNvSpPr/>
          <p:nvPr/>
        </p:nvSpPr>
        <p:spPr>
          <a:xfrm>
            <a:off x="2285984" y="404664"/>
            <a:ext cx="4899275" cy="461665"/>
          </a:xfrm>
          <a:prstGeom prst="rect">
            <a:avLst/>
          </a:prstGeom>
        </p:spPr>
        <p:txBody>
          <a:bodyPr wrap="square">
            <a:spAutoFit/>
          </a:bodyPr>
          <a:lstStyle/>
          <a:p>
            <a:pPr algn="ctr"/>
            <a:r>
              <a:rPr lang="tr-TR" sz="2400" b="1" dirty="0">
                <a:solidFill>
                  <a:srgbClr val="FF0000"/>
                </a:solidFill>
                <a:latin typeface="Times New Roman" pitchFamily="18" charset="0"/>
                <a:cs typeface="Times New Roman" pitchFamily="18" charset="0"/>
              </a:rPr>
              <a:t>GENEL DEĞERLENDİRME</a:t>
            </a:r>
          </a:p>
        </p:txBody>
      </p:sp>
    </p:spTree>
    <p:extLst>
      <p:ext uri="{BB962C8B-B14F-4D97-AF65-F5344CB8AC3E}">
        <p14:creationId xmlns:p14="http://schemas.microsoft.com/office/powerpoint/2010/main" xmlns="" val="103426364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584" y="1412776"/>
            <a:ext cx="7859216" cy="4525963"/>
          </a:xfrm>
        </p:spPr>
        <p:txBody>
          <a:bodyPr>
            <a:noAutofit/>
          </a:bodyPr>
          <a:lstStyle/>
          <a:p>
            <a:pPr algn="just"/>
            <a:r>
              <a:rPr lang="en-US" sz="2800" b="1" dirty="0" smtClean="0">
                <a:latin typeface="Times New Roman" pitchFamily="18" charset="0"/>
                <a:cs typeface="Times New Roman" pitchFamily="18" charset="0"/>
              </a:rPr>
              <a:t>Bologna </a:t>
            </a:r>
            <a:r>
              <a:rPr lang="en-US" sz="2800" b="1" dirty="0" err="1" smtClean="0">
                <a:latin typeface="Times New Roman" pitchFamily="18" charset="0"/>
                <a:cs typeface="Times New Roman" pitchFamily="18" charset="0"/>
              </a:rPr>
              <a:t>sürecinin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başladığı</a:t>
            </a:r>
            <a:r>
              <a:rPr lang="en-US" sz="2800" b="1" dirty="0" smtClean="0">
                <a:latin typeface="Times New Roman" pitchFamily="18" charset="0"/>
                <a:cs typeface="Times New Roman" pitchFamily="18" charset="0"/>
              </a:rPr>
              <a:t> ilk</a:t>
            </a:r>
            <a:r>
              <a:rPr lang="tr-TR"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yıllarda</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bilgilendirme</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amacıyla</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yapılan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fakülte</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ziyaretleri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ve</a:t>
            </a:r>
            <a:r>
              <a:rPr lang="tr-TR"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toplantılarda</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diş</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hekimliği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eğitimindeki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değişimler</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anlatılmıştır</a:t>
            </a:r>
            <a:r>
              <a:rPr lang="tr-TR" sz="2800" b="1" dirty="0" smtClean="0">
                <a:latin typeface="Times New Roman" pitchFamily="18" charset="0"/>
                <a:cs typeface="Times New Roman" pitchFamily="18" charset="0"/>
              </a:rPr>
              <a:t>.</a:t>
            </a:r>
            <a:r>
              <a:rPr lang="en-US" sz="2800" b="1" dirty="0" smtClean="0">
                <a:latin typeface="Times New Roman" pitchFamily="18" charset="0"/>
                <a:cs typeface="Times New Roman" pitchFamily="18" charset="0"/>
              </a:rPr>
              <a:t> </a:t>
            </a:r>
            <a:endParaRPr lang="tr-TR" sz="2800" b="1" dirty="0" smtClean="0">
              <a:latin typeface="Times New Roman" pitchFamily="18" charset="0"/>
              <a:cs typeface="Times New Roman" pitchFamily="18" charset="0"/>
            </a:endParaRPr>
          </a:p>
          <a:p>
            <a:pPr algn="just">
              <a:buNone/>
            </a:pPr>
            <a:r>
              <a:rPr lang="tr-TR"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Güven</a:t>
            </a:r>
            <a:r>
              <a:rPr lang="tr-TR" sz="2800" b="1" dirty="0" smtClean="0">
                <a:solidFill>
                  <a:srgbClr val="FF0000"/>
                </a:solidFill>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Y</a:t>
            </a:r>
            <a:r>
              <a:rPr lang="en-US" sz="2800" b="1" dirty="0" smtClean="0">
                <a:solidFill>
                  <a:srgbClr val="FF0000"/>
                </a:solidFill>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The </a:t>
            </a:r>
            <a:r>
              <a:rPr lang="en-US" sz="2800" b="1" dirty="0" smtClean="0">
                <a:solidFill>
                  <a:srgbClr val="FF0000"/>
                </a:solidFill>
                <a:latin typeface="Times New Roman" pitchFamily="18" charset="0"/>
                <a:cs typeface="Times New Roman" pitchFamily="18" charset="0"/>
              </a:rPr>
              <a:t>importance of student research projects in dental</a:t>
            </a:r>
            <a:r>
              <a:rPr lang="tr-TR" sz="2800" b="1" dirty="0" smtClean="0">
                <a:solidFill>
                  <a:srgbClr val="FF0000"/>
                </a:solidFill>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education. </a:t>
            </a:r>
            <a:r>
              <a:rPr lang="en-US" sz="2800" b="1" dirty="0" smtClean="0">
                <a:solidFill>
                  <a:srgbClr val="FF0000"/>
                </a:solidFill>
                <a:latin typeface="Times New Roman" pitchFamily="18" charset="0"/>
                <a:cs typeface="Times New Roman" pitchFamily="18" charset="0"/>
              </a:rPr>
              <a:t>J</a:t>
            </a:r>
            <a:r>
              <a:rPr lang="tr-TR" sz="2800" b="1" dirty="0" smtClean="0">
                <a:solidFill>
                  <a:srgbClr val="FF0000"/>
                </a:solidFill>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Dental </a:t>
            </a:r>
            <a:r>
              <a:rPr lang="en-US" sz="2800" b="1" dirty="0" err="1" smtClean="0">
                <a:solidFill>
                  <a:srgbClr val="FF0000"/>
                </a:solidFill>
                <a:latin typeface="Times New Roman" pitchFamily="18" charset="0"/>
                <a:cs typeface="Times New Roman" pitchFamily="18" charset="0"/>
              </a:rPr>
              <a:t>Educ</a:t>
            </a:r>
            <a:r>
              <a:rPr lang="en-US" sz="2800" b="1" dirty="0" smtClean="0">
                <a:solidFill>
                  <a:srgbClr val="FF0000"/>
                </a:solidFill>
                <a:latin typeface="Times New Roman" pitchFamily="18" charset="0"/>
                <a:cs typeface="Times New Roman" pitchFamily="18" charset="0"/>
              </a:rPr>
              <a:t> 2011</a:t>
            </a:r>
            <a:r>
              <a:rPr lang="tr-TR" sz="2800" b="1" dirty="0" smtClean="0">
                <a:solidFill>
                  <a:srgbClr val="FF0000"/>
                </a:solidFill>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15</a:t>
            </a:r>
            <a:r>
              <a:rPr lang="tr-TR" sz="2800" b="1" dirty="0" smtClean="0">
                <a:solidFill>
                  <a:srgbClr val="FF0000"/>
                </a:solidFill>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90-7.</a:t>
            </a:r>
            <a:endParaRPr lang="en-US" sz="2800" b="1" dirty="0">
              <a:solidFill>
                <a:srgbClr val="FF0000"/>
              </a:solidFill>
              <a:latin typeface="Times New Roman" pitchFamily="18" charset="0"/>
              <a:cs typeface="Times New Roman" pitchFamily="18" charset="0"/>
            </a:endParaRP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5" name="Başlık 1"/>
          <p:cNvSpPr txBox="1">
            <a:spLocks noGrp="1"/>
          </p:cNvSpPr>
          <p:nvPr>
            <p:ph type="title"/>
          </p:nvPr>
        </p:nvSpPr>
        <p:spPr>
          <a:xfrm>
            <a:off x="457200" y="274638"/>
            <a:ext cx="8229600" cy="86834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tr-TR" sz="2400" b="1" dirty="0" err="1" smtClean="0">
                <a:solidFill>
                  <a:srgbClr val="FF0000"/>
                </a:solidFill>
                <a:latin typeface="Times New Roman" pitchFamily="18" charset="0"/>
                <a:ea typeface="+mn-ea"/>
                <a:cs typeface="Times New Roman" pitchFamily="18" charset="0"/>
              </a:rPr>
              <a:t>Türkiyede</a:t>
            </a:r>
            <a:r>
              <a:rPr lang="tr-TR" sz="2400" b="1" dirty="0" smtClean="0">
                <a:solidFill>
                  <a:srgbClr val="FF0000"/>
                </a:solidFill>
                <a:latin typeface="Times New Roman" pitchFamily="18" charset="0"/>
                <a:ea typeface="+mn-ea"/>
                <a:cs typeface="Times New Roman" pitchFamily="18" charset="0"/>
              </a:rPr>
              <a:t> </a:t>
            </a:r>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6" name="Slayt Numarası Yer Tutucusu 5"/>
          <p:cNvSpPr>
            <a:spLocks noGrp="1"/>
          </p:cNvSpPr>
          <p:nvPr>
            <p:ph type="sldNum" sz="quarter" idx="12"/>
          </p:nvPr>
        </p:nvSpPr>
        <p:spPr/>
        <p:txBody>
          <a:bodyPr/>
          <a:lstStyle/>
          <a:p>
            <a:fld id="{86B450FF-6EC2-4529-A63C-8D567BBE06E9}" type="slidenum">
              <a:rPr lang="en-US" smtClean="0"/>
              <a:pPr/>
              <a:t>70</a:t>
            </a:fld>
            <a:endParaRPr lang="en-US" dirty="0"/>
          </a:p>
        </p:txBody>
      </p:sp>
    </p:spTree>
    <p:extLst>
      <p:ext uri="{BB962C8B-B14F-4D97-AF65-F5344CB8AC3E}">
        <p14:creationId xmlns:p14="http://schemas.microsoft.com/office/powerpoint/2010/main" xmlns="" val="260016382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584" y="1412776"/>
            <a:ext cx="7859216" cy="5230934"/>
          </a:xfrm>
        </p:spPr>
        <p:txBody>
          <a:bodyPr>
            <a:noAutofit/>
          </a:bodyPr>
          <a:lstStyle/>
          <a:p>
            <a:pPr marL="0" indent="0" algn="just">
              <a:buNone/>
            </a:pPr>
            <a:r>
              <a:rPr lang="tr-TR" sz="2800" b="1" dirty="0" smtClean="0">
                <a:solidFill>
                  <a:srgbClr val="FF0000"/>
                </a:solidFill>
                <a:latin typeface="Times New Roman" pitchFamily="18" charset="0"/>
                <a:cs typeface="Times New Roman" pitchFamily="18" charset="0"/>
              </a:rPr>
              <a:t>Bu alanda yapılan çalışmalarla;</a:t>
            </a:r>
            <a:endParaRPr lang="tr-TR" sz="2800" b="1" dirty="0" smtClean="0">
              <a:latin typeface="Times New Roman" pitchFamily="18" charset="0"/>
              <a:cs typeface="Times New Roman" pitchFamily="18" charset="0"/>
            </a:endParaRPr>
          </a:p>
          <a:p>
            <a:pPr algn="just"/>
            <a:r>
              <a:rPr lang="tr-TR" sz="2800" b="1" dirty="0" smtClean="0">
                <a:latin typeface="Times New Roman" pitchFamily="18" charset="0"/>
                <a:cs typeface="Times New Roman" pitchFamily="18" charset="0"/>
              </a:rPr>
              <a:t>Bazı Diş Hekimliği Fakültelerinde </a:t>
            </a:r>
            <a:r>
              <a:rPr lang="en-US" sz="2800" b="1" dirty="0" smtClean="0">
                <a:solidFill>
                  <a:srgbClr val="FF0000"/>
                </a:solidFill>
                <a:latin typeface="Times New Roman" pitchFamily="18" charset="0"/>
                <a:cs typeface="Times New Roman" pitchFamily="18" charset="0"/>
              </a:rPr>
              <a:t>“</a:t>
            </a:r>
            <a:r>
              <a:rPr lang="en-US" sz="2800" b="1" dirty="0" err="1" smtClean="0">
                <a:solidFill>
                  <a:srgbClr val="FF0000"/>
                </a:solidFill>
                <a:latin typeface="Times New Roman" pitchFamily="18" charset="0"/>
                <a:cs typeface="Times New Roman" pitchFamily="18" charset="0"/>
              </a:rPr>
              <a:t>stratejik</a:t>
            </a:r>
            <a:r>
              <a:rPr lang="tr-TR" sz="2800" b="1" dirty="0" smtClean="0">
                <a:solidFill>
                  <a:srgbClr val="FF0000"/>
                </a:solidFill>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plan” </a:t>
            </a:r>
            <a:r>
              <a:rPr lang="en-US" sz="2800" b="1" dirty="0" err="1" smtClean="0">
                <a:latin typeface="Times New Roman" pitchFamily="18" charset="0"/>
                <a:cs typeface="Times New Roman" pitchFamily="18" charset="0"/>
              </a:rPr>
              <a:t>hazırlanmıştır</a:t>
            </a:r>
            <a:r>
              <a:rPr lang="en-US" sz="2800" b="1" dirty="0" smtClean="0">
                <a:latin typeface="Times New Roman" pitchFamily="18" charset="0"/>
                <a:cs typeface="Times New Roman" pitchFamily="18" charset="0"/>
              </a:rPr>
              <a:t>.</a:t>
            </a:r>
            <a:endParaRPr lang="tr-TR" sz="2800" b="1" dirty="0" smtClean="0">
              <a:latin typeface="Times New Roman" pitchFamily="18" charset="0"/>
              <a:cs typeface="Times New Roman" pitchFamily="18" charset="0"/>
            </a:endParaRPr>
          </a:p>
          <a:p>
            <a:pPr algn="just"/>
            <a:r>
              <a:rPr lang="en-US" sz="2800" b="1" dirty="0" err="1" smtClean="0">
                <a:latin typeface="Times New Roman" pitchFamily="18" charset="0"/>
                <a:cs typeface="Times New Roman" pitchFamily="18" charset="0"/>
              </a:rPr>
              <a:t>Mevcut</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ders</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programları</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ders</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içerikleri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ve</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sınav</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sistemleri</a:t>
            </a:r>
            <a:r>
              <a:rPr lang="tr-TR"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değerlendirilerek</a:t>
            </a:r>
            <a:r>
              <a:rPr lang="en-US" sz="2800" b="1" dirty="0" smtClean="0">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a:t>
            </a:r>
            <a:r>
              <a:rPr lang="en-US" sz="2800" b="1" dirty="0" err="1" smtClean="0">
                <a:solidFill>
                  <a:srgbClr val="FF0000"/>
                </a:solidFill>
                <a:latin typeface="Times New Roman" pitchFamily="18" charset="0"/>
                <a:cs typeface="Times New Roman" pitchFamily="18" charset="0"/>
              </a:rPr>
              <a:t>iyileştirme</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alanları</a:t>
            </a:r>
            <a:r>
              <a:rPr lang="en-US" sz="2800" b="1" dirty="0" smtClean="0">
                <a:solidFill>
                  <a:srgbClr val="FF0000"/>
                </a:solidFill>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saptanmıştır</a:t>
            </a:r>
            <a:r>
              <a:rPr lang="en-US" sz="2800" b="1" dirty="0" smtClean="0">
                <a:latin typeface="Times New Roman" pitchFamily="18" charset="0"/>
                <a:cs typeface="Times New Roman" pitchFamily="18" charset="0"/>
              </a:rPr>
              <a:t>.</a:t>
            </a:r>
          </a:p>
          <a:p>
            <a:pPr algn="just"/>
            <a:r>
              <a:rPr lang="en-US" sz="2800" b="1" dirty="0" err="1" smtClean="0">
                <a:latin typeface="Times New Roman" pitchFamily="18" charset="0"/>
                <a:cs typeface="Times New Roman" pitchFamily="18" charset="0"/>
              </a:rPr>
              <a:t>Ortak</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konuları</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kapsayan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modüller</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hazırlanarak</a:t>
            </a:r>
            <a:r>
              <a:rPr lang="en-US" sz="2800" b="1" dirty="0" smtClean="0">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disiplin</a:t>
            </a:r>
            <a:r>
              <a:rPr lang="tr-TR"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esaslı</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eğitimden</a:t>
            </a:r>
            <a:r>
              <a:rPr lang="en-US" sz="2800" b="1" dirty="0" smtClean="0">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konu</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esaslı</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eğiti</a:t>
            </a:r>
            <a:r>
              <a:rPr lang="tr-TR" sz="2800" b="1" dirty="0" err="1" smtClean="0">
                <a:solidFill>
                  <a:srgbClr val="FF0000"/>
                </a:solidFill>
                <a:latin typeface="Times New Roman" pitchFamily="18" charset="0"/>
                <a:cs typeface="Times New Roman" pitchFamily="18" charset="0"/>
              </a:rPr>
              <a:t>me</a:t>
            </a:r>
            <a:r>
              <a:rPr lang="en-US" sz="2800" b="1" dirty="0" smtClean="0">
                <a:solidFill>
                  <a:srgbClr val="FF0000"/>
                </a:solidFill>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geçişin</a:t>
            </a:r>
            <a:r>
              <a:rPr lang="en-US" sz="2800" b="1"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adım</a:t>
            </a:r>
            <a:r>
              <a:rPr lang="tr-TR" sz="2800" b="1" dirty="0" err="1" smtClean="0">
                <a:latin typeface="Times New Roman" pitchFamily="18" charset="0"/>
                <a:cs typeface="Times New Roman" pitchFamily="18" charset="0"/>
              </a:rPr>
              <a:t>lar</a:t>
            </a:r>
            <a:r>
              <a:rPr lang="en-US" sz="2800" b="1" dirty="0" smtClean="0">
                <a:latin typeface="Times New Roman" pitchFamily="18" charset="0"/>
                <a:cs typeface="Times New Roman" pitchFamily="18" charset="0"/>
              </a:rPr>
              <a:t>ı</a:t>
            </a:r>
            <a:r>
              <a:rPr lang="tr-TR"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atılmıştır</a:t>
            </a:r>
            <a:r>
              <a:rPr lang="en-US" sz="2800" b="1" dirty="0" smtClean="0">
                <a:latin typeface="Times New Roman" pitchFamily="18" charset="0"/>
                <a:cs typeface="Times New Roman" pitchFamily="18" charset="0"/>
              </a:rPr>
              <a:t>.</a:t>
            </a:r>
          </a:p>
          <a:p>
            <a:pPr algn="just"/>
            <a:r>
              <a:rPr lang="en-US" sz="2800" b="1" dirty="0" err="1" smtClean="0">
                <a:latin typeface="Times New Roman" pitchFamily="18" charset="0"/>
                <a:cs typeface="Times New Roman" pitchFamily="18" charset="0"/>
              </a:rPr>
              <a:t>Ders</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kredilerinin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ECTS’ye</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uygunluğu</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sağlanmıştır</a:t>
            </a:r>
            <a:r>
              <a:rPr lang="en-US" sz="2800" b="1" dirty="0" smtClean="0">
                <a:latin typeface="Times New Roman" pitchFamily="18" charset="0"/>
                <a:cs typeface="Times New Roman" pitchFamily="18" charset="0"/>
              </a:rPr>
              <a:t>.</a:t>
            </a:r>
          </a:p>
          <a:p>
            <a:pPr algn="just"/>
            <a:endParaRPr lang="en-US" sz="2800" dirty="0"/>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5" name="Başlık 1"/>
          <p:cNvSpPr txBox="1">
            <a:spLocks noGrp="1"/>
          </p:cNvSpPr>
          <p:nvPr>
            <p:ph type="title"/>
          </p:nvPr>
        </p:nvSpPr>
        <p:spPr>
          <a:xfrm>
            <a:off x="457200" y="274638"/>
            <a:ext cx="8229600" cy="86834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tr-TR" sz="2400" b="1" dirty="0" err="1" smtClean="0">
                <a:solidFill>
                  <a:srgbClr val="FF0000"/>
                </a:solidFill>
                <a:latin typeface="Times New Roman" pitchFamily="18" charset="0"/>
                <a:ea typeface="+mn-ea"/>
                <a:cs typeface="Times New Roman" pitchFamily="18" charset="0"/>
              </a:rPr>
              <a:t>Türkiyede</a:t>
            </a:r>
            <a:r>
              <a:rPr lang="tr-TR" sz="2400" b="1" dirty="0" smtClean="0">
                <a:solidFill>
                  <a:srgbClr val="FF0000"/>
                </a:solidFill>
                <a:latin typeface="Times New Roman" pitchFamily="18" charset="0"/>
                <a:ea typeface="+mn-ea"/>
                <a:cs typeface="Times New Roman" pitchFamily="18" charset="0"/>
              </a:rPr>
              <a:t> </a:t>
            </a:r>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6" name="Slayt Numarası Yer Tutucusu 5"/>
          <p:cNvSpPr>
            <a:spLocks noGrp="1"/>
          </p:cNvSpPr>
          <p:nvPr>
            <p:ph type="sldNum" sz="quarter" idx="12"/>
          </p:nvPr>
        </p:nvSpPr>
        <p:spPr/>
        <p:txBody>
          <a:bodyPr/>
          <a:lstStyle/>
          <a:p>
            <a:fld id="{86B450FF-6EC2-4529-A63C-8D567BBE06E9}" type="slidenum">
              <a:rPr lang="en-US" smtClean="0"/>
              <a:pPr/>
              <a:t>71</a:t>
            </a:fld>
            <a:endParaRPr lang="en-US" dirty="0"/>
          </a:p>
        </p:txBody>
      </p:sp>
    </p:spTree>
    <p:extLst>
      <p:ext uri="{BB962C8B-B14F-4D97-AF65-F5344CB8AC3E}">
        <p14:creationId xmlns:p14="http://schemas.microsoft.com/office/powerpoint/2010/main" xmlns="" val="260016382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584" y="1412776"/>
            <a:ext cx="7859216" cy="5230934"/>
          </a:xfrm>
        </p:spPr>
        <p:txBody>
          <a:bodyPr>
            <a:noAutofit/>
          </a:bodyPr>
          <a:lstStyle/>
          <a:p>
            <a:pPr marL="0" indent="0" algn="just">
              <a:buNone/>
            </a:pPr>
            <a:r>
              <a:rPr lang="tr-TR" sz="2800" b="1" dirty="0" smtClean="0">
                <a:solidFill>
                  <a:srgbClr val="FF0000"/>
                </a:solidFill>
                <a:latin typeface="Times New Roman" pitchFamily="18" charset="0"/>
                <a:cs typeface="Times New Roman" pitchFamily="18" charset="0"/>
              </a:rPr>
              <a:t>Bu alanda yapılan çalışmalarla;</a:t>
            </a:r>
            <a:endParaRPr lang="tr-TR" sz="2800" b="1" dirty="0" smtClean="0">
              <a:latin typeface="Times New Roman" pitchFamily="18" charset="0"/>
              <a:cs typeface="Times New Roman" pitchFamily="18" charset="0"/>
            </a:endParaRPr>
          </a:p>
          <a:p>
            <a:pPr algn="just"/>
            <a:r>
              <a:rPr lang="en-US" sz="2400" b="1" dirty="0" err="1" smtClean="0">
                <a:latin typeface="Times New Roman" pitchFamily="18" charset="0"/>
                <a:cs typeface="Times New Roman" pitchFamily="18" charset="0"/>
              </a:rPr>
              <a:t>Yapılan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eğitimin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içeriğini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ve</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eğitim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yöntemlerini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kapsaya</a:t>
            </a:r>
            <a:r>
              <a:rPr lang="tr-TR" sz="2400" b="1" dirty="0" smtClean="0">
                <a:latin typeface="Times New Roman" pitchFamily="18" charset="0"/>
                <a:cs typeface="Times New Roman" pitchFamily="18" charset="0"/>
              </a:rPr>
              <a:t>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iş</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bulmada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adayın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özelliklerinin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yeterli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olduğu</a:t>
            </a:r>
            <a:r>
              <a:rPr lang="tr-TR"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alanları</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gösteren</a:t>
            </a:r>
            <a:r>
              <a:rPr lang="en-US" sz="2400" b="1" dirty="0" smtClean="0">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“diploma </a:t>
            </a:r>
            <a:r>
              <a:rPr lang="en-US" sz="2400" b="1" dirty="0" err="1" smtClean="0">
                <a:solidFill>
                  <a:srgbClr val="FF0000"/>
                </a:solidFill>
                <a:latin typeface="Times New Roman" pitchFamily="18" charset="0"/>
                <a:cs typeface="Times New Roman" pitchFamily="18" charset="0"/>
              </a:rPr>
              <a:t>eki</a:t>
            </a:r>
            <a:r>
              <a:rPr lang="en-US" sz="2400" b="1" dirty="0" smtClean="0">
                <a:solidFill>
                  <a:srgbClr val="FF0000"/>
                </a:solidFill>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hazırlanmıştır</a:t>
            </a:r>
            <a:r>
              <a:rPr lang="en-US" sz="2400" b="1" dirty="0" smtClean="0">
                <a:latin typeface="Times New Roman" pitchFamily="18" charset="0"/>
                <a:cs typeface="Times New Roman" pitchFamily="18" charset="0"/>
              </a:rPr>
              <a:t>.</a:t>
            </a:r>
            <a:endParaRPr lang="tr-TR" sz="2400" b="1" dirty="0" smtClean="0">
              <a:latin typeface="Times New Roman" pitchFamily="18" charset="0"/>
              <a:cs typeface="Times New Roman" pitchFamily="18" charset="0"/>
            </a:endParaRPr>
          </a:p>
          <a:p>
            <a:pPr algn="just"/>
            <a:r>
              <a:rPr lang="en-US" sz="2400" b="1" dirty="0" err="1" smtClean="0">
                <a:latin typeface="Times New Roman" pitchFamily="18" charset="0"/>
                <a:cs typeface="Times New Roman" pitchFamily="18" charset="0"/>
              </a:rPr>
              <a:t>Ders</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içerikleri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taranarak</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çakışan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konular</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saptanmıştır</a:t>
            </a:r>
            <a:r>
              <a:rPr lang="en-US" sz="2400" b="1"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Temel</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bilimle</a:t>
            </a:r>
            <a:r>
              <a:rPr lang="tr-TR" sz="2400" b="1" dirty="0" err="1" smtClean="0">
                <a:latin typeface="Times New Roman" pitchFamily="18" charset="0"/>
                <a:cs typeface="Times New Roman" pitchFamily="18" charset="0"/>
              </a:rPr>
              <a:t>rin</a:t>
            </a:r>
            <a:r>
              <a:rPr lang="tr-TR" sz="2400" b="1" dirty="0" smtClean="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oral</a:t>
            </a:r>
            <a:r>
              <a:rPr lang="tr-TR" sz="2400" b="1" dirty="0" smtClean="0">
                <a:solidFill>
                  <a:srgbClr val="FF0000"/>
                </a:solidFill>
                <a:latin typeface="Times New Roman" pitchFamily="18" charset="0"/>
                <a:cs typeface="Times New Roman" pitchFamily="18" charset="0"/>
              </a:rPr>
              <a:t> yapıları ilgilendiren</a:t>
            </a:r>
            <a:r>
              <a:rPr lang="en-US" sz="2400" b="1" dirty="0" smtClean="0">
                <a:solidFill>
                  <a:srgbClr val="FF0000"/>
                </a:solidFill>
                <a:latin typeface="Times New Roman" pitchFamily="18" charset="0"/>
                <a:cs typeface="Times New Roman" pitchFamily="18" charset="0"/>
              </a:rPr>
              <a:t> </a:t>
            </a:r>
            <a:r>
              <a:rPr lang="tr-TR" sz="2400" b="1" dirty="0" smtClean="0">
                <a:latin typeface="Times New Roman" pitchFamily="18" charset="0"/>
                <a:cs typeface="Times New Roman" pitchFamily="18" charset="0"/>
              </a:rPr>
              <a:t>bölümlerinin </a:t>
            </a:r>
            <a:r>
              <a:rPr lang="en-US" sz="2400" b="1" dirty="0" err="1" smtClean="0">
                <a:latin typeface="Times New Roman" pitchFamily="18" charset="0"/>
                <a:cs typeface="Times New Roman" pitchFamily="18" charset="0"/>
              </a:rPr>
              <a:t>ders</a:t>
            </a:r>
            <a:r>
              <a:rPr lang="en-US" sz="2400" b="1" dirty="0" smtClean="0">
                <a:latin typeface="Times New Roman" pitchFamily="18" charset="0"/>
                <a:cs typeface="Times New Roman" pitchFamily="18" charset="0"/>
              </a:rPr>
              <a:t> program</a:t>
            </a:r>
            <a:r>
              <a:rPr lang="tr-TR" sz="2400" b="1" dirty="0" err="1" smtClean="0">
                <a:latin typeface="Times New Roman" pitchFamily="18" charset="0"/>
                <a:cs typeface="Times New Roman" pitchFamily="18" charset="0"/>
              </a:rPr>
              <a:t>ların</a:t>
            </a:r>
            <a:r>
              <a:rPr lang="en-US" sz="2400" b="1" dirty="0" smtClean="0">
                <a:latin typeface="Times New Roman" pitchFamily="18" charset="0"/>
                <a:cs typeface="Times New Roman" pitchFamily="18" charset="0"/>
              </a:rPr>
              <a:t>a</a:t>
            </a:r>
            <a:r>
              <a:rPr lang="tr-TR"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alınmasının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hazırlıkları</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yapılmıştır</a:t>
            </a:r>
            <a:r>
              <a:rPr lang="en-US" sz="2400" b="1"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Öğrencinin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pratikte</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bağımsız</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çalışma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özelliğini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kazanabilmesi</a:t>
            </a:r>
            <a:r>
              <a:rPr lang="tr-TR"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için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hastaya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tüm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tanı</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ve</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tedavi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planlamasının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yapıldığı</a:t>
            </a:r>
            <a:r>
              <a:rPr lang="tr-TR" sz="2400" b="1" dirty="0" smtClean="0">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entegre</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klinik</a:t>
            </a:r>
            <a:r>
              <a:rPr lang="en-US" sz="2400" b="1" dirty="0" smtClean="0">
                <a:solidFill>
                  <a:srgbClr val="FF0000"/>
                </a:solidFill>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eğitimi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ile</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ilgili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çalışmalar</a:t>
            </a:r>
            <a:r>
              <a:rPr lang="en-US" sz="2400" b="1"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yapılmıştır</a:t>
            </a:r>
            <a:r>
              <a:rPr lang="en-US" sz="2400" b="1" dirty="0" smtClean="0">
                <a:latin typeface="Times New Roman" pitchFamily="18" charset="0"/>
                <a:cs typeface="Times New Roman" pitchFamily="18" charset="0"/>
              </a:rPr>
              <a:t>.</a:t>
            </a:r>
            <a:endParaRPr lang="en-US" sz="2400" b="1" dirty="0" smtClean="0">
              <a:latin typeface="Times New Roman" pitchFamily="18" charset="0"/>
              <a:cs typeface="Times New Roman" pitchFamily="18" charset="0"/>
            </a:endParaRPr>
          </a:p>
          <a:p>
            <a:pPr algn="just"/>
            <a:endParaRPr lang="en-US" sz="2800" dirty="0"/>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5" name="Başlık 1"/>
          <p:cNvSpPr txBox="1">
            <a:spLocks noGrp="1"/>
          </p:cNvSpPr>
          <p:nvPr>
            <p:ph type="title"/>
          </p:nvPr>
        </p:nvSpPr>
        <p:spPr>
          <a:xfrm>
            <a:off x="457200" y="274638"/>
            <a:ext cx="8229600" cy="86834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tr-TR" sz="2400" b="1" dirty="0" err="1" smtClean="0">
                <a:solidFill>
                  <a:srgbClr val="FF0000"/>
                </a:solidFill>
                <a:latin typeface="Times New Roman" pitchFamily="18" charset="0"/>
                <a:ea typeface="+mn-ea"/>
                <a:cs typeface="Times New Roman" pitchFamily="18" charset="0"/>
              </a:rPr>
              <a:t>Türkiyede</a:t>
            </a:r>
            <a:r>
              <a:rPr lang="tr-TR" sz="2400" b="1" dirty="0" smtClean="0">
                <a:solidFill>
                  <a:srgbClr val="FF0000"/>
                </a:solidFill>
                <a:latin typeface="Times New Roman" pitchFamily="18" charset="0"/>
                <a:ea typeface="+mn-ea"/>
                <a:cs typeface="Times New Roman" pitchFamily="18" charset="0"/>
              </a:rPr>
              <a:t> </a:t>
            </a:r>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6" name="Slayt Numarası Yer Tutucusu 5"/>
          <p:cNvSpPr>
            <a:spLocks noGrp="1"/>
          </p:cNvSpPr>
          <p:nvPr>
            <p:ph type="sldNum" sz="quarter" idx="12"/>
          </p:nvPr>
        </p:nvSpPr>
        <p:spPr/>
        <p:txBody>
          <a:bodyPr/>
          <a:lstStyle/>
          <a:p>
            <a:fld id="{86B450FF-6EC2-4529-A63C-8D567BBE06E9}" type="slidenum">
              <a:rPr lang="en-US" smtClean="0"/>
              <a:pPr/>
              <a:t>72</a:t>
            </a:fld>
            <a:endParaRPr lang="en-US" dirty="0"/>
          </a:p>
        </p:txBody>
      </p:sp>
    </p:spTree>
    <p:extLst>
      <p:ext uri="{BB962C8B-B14F-4D97-AF65-F5344CB8AC3E}">
        <p14:creationId xmlns:p14="http://schemas.microsoft.com/office/powerpoint/2010/main" xmlns="" val="260016382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584" y="1412776"/>
            <a:ext cx="7859216" cy="5445224"/>
          </a:xfrm>
        </p:spPr>
        <p:txBody>
          <a:bodyPr>
            <a:noAutofit/>
          </a:bodyPr>
          <a:lstStyle/>
          <a:p>
            <a:pPr marL="0" indent="0" algn="just">
              <a:buNone/>
            </a:pPr>
            <a:r>
              <a:rPr lang="tr-TR" b="1" dirty="0" smtClean="0">
                <a:solidFill>
                  <a:srgbClr val="FF0000"/>
                </a:solidFill>
                <a:latin typeface="Times New Roman" pitchFamily="18" charset="0"/>
                <a:cs typeface="Times New Roman" pitchFamily="18" charset="0"/>
              </a:rPr>
              <a:t>Bu çalışmalarla v</a:t>
            </a:r>
            <a:r>
              <a:rPr lang="en-US" b="1" dirty="0" err="1" smtClean="0">
                <a:solidFill>
                  <a:srgbClr val="FF0000"/>
                </a:solidFill>
                <a:latin typeface="Times New Roman" pitchFamily="18" charset="0"/>
                <a:cs typeface="Times New Roman" pitchFamily="18" charset="0"/>
              </a:rPr>
              <a:t>arılmak</a:t>
            </a:r>
            <a:r>
              <a:rPr lang="en-US" b="1" dirty="0" smtClean="0">
                <a:solidFill>
                  <a:srgbClr val="FF0000"/>
                </a:solidFill>
                <a:latin typeface="Times New Roman" pitchFamily="18" charset="0"/>
                <a:cs typeface="Times New Roman" pitchFamily="18" charset="0"/>
              </a:rPr>
              <a:t> </a:t>
            </a:r>
            <a:r>
              <a:rPr lang="tr-TR" b="1" dirty="0" smtClean="0">
                <a:solidFill>
                  <a:srgbClr val="FF0000"/>
                </a:solidFill>
                <a:latin typeface="Times New Roman" pitchFamily="18" charset="0"/>
                <a:cs typeface="Times New Roman" pitchFamily="18" charset="0"/>
              </a:rPr>
              <a:t>i</a:t>
            </a:r>
            <a:r>
              <a:rPr lang="en-US" b="1" dirty="0" err="1" smtClean="0">
                <a:solidFill>
                  <a:srgbClr val="FF0000"/>
                </a:solidFill>
                <a:latin typeface="Times New Roman" pitchFamily="18" charset="0"/>
                <a:cs typeface="Times New Roman" pitchFamily="18" charset="0"/>
              </a:rPr>
              <a:t>stenen</a:t>
            </a:r>
            <a:r>
              <a:rPr lang="en-US" b="1" dirty="0" smtClean="0">
                <a:solidFill>
                  <a:srgbClr val="FF0000"/>
                </a:solidFill>
                <a:latin typeface="Times New Roman" pitchFamily="18" charset="0"/>
                <a:cs typeface="Times New Roman" pitchFamily="18" charset="0"/>
              </a:rPr>
              <a:t> </a:t>
            </a:r>
            <a:r>
              <a:rPr lang="tr-TR" b="1" dirty="0" smtClean="0">
                <a:solidFill>
                  <a:srgbClr val="FF0000"/>
                </a:solidFill>
                <a:latin typeface="Times New Roman" pitchFamily="18" charset="0"/>
                <a:cs typeface="Times New Roman" pitchFamily="18" charset="0"/>
              </a:rPr>
              <a:t>h</a:t>
            </a:r>
            <a:r>
              <a:rPr lang="en-US" b="1" dirty="0" err="1" smtClean="0">
                <a:solidFill>
                  <a:srgbClr val="FF0000"/>
                </a:solidFill>
                <a:latin typeface="Times New Roman" pitchFamily="18" charset="0"/>
                <a:cs typeface="Times New Roman" pitchFamily="18" charset="0"/>
              </a:rPr>
              <a:t>ede</a:t>
            </a:r>
            <a:r>
              <a:rPr lang="tr-TR" b="1" dirty="0" err="1" smtClean="0">
                <a:solidFill>
                  <a:srgbClr val="FF0000"/>
                </a:solidFill>
                <a:latin typeface="Times New Roman" pitchFamily="18" charset="0"/>
                <a:cs typeface="Times New Roman" pitchFamily="18" charset="0"/>
              </a:rPr>
              <a:t>fl</a:t>
            </a:r>
            <a:r>
              <a:rPr lang="en-US" b="1" dirty="0" err="1" smtClean="0">
                <a:solidFill>
                  <a:srgbClr val="FF0000"/>
                </a:solidFill>
                <a:latin typeface="Times New Roman" pitchFamily="18" charset="0"/>
                <a:cs typeface="Times New Roman" pitchFamily="18" charset="0"/>
              </a:rPr>
              <a:t>er</a:t>
            </a:r>
            <a:r>
              <a:rPr lang="tr-TR" b="1" dirty="0" smtClean="0">
                <a:solidFill>
                  <a:srgbClr val="FF0000"/>
                </a:solidFill>
                <a:latin typeface="Times New Roman" pitchFamily="18" charset="0"/>
                <a:cs typeface="Times New Roman" pitchFamily="18" charset="0"/>
              </a:rPr>
              <a:t>:</a:t>
            </a:r>
            <a:endParaRPr lang="tr-TR" b="1" dirty="0" smtClean="0">
              <a:solidFill>
                <a:srgbClr val="FF0000"/>
              </a:solidFill>
              <a:latin typeface="Times New Roman" pitchFamily="18" charset="0"/>
              <a:cs typeface="Times New Roman" pitchFamily="18" charset="0"/>
            </a:endParaRPr>
          </a:p>
          <a:p>
            <a:pPr algn="just"/>
            <a:r>
              <a:rPr lang="en-US" b="1" dirty="0" err="1" smtClean="0">
                <a:latin typeface="Times New Roman" pitchFamily="18" charset="0"/>
                <a:cs typeface="Times New Roman" pitchFamily="18" charset="0"/>
              </a:rPr>
              <a:t>Eğitimde</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Toplam</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Kalite</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Yönetimi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oluşturarak</a:t>
            </a:r>
            <a:r>
              <a:rPr lang="en-US" b="1" dirty="0" smtClean="0">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sürekli</a:t>
            </a:r>
            <a:r>
              <a:rPr lang="tr-TR"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iyileşmeye</a:t>
            </a:r>
            <a:r>
              <a:rPr lang="en-US" b="1" dirty="0" smtClean="0">
                <a:solidFill>
                  <a:srgbClr val="FF0000"/>
                </a:solidFill>
                <a:latin typeface="Times New Roman" pitchFamily="18" charset="0"/>
                <a:cs typeface="Times New Roman" pitchFamily="18" charset="0"/>
              </a:rPr>
              <a:t> </a:t>
            </a:r>
            <a:r>
              <a:rPr lang="en-US" b="1" dirty="0" err="1" smtClean="0">
                <a:latin typeface="Times New Roman" pitchFamily="18" charset="0"/>
                <a:cs typeface="Times New Roman" pitchFamily="18" charset="0"/>
              </a:rPr>
              <a:t>ulaşmak</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ve</a:t>
            </a:r>
            <a:r>
              <a:rPr lang="en-US" b="1" dirty="0" smtClean="0">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kalite</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kültürü</a:t>
            </a:r>
            <a:r>
              <a:rPr lang="tr-TR" b="1" dirty="0" smtClean="0">
                <a:solidFill>
                  <a:srgbClr val="FF0000"/>
                </a:solidFill>
                <a:latin typeface="Times New Roman" pitchFamily="18" charset="0"/>
                <a:cs typeface="Times New Roman" pitchFamily="18" charset="0"/>
              </a:rPr>
              <a:t> </a:t>
            </a:r>
            <a:r>
              <a:rPr lang="en-US" b="1" dirty="0" err="1" smtClean="0">
                <a:latin typeface="Times New Roman" pitchFamily="18" charset="0"/>
                <a:cs typeface="Times New Roman" pitchFamily="18" charset="0"/>
              </a:rPr>
              <a:t>oluşturmak</a:t>
            </a:r>
            <a:r>
              <a:rPr lang="tr-TR" b="1" dirty="0" smtClean="0">
                <a:latin typeface="Times New Roman" pitchFamily="18" charset="0"/>
                <a:cs typeface="Times New Roman" pitchFamily="18" charset="0"/>
              </a:rPr>
              <a:t>,</a:t>
            </a:r>
            <a:endParaRPr lang="en-US" b="1" dirty="0" smtClean="0">
              <a:latin typeface="Times New Roman" pitchFamily="18" charset="0"/>
              <a:cs typeface="Times New Roman" pitchFamily="18" charset="0"/>
            </a:endParaRPr>
          </a:p>
          <a:p>
            <a:pPr algn="just"/>
            <a:r>
              <a:rPr lang="en-US" b="1" dirty="0" err="1" smtClean="0">
                <a:latin typeface="Times New Roman" pitchFamily="18" charset="0"/>
                <a:cs typeface="Times New Roman" pitchFamily="18" charset="0"/>
              </a:rPr>
              <a:t>AÜB’nin</a:t>
            </a:r>
            <a:r>
              <a:rPr lang="en-US" b="1" dirty="0" smtClean="0">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kalite</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güvencesi</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için</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performans</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göstergeleri</a:t>
            </a:r>
            <a:r>
              <a:rPr lang="tr-TR" b="1" dirty="0" smtClean="0">
                <a:solidFill>
                  <a:srgbClr val="FF0000"/>
                </a:solidFill>
                <a:latin typeface="Times New Roman" pitchFamily="18" charset="0"/>
                <a:cs typeface="Times New Roman" pitchFamily="18" charset="0"/>
              </a:rPr>
              <a:t> </a:t>
            </a:r>
            <a:r>
              <a:rPr lang="en-US" b="1" dirty="0" err="1" smtClean="0">
                <a:latin typeface="Times New Roman" pitchFamily="18" charset="0"/>
                <a:cs typeface="Times New Roman" pitchFamily="18" charset="0"/>
              </a:rPr>
              <a:t>dikkate</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alınarak</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başarı</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ve</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başarısızlıkları</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ölçmek</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ve</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değerlendirmek</a:t>
            </a:r>
            <a:r>
              <a:rPr lang="tr-TR" b="1" dirty="0" smtClean="0">
                <a:latin typeface="Times New Roman" pitchFamily="18" charset="0"/>
                <a:cs typeface="Times New Roman" pitchFamily="18" charset="0"/>
              </a:rPr>
              <a:t>,</a:t>
            </a:r>
            <a:endParaRPr lang="en-US" b="1" dirty="0" smtClean="0">
              <a:latin typeface="Times New Roman" pitchFamily="18" charset="0"/>
              <a:cs typeface="Times New Roman" pitchFamily="18" charset="0"/>
            </a:endParaRPr>
          </a:p>
          <a:p>
            <a:pPr algn="just"/>
            <a:endParaRPr lang="en-US" sz="2800" dirty="0"/>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5" name="Başlık 1"/>
          <p:cNvSpPr txBox="1">
            <a:spLocks noGrp="1"/>
          </p:cNvSpPr>
          <p:nvPr>
            <p:ph type="title"/>
          </p:nvPr>
        </p:nvSpPr>
        <p:spPr>
          <a:xfrm>
            <a:off x="457200" y="274638"/>
            <a:ext cx="8229600" cy="86834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tr-TR" sz="2400" b="1" dirty="0" err="1" smtClean="0">
                <a:solidFill>
                  <a:srgbClr val="FF0000"/>
                </a:solidFill>
                <a:latin typeface="Times New Roman" pitchFamily="18" charset="0"/>
                <a:ea typeface="+mn-ea"/>
                <a:cs typeface="Times New Roman" pitchFamily="18" charset="0"/>
              </a:rPr>
              <a:t>Türkiyede</a:t>
            </a:r>
            <a:r>
              <a:rPr lang="tr-TR" sz="2400" b="1" dirty="0" smtClean="0">
                <a:solidFill>
                  <a:srgbClr val="FF0000"/>
                </a:solidFill>
                <a:latin typeface="Times New Roman" pitchFamily="18" charset="0"/>
                <a:ea typeface="+mn-ea"/>
                <a:cs typeface="Times New Roman" pitchFamily="18" charset="0"/>
              </a:rPr>
              <a:t> </a:t>
            </a:r>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6" name="Slayt Numarası Yer Tutucusu 5"/>
          <p:cNvSpPr>
            <a:spLocks noGrp="1"/>
          </p:cNvSpPr>
          <p:nvPr>
            <p:ph type="sldNum" sz="quarter" idx="12"/>
          </p:nvPr>
        </p:nvSpPr>
        <p:spPr/>
        <p:txBody>
          <a:bodyPr/>
          <a:lstStyle/>
          <a:p>
            <a:fld id="{86B450FF-6EC2-4529-A63C-8D567BBE06E9}" type="slidenum">
              <a:rPr lang="en-US" smtClean="0"/>
              <a:pPr/>
              <a:t>73</a:t>
            </a:fld>
            <a:endParaRPr lang="en-US" dirty="0"/>
          </a:p>
        </p:txBody>
      </p:sp>
    </p:spTree>
    <p:extLst>
      <p:ext uri="{BB962C8B-B14F-4D97-AF65-F5344CB8AC3E}">
        <p14:creationId xmlns:p14="http://schemas.microsoft.com/office/powerpoint/2010/main" xmlns="" val="260016382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584" y="1412776"/>
            <a:ext cx="7859216" cy="5445224"/>
          </a:xfrm>
        </p:spPr>
        <p:txBody>
          <a:bodyPr>
            <a:noAutofit/>
          </a:bodyPr>
          <a:lstStyle/>
          <a:p>
            <a:pPr algn="just"/>
            <a:r>
              <a:rPr lang="en-US" sz="2400" b="1" dirty="0" err="1" smtClean="0">
                <a:latin typeface="Times New Roman" pitchFamily="18" charset="0"/>
                <a:cs typeface="Times New Roman" pitchFamily="18" charset="0"/>
              </a:rPr>
              <a:t>Diş</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Hekimliği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Eğitimi</a:t>
            </a:r>
            <a:r>
              <a:rPr lang="tr-TR" sz="2400" b="1" dirty="0" smtClean="0">
                <a:latin typeface="Times New Roman" pitchFamily="18" charset="0"/>
                <a:cs typeface="Times New Roman" pitchFamily="18" charset="0"/>
              </a:rPr>
              <a:t> veren tüm</a:t>
            </a:r>
            <a:r>
              <a:rPr lang="en-US" sz="2400" b="1"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kurumların </a:t>
            </a:r>
            <a:r>
              <a:rPr lang="en-US" sz="2400" b="1" dirty="0" err="1" smtClean="0">
                <a:latin typeface="Times New Roman" pitchFamily="18" charset="0"/>
                <a:cs typeface="Times New Roman" pitchFamily="18" charset="0"/>
              </a:rPr>
              <a:t>Akreditasyon</a:t>
            </a:r>
            <a:r>
              <a:rPr lang="en-US" sz="2400" b="1" dirty="0" smtClean="0">
                <a:latin typeface="Times New Roman" pitchFamily="18" charset="0"/>
                <a:cs typeface="Times New Roman" pitchFamily="18" charset="0"/>
              </a:rPr>
              <a:t> </a:t>
            </a:r>
            <a:r>
              <a:rPr lang="tr-TR" sz="2400" b="1" dirty="0" smtClean="0">
                <a:solidFill>
                  <a:srgbClr val="FF0000"/>
                </a:solidFill>
                <a:latin typeface="Times New Roman" pitchFamily="18" charset="0"/>
                <a:cs typeface="Times New Roman" pitchFamily="18" charset="0"/>
              </a:rPr>
              <a:t>(</a:t>
            </a:r>
            <a:r>
              <a:rPr lang="en-US" sz="2400" b="1" dirty="0" err="1" smtClean="0">
                <a:solidFill>
                  <a:srgbClr val="FF0000"/>
                </a:solidFill>
                <a:latin typeface="Times New Roman" pitchFamily="18" charset="0"/>
                <a:cs typeface="Times New Roman" pitchFamily="18" charset="0"/>
              </a:rPr>
              <a:t>Yetkinlik</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Belgesi</a:t>
            </a:r>
            <a:r>
              <a:rPr lang="tr-TR" sz="2400" b="1" dirty="0" smtClean="0">
                <a:solidFill>
                  <a:srgbClr val="FF0000"/>
                </a:solidFill>
                <a:latin typeface="Times New Roman" pitchFamily="18" charset="0"/>
                <a:cs typeface="Times New Roman" pitchFamily="18" charset="0"/>
              </a:rPr>
              <a:t>)</a:t>
            </a:r>
            <a:r>
              <a:rPr lang="en-US" sz="2400" b="1" dirty="0" smtClean="0">
                <a:solidFill>
                  <a:srgbClr val="00B0F0"/>
                </a:solidFill>
                <a:latin typeface="Times New Roman" pitchFamily="18" charset="0"/>
                <a:cs typeface="Times New Roman" pitchFamily="18" charset="0"/>
              </a:rPr>
              <a:t> </a:t>
            </a:r>
            <a:r>
              <a:rPr lang="en-US" sz="2400" b="1" dirty="0" smtClean="0">
                <a:latin typeface="Times New Roman" pitchFamily="18" charset="0"/>
                <a:cs typeface="Times New Roman" pitchFamily="18" charset="0"/>
              </a:rPr>
              <a:t>al</a:t>
            </a:r>
            <a:r>
              <a:rPr lang="tr-TR" sz="2400" b="1" dirty="0" err="1" smtClean="0">
                <a:latin typeface="Times New Roman" pitchFamily="18" charset="0"/>
                <a:cs typeface="Times New Roman" pitchFamily="18" charset="0"/>
              </a:rPr>
              <a:t>masını</a:t>
            </a:r>
            <a:r>
              <a:rPr lang="en-US" sz="2400" b="1"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sağlamak. </a:t>
            </a:r>
          </a:p>
          <a:p>
            <a:pPr algn="just">
              <a:buNone/>
            </a:pPr>
            <a:r>
              <a:rPr lang="tr-TR" sz="2400" b="1" dirty="0" smtClean="0">
                <a:solidFill>
                  <a:srgbClr val="FF0000"/>
                </a:solidFill>
                <a:latin typeface="Times New Roman" pitchFamily="18" charset="0"/>
                <a:cs typeface="Times New Roman" pitchFamily="18" charset="0"/>
              </a:rPr>
              <a:t> </a:t>
            </a:r>
            <a:r>
              <a:rPr lang="tr-TR" sz="2400" b="1" dirty="0" smtClean="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a:t>
            </a:r>
            <a:r>
              <a:rPr lang="tr-TR" sz="2400" b="1" dirty="0" smtClean="0">
                <a:solidFill>
                  <a:srgbClr val="FF0000"/>
                </a:solidFill>
                <a:latin typeface="Times New Roman" pitchFamily="18" charset="0"/>
                <a:cs typeface="Times New Roman" pitchFamily="18" charset="0"/>
              </a:rPr>
              <a:t>Bu belge, </a:t>
            </a:r>
            <a:r>
              <a:rPr lang="en-US" sz="2400" b="1" dirty="0" err="1" smtClean="0">
                <a:solidFill>
                  <a:srgbClr val="FF0000"/>
                </a:solidFill>
                <a:latin typeface="Times New Roman" pitchFamily="18" charset="0"/>
                <a:cs typeface="Times New Roman" pitchFamily="18" charset="0"/>
              </a:rPr>
              <a:t>yetkili</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bir</a:t>
            </a:r>
            <a:r>
              <a:rPr lang="tr-TR" sz="2400" b="1" dirty="0" smtClean="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dental </a:t>
            </a:r>
            <a:r>
              <a:rPr lang="en-US" sz="2400" b="1" dirty="0" err="1" smtClean="0">
                <a:solidFill>
                  <a:srgbClr val="FF0000"/>
                </a:solidFill>
                <a:latin typeface="Times New Roman" pitchFamily="18" charset="0"/>
                <a:cs typeface="Times New Roman" pitchFamily="18" charset="0"/>
              </a:rPr>
              <a:t>akreditasyon</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kuruluşu</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tarafından</a:t>
            </a:r>
            <a:r>
              <a:rPr lang="en-US" sz="2400" b="1" dirty="0" smtClean="0">
                <a:solidFill>
                  <a:srgbClr val="FF0000"/>
                </a:solidFill>
                <a:latin typeface="Times New Roman" pitchFamily="18" charset="0"/>
                <a:cs typeface="Times New Roman" pitchFamily="18" charset="0"/>
              </a:rPr>
              <a:t> </a:t>
            </a:r>
            <a:r>
              <a:rPr lang="tr-TR" sz="2400" b="1" dirty="0" smtClean="0">
                <a:solidFill>
                  <a:srgbClr val="FF0000"/>
                </a:solidFill>
                <a:latin typeface="Times New Roman" pitchFamily="18" charset="0"/>
                <a:cs typeface="Times New Roman" pitchFamily="18" charset="0"/>
              </a:rPr>
              <a:t>yapılan denetimler sonucu, ilgili kurum bu alanda </a:t>
            </a:r>
            <a:r>
              <a:rPr lang="en-US" sz="2400" b="1" dirty="0" err="1" smtClean="0">
                <a:solidFill>
                  <a:srgbClr val="FF0000"/>
                </a:solidFill>
                <a:latin typeface="Times New Roman" pitchFamily="18" charset="0"/>
                <a:cs typeface="Times New Roman" pitchFamily="18" charset="0"/>
              </a:rPr>
              <a:t>kabul</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edilmiş</a:t>
            </a:r>
            <a:r>
              <a:rPr lang="tr-TR"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standartlara</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uygun</a:t>
            </a:r>
            <a:r>
              <a:rPr lang="tr-TR" sz="2400" b="1" dirty="0" smtClean="0">
                <a:solidFill>
                  <a:srgbClr val="FF0000"/>
                </a:solidFill>
                <a:latin typeface="Times New Roman" pitchFamily="18" charset="0"/>
                <a:cs typeface="Times New Roman" pitchFamily="18" charset="0"/>
              </a:rPr>
              <a:t> olduğunda verilir ve bu uygunluk belli aralıklarla denetlenir.</a:t>
            </a:r>
            <a:r>
              <a:rPr lang="en-US" sz="2400" b="1" dirty="0" smtClean="0">
                <a:solidFill>
                  <a:srgbClr val="FF0000"/>
                </a:solidFill>
                <a:latin typeface="Times New Roman" pitchFamily="18" charset="0"/>
                <a:cs typeface="Times New Roman" pitchFamily="18" charset="0"/>
              </a:rPr>
              <a:t> </a:t>
            </a:r>
            <a:endParaRPr lang="en-US" sz="2400" b="1" dirty="0" smtClean="0">
              <a:solidFill>
                <a:srgbClr val="FF0000"/>
              </a:solidFill>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Bu </a:t>
            </a:r>
            <a:r>
              <a:rPr lang="en-US" sz="2400" b="1" dirty="0" err="1" smtClean="0">
                <a:latin typeface="Times New Roman" pitchFamily="18" charset="0"/>
                <a:cs typeface="Times New Roman" pitchFamily="18" charset="0"/>
              </a:rPr>
              <a:t>kapsamda</a:t>
            </a:r>
            <a:r>
              <a:rPr lang="en-US" sz="2400" b="1"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ülkemizde bazı </a:t>
            </a:r>
            <a:r>
              <a:rPr lang="en-US" sz="2400" b="1" dirty="0" err="1" smtClean="0">
                <a:latin typeface="Times New Roman" pitchFamily="18" charset="0"/>
                <a:cs typeface="Times New Roman" pitchFamily="18" charset="0"/>
              </a:rPr>
              <a:t>Diş</a:t>
            </a:r>
            <a:r>
              <a:rPr lang="tr-TR"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Hekimliği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Fakülteleri</a:t>
            </a:r>
            <a:r>
              <a:rPr lang="en-US" sz="2400" b="1" dirty="0" smtClean="0">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Association of Dental Education in Europe</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tarafından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ziyaret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edilmiştir</a:t>
            </a:r>
            <a:r>
              <a:rPr lang="en-US" sz="2400" b="1" dirty="0" smtClean="0">
                <a:latin typeface="Times New Roman" pitchFamily="18" charset="0"/>
                <a:cs typeface="Times New Roman" pitchFamily="18" charset="0"/>
              </a:rPr>
              <a:t>.</a:t>
            </a:r>
          </a:p>
          <a:p>
            <a:pPr algn="just"/>
            <a:endParaRPr lang="en-US" sz="2800" dirty="0"/>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5" name="Başlık 1"/>
          <p:cNvSpPr txBox="1">
            <a:spLocks noGrp="1"/>
          </p:cNvSpPr>
          <p:nvPr>
            <p:ph type="title"/>
          </p:nvPr>
        </p:nvSpPr>
        <p:spPr>
          <a:xfrm>
            <a:off x="457200" y="274638"/>
            <a:ext cx="8229600" cy="86834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tr-TR" sz="2400" b="1" dirty="0" err="1" smtClean="0">
                <a:solidFill>
                  <a:srgbClr val="FF0000"/>
                </a:solidFill>
                <a:latin typeface="Times New Roman" pitchFamily="18" charset="0"/>
                <a:ea typeface="+mn-ea"/>
                <a:cs typeface="Times New Roman" pitchFamily="18" charset="0"/>
              </a:rPr>
              <a:t>Türkiyede</a:t>
            </a:r>
            <a:r>
              <a:rPr lang="tr-TR" sz="2400" b="1" dirty="0" smtClean="0">
                <a:solidFill>
                  <a:srgbClr val="FF0000"/>
                </a:solidFill>
                <a:latin typeface="Times New Roman" pitchFamily="18" charset="0"/>
                <a:ea typeface="+mn-ea"/>
                <a:cs typeface="Times New Roman" pitchFamily="18" charset="0"/>
              </a:rPr>
              <a:t> </a:t>
            </a:r>
            <a:r>
              <a:rPr lang="en-US" sz="2400" b="1" dirty="0" smtClean="0">
                <a:solidFill>
                  <a:srgbClr val="FF0000"/>
                </a:solidFill>
                <a:latin typeface="Times New Roman" pitchFamily="18" charset="0"/>
                <a:ea typeface="+mn-ea"/>
                <a:cs typeface="Times New Roman" pitchFamily="18" charset="0"/>
              </a:rPr>
              <a:t>Di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Hekimli</a:t>
            </a:r>
            <a:r>
              <a:rPr lang="tr-TR" sz="2400" b="1" dirty="0" smtClean="0">
                <a:solidFill>
                  <a:srgbClr val="FF0000"/>
                </a:solidFill>
                <a:latin typeface="Times New Roman" pitchFamily="18" charset="0"/>
                <a:ea typeface="+mn-ea"/>
                <a:cs typeface="Times New Roman" pitchFamily="18" charset="0"/>
              </a:rPr>
              <a:t>ğ</a:t>
            </a:r>
            <a:r>
              <a:rPr lang="en-US" sz="2400" b="1" dirty="0" smtClean="0">
                <a:solidFill>
                  <a:srgbClr val="FF0000"/>
                </a:solidFill>
                <a:latin typeface="Times New Roman" pitchFamily="18" charset="0"/>
                <a:ea typeface="+mn-ea"/>
                <a:cs typeface="Times New Roman" pitchFamily="18" charset="0"/>
              </a:rPr>
              <a:t>i E</a:t>
            </a:r>
            <a:r>
              <a:rPr lang="tr-TR" sz="2400" b="1" dirty="0" smtClean="0">
                <a:solidFill>
                  <a:srgbClr val="FF0000"/>
                </a:solidFill>
                <a:latin typeface="Times New Roman" pitchFamily="18" charset="0"/>
                <a:ea typeface="+mn-ea"/>
                <a:cs typeface="Times New Roman" pitchFamily="18" charset="0"/>
              </a:rPr>
              <a:t>ğ</a:t>
            </a:r>
            <a:r>
              <a:rPr lang="en-US" sz="2400" b="1" dirty="0" err="1" smtClean="0">
                <a:solidFill>
                  <a:srgbClr val="FF0000"/>
                </a:solidFill>
                <a:latin typeface="Times New Roman" pitchFamily="18" charset="0"/>
                <a:ea typeface="+mn-ea"/>
                <a:cs typeface="Times New Roman" pitchFamily="18" charset="0"/>
              </a:rPr>
              <a:t>itimi</a:t>
            </a:r>
            <a:r>
              <a:rPr lang="tr-TR"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ile</a:t>
            </a:r>
            <a:r>
              <a:rPr lang="en-US" sz="2400" b="1" dirty="0" smtClean="0">
                <a:solidFill>
                  <a:srgbClr val="FF0000"/>
                </a:solidFill>
                <a:latin typeface="Times New Roman" pitchFamily="18" charset="0"/>
                <a:ea typeface="+mn-ea"/>
                <a:cs typeface="Times New Roman" pitchFamily="18" charset="0"/>
              </a:rPr>
              <a:t> </a:t>
            </a:r>
            <a:r>
              <a:rPr lang="tr-TR" sz="2400" b="1" dirty="0" smtClean="0">
                <a:solidFill>
                  <a:srgbClr val="FF0000"/>
                </a:solidFill>
                <a:latin typeface="Times New Roman" pitchFamily="18" charset="0"/>
                <a:ea typeface="+mn-ea"/>
                <a:cs typeface="Times New Roman" pitchFamily="18" charset="0"/>
              </a:rPr>
              <a:t>i</a:t>
            </a:r>
            <a:r>
              <a:rPr lang="en-US" sz="2400" b="1" dirty="0" err="1" smtClean="0">
                <a:solidFill>
                  <a:srgbClr val="FF0000"/>
                </a:solidFill>
                <a:latin typeface="Times New Roman" pitchFamily="18" charset="0"/>
                <a:ea typeface="+mn-ea"/>
                <a:cs typeface="Times New Roman" pitchFamily="18" charset="0"/>
              </a:rPr>
              <a:t>lgili</a:t>
            </a:r>
            <a:r>
              <a:rPr lang="en-US" sz="2400" b="1" dirty="0" smtClean="0">
                <a:solidFill>
                  <a:srgbClr val="FF0000"/>
                </a:solidFill>
                <a:latin typeface="Times New Roman" pitchFamily="18" charset="0"/>
                <a:ea typeface="+mn-ea"/>
                <a:cs typeface="Times New Roman" pitchFamily="18" charset="0"/>
              </a:rPr>
              <a:t> </a:t>
            </a:r>
            <a:r>
              <a:rPr lang="en-US" sz="2400" b="1" dirty="0" err="1" smtClean="0">
                <a:solidFill>
                  <a:srgbClr val="FF0000"/>
                </a:solidFill>
                <a:latin typeface="Times New Roman" pitchFamily="18" charset="0"/>
                <a:ea typeface="+mn-ea"/>
                <a:cs typeface="Times New Roman" pitchFamily="18" charset="0"/>
              </a:rPr>
              <a:t>Geli</a:t>
            </a:r>
            <a:r>
              <a:rPr lang="tr-TR" sz="2400" b="1" dirty="0" smtClean="0">
                <a:solidFill>
                  <a:srgbClr val="FF0000"/>
                </a:solidFill>
                <a:latin typeface="Times New Roman" pitchFamily="18" charset="0"/>
                <a:ea typeface="+mn-ea"/>
                <a:cs typeface="Times New Roman" pitchFamily="18" charset="0"/>
              </a:rPr>
              <a:t>ş</a:t>
            </a:r>
            <a:r>
              <a:rPr lang="en-US" sz="2400" b="1" dirty="0" smtClean="0">
                <a:solidFill>
                  <a:srgbClr val="FF0000"/>
                </a:solidFill>
                <a:latin typeface="Times New Roman" pitchFamily="18" charset="0"/>
                <a:ea typeface="+mn-ea"/>
                <a:cs typeface="Times New Roman" pitchFamily="18" charset="0"/>
              </a:rPr>
              <a:t>meler</a:t>
            </a:r>
            <a:endParaRPr lang="en-US" sz="2400" b="1" dirty="0">
              <a:solidFill>
                <a:srgbClr val="FF0000"/>
              </a:solidFill>
              <a:latin typeface="Times New Roman" pitchFamily="18" charset="0"/>
              <a:ea typeface="+mn-ea"/>
              <a:cs typeface="Times New Roman" pitchFamily="18" charset="0"/>
            </a:endParaRPr>
          </a:p>
        </p:txBody>
      </p:sp>
      <p:sp>
        <p:nvSpPr>
          <p:cNvPr id="6" name="Slayt Numarası Yer Tutucusu 5"/>
          <p:cNvSpPr>
            <a:spLocks noGrp="1"/>
          </p:cNvSpPr>
          <p:nvPr>
            <p:ph type="sldNum" sz="quarter" idx="12"/>
          </p:nvPr>
        </p:nvSpPr>
        <p:spPr/>
        <p:txBody>
          <a:bodyPr/>
          <a:lstStyle/>
          <a:p>
            <a:fld id="{86B450FF-6EC2-4529-A63C-8D567BBE06E9}" type="slidenum">
              <a:rPr lang="en-US" smtClean="0"/>
              <a:pPr/>
              <a:t>74</a:t>
            </a:fld>
            <a:endParaRPr lang="en-US" dirty="0"/>
          </a:p>
        </p:txBody>
      </p:sp>
    </p:spTree>
    <p:extLst>
      <p:ext uri="{BB962C8B-B14F-4D97-AF65-F5344CB8AC3E}">
        <p14:creationId xmlns:p14="http://schemas.microsoft.com/office/powerpoint/2010/main" xmlns="" val="260016382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54032"/>
          </a:xfrm>
        </p:spPr>
        <p:txBody>
          <a:bodyPr>
            <a:normAutofit/>
          </a:bodyPr>
          <a:lstStyle/>
          <a:p>
            <a:r>
              <a:rPr lang="en-US" sz="2400" b="1" dirty="0" err="1" smtClean="0">
                <a:solidFill>
                  <a:srgbClr val="FF0000"/>
                </a:solidFill>
                <a:latin typeface="Times New Roman" pitchFamily="18" charset="0"/>
                <a:cs typeface="Times New Roman" pitchFamily="18" charset="0"/>
              </a:rPr>
              <a:t>Yüksek</a:t>
            </a:r>
            <a:r>
              <a:rPr lang="tr-TR" sz="2400" b="1" dirty="0" smtClean="0">
                <a:solidFill>
                  <a:srgbClr val="FF0000"/>
                </a:solidFill>
                <a:latin typeface="Times New Roman" pitchFamily="18" charset="0"/>
                <a:cs typeface="Times New Roman" pitchFamily="18" charset="0"/>
              </a:rPr>
              <a:t> Ö</a:t>
            </a:r>
            <a:r>
              <a:rPr lang="en-US" sz="2400" b="1" dirty="0" err="1" smtClean="0">
                <a:solidFill>
                  <a:srgbClr val="FF0000"/>
                </a:solidFill>
                <a:latin typeface="Times New Roman" pitchFamily="18" charset="0"/>
                <a:cs typeface="Times New Roman" pitchFamily="18" charset="0"/>
              </a:rPr>
              <a:t>ğretimde</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Değişim</a:t>
            </a:r>
            <a:r>
              <a:rPr lang="en-US" sz="2400" b="1" dirty="0" smtClean="0">
                <a:solidFill>
                  <a:srgbClr val="FF0000"/>
                </a:solidFill>
                <a:latin typeface="Times New Roman" pitchFamily="18" charset="0"/>
                <a:cs typeface="Times New Roman" pitchFamily="18" charset="0"/>
              </a:rPr>
              <a:t> </a:t>
            </a:r>
            <a:r>
              <a:rPr lang="tr-TR" sz="2400" b="1" dirty="0" smtClean="0">
                <a:solidFill>
                  <a:srgbClr val="FF0000"/>
                </a:solidFill>
                <a:latin typeface="Times New Roman" pitchFamily="18" charset="0"/>
                <a:cs typeface="Times New Roman" pitchFamily="18" charset="0"/>
              </a:rPr>
              <a:t>İ</a:t>
            </a:r>
            <a:r>
              <a:rPr lang="en-US" sz="2400" b="1" dirty="0" smtClean="0">
                <a:solidFill>
                  <a:srgbClr val="FF0000"/>
                </a:solidFill>
                <a:latin typeface="Times New Roman" pitchFamily="18" charset="0"/>
                <a:cs typeface="Times New Roman" pitchFamily="18" charset="0"/>
              </a:rPr>
              <a:t>le </a:t>
            </a:r>
            <a:r>
              <a:rPr lang="tr-TR" sz="2400" b="1" dirty="0" smtClean="0">
                <a:solidFill>
                  <a:srgbClr val="FF0000"/>
                </a:solidFill>
                <a:latin typeface="Times New Roman" pitchFamily="18" charset="0"/>
                <a:cs typeface="Times New Roman" pitchFamily="18" charset="0"/>
              </a:rPr>
              <a:t>İ</a:t>
            </a:r>
            <a:r>
              <a:rPr lang="en-US" sz="2400" b="1" dirty="0" err="1" smtClean="0">
                <a:solidFill>
                  <a:srgbClr val="FF0000"/>
                </a:solidFill>
                <a:latin typeface="Times New Roman" pitchFamily="18" charset="0"/>
                <a:cs typeface="Times New Roman" pitchFamily="18" charset="0"/>
              </a:rPr>
              <a:t>lgili</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Öneriler</a:t>
            </a:r>
            <a:endParaRPr lang="en-US" sz="2400" dirty="0">
              <a:latin typeface="Times New Roman" pitchFamily="18" charset="0"/>
              <a:cs typeface="Times New Roman" pitchFamily="18" charset="0"/>
            </a:endParaRPr>
          </a:p>
        </p:txBody>
      </p:sp>
      <p:sp>
        <p:nvSpPr>
          <p:cNvPr id="3" name="İçerik Yer Tutucusu 2"/>
          <p:cNvSpPr>
            <a:spLocks noGrp="1"/>
          </p:cNvSpPr>
          <p:nvPr>
            <p:ph idx="1"/>
          </p:nvPr>
        </p:nvSpPr>
        <p:spPr>
          <a:xfrm>
            <a:off x="457200" y="1268760"/>
            <a:ext cx="8229600" cy="4525963"/>
          </a:xfrm>
        </p:spPr>
        <p:txBody>
          <a:bodyPr>
            <a:normAutofit fontScale="92500"/>
          </a:bodyPr>
          <a:lstStyle/>
          <a:p>
            <a:pPr marL="361950" indent="-361950" algn="just">
              <a:buNone/>
            </a:pPr>
            <a:r>
              <a:rPr lang="tr-TR" sz="2000" b="1"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Ülkemizde</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yüksek</a:t>
            </a:r>
            <a:r>
              <a:rPr lang="tr-TR"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öğretimin</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düzeyini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çağdaş</a:t>
            </a:r>
            <a:r>
              <a:rPr lang="tr-TR"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standartlara</a:t>
            </a:r>
            <a:r>
              <a:rPr lang="tr-TR" sz="2400" b="1" dirty="0">
                <a:latin typeface="Times New Roman" pitchFamily="18" charset="0"/>
                <a:cs typeface="Times New Roman" pitchFamily="18" charset="0"/>
              </a:rPr>
              <a:t> </a:t>
            </a:r>
            <a:r>
              <a:rPr lang="tr-TR" sz="2400" b="1" dirty="0" smtClean="0">
                <a:latin typeface="Times New Roman" pitchFamily="18" charset="0"/>
                <a:cs typeface="Times New Roman" pitchFamily="18" charset="0"/>
              </a:rPr>
              <a:t>  </a:t>
            </a:r>
          </a:p>
          <a:p>
            <a:pPr marL="361950" indent="-361950" algn="just">
              <a:buNone/>
            </a:pPr>
            <a:r>
              <a:rPr lang="tr-TR" sz="2400" b="1"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ulaştırabilmek </a:t>
            </a:r>
            <a:r>
              <a:rPr lang="en-US" sz="2400" b="1" dirty="0" err="1" smtClean="0">
                <a:latin typeface="Times New Roman" pitchFamily="18" charset="0"/>
                <a:cs typeface="Times New Roman" pitchFamily="18" charset="0"/>
              </a:rPr>
              <a:t>için</a:t>
            </a:r>
            <a:r>
              <a:rPr lang="en-US" sz="2400" b="1"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radikal</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değişikliklere</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ihtiyaç</a:t>
            </a:r>
            <a:r>
              <a:rPr lang="tr-TR" sz="2400" b="1" dirty="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vardır</a:t>
            </a:r>
            <a:r>
              <a:rPr lang="en-US" sz="2400" b="1" dirty="0" smtClean="0">
                <a:latin typeface="Times New Roman" pitchFamily="18" charset="0"/>
                <a:cs typeface="Times New Roman" pitchFamily="18" charset="0"/>
              </a:rPr>
              <a:t>.</a:t>
            </a:r>
            <a:endParaRPr lang="tr-TR" sz="2400" b="1" dirty="0" smtClean="0">
              <a:latin typeface="Times New Roman" pitchFamily="18" charset="0"/>
              <a:cs typeface="Times New Roman" pitchFamily="18" charset="0"/>
            </a:endParaRPr>
          </a:p>
          <a:p>
            <a:pPr lvl="1" algn="just"/>
            <a:r>
              <a:rPr lang="en-US" sz="2400" b="1" dirty="0" smtClean="0">
                <a:latin typeface="Times New Roman" pitchFamily="18" charset="0"/>
                <a:cs typeface="Times New Roman" pitchFamily="18" charset="0"/>
              </a:rPr>
              <a:t>Bu </a:t>
            </a:r>
            <a:r>
              <a:rPr lang="en-US" sz="2400" b="1" dirty="0" err="1" smtClean="0">
                <a:latin typeface="Times New Roman" pitchFamily="18" charset="0"/>
                <a:cs typeface="Times New Roman" pitchFamily="18" charset="0"/>
              </a:rPr>
              <a:t>değişikliklerin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hayata</a:t>
            </a:r>
            <a:r>
              <a:rPr lang="tr-TR"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geçirilmesi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için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değişimde</a:t>
            </a:r>
            <a:r>
              <a:rPr lang="tr-TR" sz="2400" b="1"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görev </a:t>
            </a:r>
            <a:r>
              <a:rPr lang="en-US" sz="2400" b="1" dirty="0" err="1" smtClean="0">
                <a:latin typeface="Times New Roman" pitchFamily="18" charset="0"/>
                <a:cs typeface="Times New Roman" pitchFamily="18" charset="0"/>
              </a:rPr>
              <a:t>alan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herkesin</a:t>
            </a:r>
            <a:r>
              <a:rPr lang="en-US" sz="2400" b="1" dirty="0" smtClean="0">
                <a:solidFill>
                  <a:srgbClr val="00B0F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a:t>
            </a:r>
            <a:r>
              <a:rPr lang="en-US" sz="2400" b="1" dirty="0" err="1" smtClean="0">
                <a:solidFill>
                  <a:srgbClr val="FF0000"/>
                </a:solidFill>
                <a:latin typeface="Times New Roman" pitchFamily="18" charset="0"/>
                <a:cs typeface="Times New Roman" pitchFamily="18" charset="0"/>
              </a:rPr>
              <a:t>öğretim</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üyesi</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asistan</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öğrenci</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idari</a:t>
            </a:r>
            <a:r>
              <a:rPr lang="tr-TR" sz="2400" b="1" dirty="0" smtClean="0">
                <a:solidFill>
                  <a:srgbClr val="FF0000"/>
                </a:solidFill>
                <a:latin typeface="Times New Roman" pitchFamily="18" charset="0"/>
                <a:cs typeface="Times New Roman" pitchFamily="18" charset="0"/>
              </a:rPr>
              <a:t> </a:t>
            </a:r>
            <a:r>
              <a:rPr lang="es-ES" sz="2400" b="1" dirty="0" smtClean="0">
                <a:solidFill>
                  <a:srgbClr val="FF0000"/>
                </a:solidFill>
                <a:latin typeface="Times New Roman" pitchFamily="18" charset="0"/>
                <a:cs typeface="Times New Roman" pitchFamily="18" charset="0"/>
              </a:rPr>
              <a:t>ve yardımcı personel vb)</a:t>
            </a:r>
            <a:r>
              <a:rPr lang="es-ES" sz="2400" b="1" dirty="0" smtClean="0">
                <a:solidFill>
                  <a:srgbClr val="00B0F0"/>
                </a:solidFill>
                <a:latin typeface="Times New Roman" pitchFamily="18" charset="0"/>
                <a:cs typeface="Times New Roman" pitchFamily="18" charset="0"/>
              </a:rPr>
              <a:t> </a:t>
            </a:r>
            <a:r>
              <a:rPr lang="tr-TR" sz="2400" b="1" dirty="0" smtClean="0">
                <a:latin typeface="Times New Roman" pitchFamily="18" charset="0"/>
                <a:cs typeface="Times New Roman" pitchFamily="18" charset="0"/>
              </a:rPr>
              <a:t>üzerine düşeni yapması gereklidir.</a:t>
            </a:r>
            <a:endParaRPr lang="tr-TR" sz="2400" b="1" dirty="0" smtClean="0">
              <a:latin typeface="Times New Roman" pitchFamily="18" charset="0"/>
              <a:cs typeface="Times New Roman" pitchFamily="18" charset="0"/>
            </a:endParaRPr>
          </a:p>
          <a:p>
            <a:pPr lvl="1" algn="just"/>
            <a:r>
              <a:rPr lang="tr-TR" sz="2400" b="1" dirty="0" smtClean="0">
                <a:latin typeface="Times New Roman" pitchFamily="18" charset="0"/>
                <a:cs typeface="Times New Roman" pitchFamily="18" charset="0"/>
              </a:rPr>
              <a:t>Ü</a:t>
            </a:r>
            <a:r>
              <a:rPr lang="en-US" sz="2400" b="1" dirty="0" err="1" smtClean="0">
                <a:latin typeface="Times New Roman" pitchFamily="18" charset="0"/>
                <a:cs typeface="Times New Roman" pitchFamily="18" charset="0"/>
              </a:rPr>
              <a:t>niversitelerde</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farklı</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eğitim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modelleri</a:t>
            </a:r>
            <a:r>
              <a:rPr lang="tr-TR"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ve</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değerlendirme</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yöntemleri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kullanılan</a:t>
            </a:r>
            <a:r>
              <a:rPr lang="tr-TR" sz="2400" b="1"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sağlıkla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ilgili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bilim</a:t>
            </a:r>
            <a:r>
              <a:rPr lang="tr-TR" sz="2400" b="1"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alanlarına</a:t>
            </a:r>
            <a:r>
              <a:rPr lang="en-US" sz="2400" b="1" dirty="0" smtClean="0">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a:t>
            </a:r>
            <a:r>
              <a:rPr lang="en-US" sz="2400" b="1" dirty="0" err="1" smtClean="0">
                <a:solidFill>
                  <a:srgbClr val="FF0000"/>
                </a:solidFill>
                <a:latin typeface="Times New Roman" pitchFamily="18" charset="0"/>
                <a:cs typeface="Times New Roman" pitchFamily="18" charset="0"/>
              </a:rPr>
              <a:t>tıp</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diş</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hekimliği</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eczacılık</a:t>
            </a:r>
            <a:r>
              <a:rPr lang="en-US" sz="2400" b="1" dirty="0" smtClean="0">
                <a:solidFill>
                  <a:srgbClr val="FF0000"/>
                </a:solidFill>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özgü</a:t>
            </a:r>
            <a:r>
              <a:rPr lang="en-US" sz="2400" b="1" dirty="0" smtClean="0">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Araştırma</a:t>
            </a:r>
            <a:r>
              <a:rPr lang="tr-TR"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ve</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Geliştirme</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Merkezleri</a:t>
            </a:r>
            <a:r>
              <a:rPr lang="tr-TR" sz="2400" b="1" dirty="0" smtClean="0">
                <a:solidFill>
                  <a:srgbClr val="FF0000"/>
                </a:solidFill>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kurulmalıdır</a:t>
            </a:r>
            <a:r>
              <a:rPr lang="en-US" sz="2400" b="1" dirty="0" smtClean="0">
                <a:latin typeface="Times New Roman" pitchFamily="18" charset="0"/>
                <a:cs typeface="Times New Roman" pitchFamily="18" charset="0"/>
              </a:rPr>
              <a:t>.</a:t>
            </a:r>
            <a:endParaRPr lang="tr-TR" sz="2400" b="1" dirty="0" smtClean="0">
              <a:latin typeface="Times New Roman" pitchFamily="18" charset="0"/>
              <a:cs typeface="Times New Roman" pitchFamily="18" charset="0"/>
            </a:endParaRPr>
          </a:p>
          <a:p>
            <a:pPr lvl="1" algn="just"/>
            <a:r>
              <a:rPr lang="en-US" sz="2400" b="1" dirty="0" smtClean="0">
                <a:latin typeface="Times New Roman" pitchFamily="18" charset="0"/>
                <a:cs typeface="Times New Roman" pitchFamily="18" charset="0"/>
              </a:rPr>
              <a:t> Bu </a:t>
            </a:r>
            <a:r>
              <a:rPr lang="en-US" sz="2400" b="1" dirty="0" err="1" smtClean="0">
                <a:latin typeface="Times New Roman" pitchFamily="18" charset="0"/>
                <a:cs typeface="Times New Roman" pitchFamily="18" charset="0"/>
              </a:rPr>
              <a:t>merkezlerde</a:t>
            </a:r>
            <a:r>
              <a:rPr lang="tr-TR"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eğitim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konusunda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araştırmalar</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yapılıp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buradan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elde</a:t>
            </a:r>
            <a:r>
              <a:rPr lang="tr-TR"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edilecek</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verilere</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göre</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ders</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programları</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oluşturulmalıdır</a:t>
            </a:r>
            <a:r>
              <a:rPr lang="en-US" sz="2400" b="1" dirty="0" smtClean="0">
                <a:latin typeface="Times New Roman" pitchFamily="18" charset="0"/>
                <a:cs typeface="Times New Roman" pitchFamily="18" charset="0"/>
              </a:rPr>
              <a:t>.</a:t>
            </a:r>
            <a:endParaRPr lang="en-US" sz="2400" b="1" dirty="0">
              <a:latin typeface="Times New Roman" pitchFamily="18" charset="0"/>
              <a:cs typeface="Times New Roman" pitchFamily="18" charset="0"/>
            </a:endParaRP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5" name="Slayt Numarası Yer Tutucusu 4"/>
          <p:cNvSpPr>
            <a:spLocks noGrp="1"/>
          </p:cNvSpPr>
          <p:nvPr>
            <p:ph type="sldNum" sz="quarter" idx="12"/>
          </p:nvPr>
        </p:nvSpPr>
        <p:spPr/>
        <p:txBody>
          <a:bodyPr/>
          <a:lstStyle/>
          <a:p>
            <a:fld id="{86B450FF-6EC2-4529-A63C-8D567BBE06E9}" type="slidenum">
              <a:rPr lang="en-US" smtClean="0"/>
              <a:pPr/>
              <a:t>75</a:t>
            </a:fld>
            <a:endParaRPr lang="en-US" dirty="0"/>
          </a:p>
        </p:txBody>
      </p:sp>
    </p:spTree>
    <p:extLst>
      <p:ext uri="{BB962C8B-B14F-4D97-AF65-F5344CB8AC3E}">
        <p14:creationId xmlns:p14="http://schemas.microsoft.com/office/powerpoint/2010/main" xmlns="" val="40369189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54032"/>
          </a:xfrm>
        </p:spPr>
        <p:txBody>
          <a:bodyPr>
            <a:normAutofit/>
          </a:bodyPr>
          <a:lstStyle/>
          <a:p>
            <a:r>
              <a:rPr lang="en-US" sz="2400" b="1" dirty="0" err="1" smtClean="0">
                <a:solidFill>
                  <a:srgbClr val="FF0000"/>
                </a:solidFill>
                <a:latin typeface="Times New Roman" pitchFamily="18" charset="0"/>
                <a:cs typeface="Times New Roman" pitchFamily="18" charset="0"/>
              </a:rPr>
              <a:t>Yüksek</a:t>
            </a:r>
            <a:r>
              <a:rPr lang="tr-TR" sz="2400" b="1" dirty="0" smtClean="0">
                <a:solidFill>
                  <a:srgbClr val="FF0000"/>
                </a:solidFill>
                <a:latin typeface="Times New Roman" pitchFamily="18" charset="0"/>
                <a:cs typeface="Times New Roman" pitchFamily="18" charset="0"/>
              </a:rPr>
              <a:t> Ö</a:t>
            </a:r>
            <a:r>
              <a:rPr lang="en-US" sz="2400" b="1" dirty="0" err="1" smtClean="0">
                <a:solidFill>
                  <a:srgbClr val="FF0000"/>
                </a:solidFill>
                <a:latin typeface="Times New Roman" pitchFamily="18" charset="0"/>
                <a:cs typeface="Times New Roman" pitchFamily="18" charset="0"/>
              </a:rPr>
              <a:t>ğretimde</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Değişim</a:t>
            </a:r>
            <a:r>
              <a:rPr lang="en-US" sz="2400" b="1" dirty="0" smtClean="0">
                <a:solidFill>
                  <a:srgbClr val="FF0000"/>
                </a:solidFill>
                <a:latin typeface="Times New Roman" pitchFamily="18" charset="0"/>
                <a:cs typeface="Times New Roman" pitchFamily="18" charset="0"/>
              </a:rPr>
              <a:t> </a:t>
            </a:r>
            <a:r>
              <a:rPr lang="tr-TR" sz="2400" b="1" dirty="0" smtClean="0">
                <a:solidFill>
                  <a:srgbClr val="FF0000"/>
                </a:solidFill>
                <a:latin typeface="Times New Roman" pitchFamily="18" charset="0"/>
                <a:cs typeface="Times New Roman" pitchFamily="18" charset="0"/>
              </a:rPr>
              <a:t>İ</a:t>
            </a:r>
            <a:r>
              <a:rPr lang="en-US" sz="2400" b="1" dirty="0" smtClean="0">
                <a:solidFill>
                  <a:srgbClr val="FF0000"/>
                </a:solidFill>
                <a:latin typeface="Times New Roman" pitchFamily="18" charset="0"/>
                <a:cs typeface="Times New Roman" pitchFamily="18" charset="0"/>
              </a:rPr>
              <a:t>le </a:t>
            </a:r>
            <a:r>
              <a:rPr lang="tr-TR" sz="2400" b="1" dirty="0" smtClean="0">
                <a:solidFill>
                  <a:srgbClr val="FF0000"/>
                </a:solidFill>
                <a:latin typeface="Times New Roman" pitchFamily="18" charset="0"/>
                <a:cs typeface="Times New Roman" pitchFamily="18" charset="0"/>
              </a:rPr>
              <a:t>İ</a:t>
            </a:r>
            <a:r>
              <a:rPr lang="en-US" sz="2400" b="1" dirty="0" err="1" smtClean="0">
                <a:solidFill>
                  <a:srgbClr val="FF0000"/>
                </a:solidFill>
                <a:latin typeface="Times New Roman" pitchFamily="18" charset="0"/>
                <a:cs typeface="Times New Roman" pitchFamily="18" charset="0"/>
              </a:rPr>
              <a:t>lgili</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Öneriler</a:t>
            </a:r>
            <a:endParaRPr lang="en-US" sz="2400" dirty="0">
              <a:latin typeface="Times New Roman" pitchFamily="18" charset="0"/>
              <a:cs typeface="Times New Roman" pitchFamily="18" charset="0"/>
            </a:endParaRPr>
          </a:p>
        </p:txBody>
      </p:sp>
      <p:sp>
        <p:nvSpPr>
          <p:cNvPr id="3" name="İçerik Yer Tutucusu 2"/>
          <p:cNvSpPr>
            <a:spLocks noGrp="1"/>
          </p:cNvSpPr>
          <p:nvPr>
            <p:ph idx="1"/>
          </p:nvPr>
        </p:nvSpPr>
        <p:spPr>
          <a:xfrm>
            <a:off x="457200" y="1268760"/>
            <a:ext cx="8229600" cy="4525963"/>
          </a:xfrm>
        </p:spPr>
        <p:txBody>
          <a:bodyPr>
            <a:noAutofit/>
          </a:bodyPr>
          <a:lstStyle/>
          <a:p>
            <a:pPr marL="361950" indent="-361950" algn="just">
              <a:buNone/>
            </a:pPr>
            <a:r>
              <a:rPr lang="tr-TR"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Fakültelerin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özellikleri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dikkate</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alınarak</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öğretim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üyesi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yetiştirme</a:t>
            </a:r>
            <a:r>
              <a:rPr lang="tr-TR"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programları</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oluşturulmalı</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öğretim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üyeleri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için</a:t>
            </a:r>
            <a:r>
              <a:rPr lang="tr-TR" sz="2800" b="1" dirty="0" smtClean="0">
                <a:latin typeface="Times New Roman" pitchFamily="18" charset="0"/>
                <a:cs typeface="Times New Roman" pitchFamily="18" charset="0"/>
              </a:rPr>
              <a:t> </a:t>
            </a:r>
            <a:r>
              <a:rPr lang="tr-TR" sz="2800" b="1" dirty="0" smtClean="0">
                <a:solidFill>
                  <a:srgbClr val="FF0000"/>
                </a:solidFill>
                <a:latin typeface="Times New Roman" pitchFamily="18" charset="0"/>
                <a:cs typeface="Times New Roman" pitchFamily="18" charset="0"/>
              </a:rPr>
              <a:t>eğitici </a:t>
            </a:r>
            <a:r>
              <a:rPr lang="en-US" sz="2800" b="1" dirty="0" err="1" smtClean="0">
                <a:latin typeface="Times New Roman" pitchFamily="18" charset="0"/>
                <a:cs typeface="Times New Roman" pitchFamily="18" charset="0"/>
              </a:rPr>
              <a:t>kursları</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açılmalı</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ve</a:t>
            </a:r>
            <a:r>
              <a:rPr lang="en-US" sz="2800" b="1" dirty="0" smtClean="0">
                <a:latin typeface="Times New Roman" pitchFamily="18" charset="0"/>
                <a:cs typeface="Times New Roman" pitchFamily="18" charset="0"/>
              </a:rPr>
              <a:t> </a:t>
            </a:r>
            <a:r>
              <a:rPr lang="tr-TR" sz="2800" b="1" dirty="0" smtClean="0">
                <a:latin typeface="Times New Roman" pitchFamily="18" charset="0"/>
                <a:cs typeface="Times New Roman" pitchFamily="18" charset="0"/>
              </a:rPr>
              <a:t>eğiticilere </a:t>
            </a:r>
            <a:r>
              <a:rPr lang="en-US" sz="2800" b="1" dirty="0" err="1" smtClean="0">
                <a:latin typeface="Times New Roman" pitchFamily="18" charset="0"/>
                <a:cs typeface="Times New Roman" pitchFamily="18" charset="0"/>
              </a:rPr>
              <a:t>öğretme</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yöntemleri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ile</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ilgili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uygulamalı</a:t>
            </a:r>
            <a:r>
              <a:rPr lang="tr-TR"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dersler</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verilmelidir</a:t>
            </a:r>
            <a:r>
              <a:rPr lang="en-US" sz="2800" b="1" dirty="0" smtClean="0">
                <a:latin typeface="Times New Roman" pitchFamily="18" charset="0"/>
                <a:cs typeface="Times New Roman" pitchFamily="18" charset="0"/>
              </a:rPr>
              <a:t>. </a:t>
            </a:r>
            <a:endParaRPr lang="tr-TR" sz="2800" b="1" dirty="0" smtClean="0">
              <a:latin typeface="Times New Roman" pitchFamily="18" charset="0"/>
              <a:cs typeface="Times New Roman" pitchFamily="18" charset="0"/>
            </a:endParaRPr>
          </a:p>
          <a:p>
            <a:pPr marL="361950" indent="-361950" algn="just">
              <a:buNone/>
            </a:pPr>
            <a:r>
              <a:rPr lang="tr-TR" sz="2800" b="1" dirty="0" smtClean="0">
                <a:latin typeface="Times New Roman" pitchFamily="18" charset="0"/>
                <a:cs typeface="Times New Roman" pitchFamily="18" charset="0"/>
              </a:rPr>
              <a:t> </a:t>
            </a:r>
            <a:r>
              <a:rPr lang="tr-TR"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Eğitimde</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yapılacak</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değişiklikler</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için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zaman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zaman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radikal</a:t>
            </a:r>
            <a:r>
              <a:rPr lang="tr-TR"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kararlar</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alabilecek</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yöneticilere</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ihtiyaç</a:t>
            </a:r>
            <a:r>
              <a:rPr lang="tr-TR" sz="2800" b="1" dirty="0" smtClean="0">
                <a:latin typeface="Times New Roman" pitchFamily="18" charset="0"/>
                <a:cs typeface="Times New Roman" pitchFamily="18" charset="0"/>
              </a:rPr>
              <a:t> olduğundan </a:t>
            </a:r>
            <a:r>
              <a:rPr lang="tr-TR" sz="2800" b="1" dirty="0" smtClean="0">
                <a:solidFill>
                  <a:srgbClr val="FF0000"/>
                </a:solidFill>
                <a:latin typeface="Times New Roman" pitchFamily="18" charset="0"/>
                <a:cs typeface="Times New Roman" pitchFamily="18" charset="0"/>
              </a:rPr>
              <a:t>yönetici </a:t>
            </a:r>
            <a:r>
              <a:rPr lang="en-US" sz="2800" b="1" dirty="0" err="1" smtClean="0">
                <a:latin typeface="Times New Roman" pitchFamily="18" charset="0"/>
                <a:cs typeface="Times New Roman" pitchFamily="18" charset="0"/>
              </a:rPr>
              <a:t>pozisyonda</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bulunan</a:t>
            </a:r>
            <a:r>
              <a:rPr lang="tr-TR" sz="2800" b="1" dirty="0" err="1" smtClean="0">
                <a:latin typeface="Times New Roman" pitchFamily="18" charset="0"/>
                <a:cs typeface="Times New Roman" pitchFamily="18" charset="0"/>
              </a:rPr>
              <a:t>lar</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için</a:t>
            </a:r>
            <a:r>
              <a:rPr lang="en-US" sz="2800" b="1"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yurt </a:t>
            </a:r>
            <a:r>
              <a:rPr lang="en-US" sz="2800" b="1" dirty="0" err="1" smtClean="0">
                <a:latin typeface="Times New Roman" pitchFamily="18" charset="0"/>
                <a:cs typeface="Times New Roman" pitchFamily="18" charset="0"/>
              </a:rPr>
              <a:t>dışındaki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örneklerde</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olduğu</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gibi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liderlik</a:t>
            </a:r>
            <a:r>
              <a:rPr lang="en-US" sz="2800" b="1" dirty="0" smtClean="0">
                <a:solidFill>
                  <a:srgbClr val="FF0000"/>
                </a:solidFill>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kursları</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açılmalıdır</a:t>
            </a:r>
            <a:r>
              <a:rPr lang="tr-TR" sz="2800" b="1" dirty="0" smtClean="0">
                <a:latin typeface="Times New Roman" pitchFamily="18" charset="0"/>
                <a:cs typeface="Times New Roman" pitchFamily="18" charset="0"/>
              </a:rPr>
              <a:t>.</a:t>
            </a:r>
            <a:endParaRPr lang="en-US" sz="2800" b="1" dirty="0">
              <a:solidFill>
                <a:srgbClr val="00B0F0"/>
              </a:solidFill>
              <a:latin typeface="Times New Roman" pitchFamily="18" charset="0"/>
              <a:cs typeface="Times New Roman" pitchFamily="18" charset="0"/>
            </a:endParaRP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5" name="Slayt Numarası Yer Tutucusu 4"/>
          <p:cNvSpPr>
            <a:spLocks noGrp="1"/>
          </p:cNvSpPr>
          <p:nvPr>
            <p:ph type="sldNum" sz="quarter" idx="12"/>
          </p:nvPr>
        </p:nvSpPr>
        <p:spPr/>
        <p:txBody>
          <a:bodyPr/>
          <a:lstStyle/>
          <a:p>
            <a:fld id="{86B450FF-6EC2-4529-A63C-8D567BBE06E9}" type="slidenum">
              <a:rPr lang="en-US" smtClean="0"/>
              <a:pPr/>
              <a:t>76</a:t>
            </a:fld>
            <a:endParaRPr lang="en-US" dirty="0"/>
          </a:p>
        </p:txBody>
      </p:sp>
    </p:spTree>
    <p:extLst>
      <p:ext uri="{BB962C8B-B14F-4D97-AF65-F5344CB8AC3E}">
        <p14:creationId xmlns:p14="http://schemas.microsoft.com/office/powerpoint/2010/main" xmlns="" val="40369189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54032"/>
          </a:xfrm>
        </p:spPr>
        <p:txBody>
          <a:bodyPr>
            <a:normAutofit/>
          </a:bodyPr>
          <a:lstStyle/>
          <a:p>
            <a:r>
              <a:rPr lang="en-US" sz="2400" b="1" dirty="0" err="1" smtClean="0">
                <a:solidFill>
                  <a:srgbClr val="FF0000"/>
                </a:solidFill>
                <a:latin typeface="Times New Roman" pitchFamily="18" charset="0"/>
                <a:cs typeface="Times New Roman" pitchFamily="18" charset="0"/>
              </a:rPr>
              <a:t>Yüksek</a:t>
            </a:r>
            <a:r>
              <a:rPr lang="tr-TR" sz="2400" b="1" dirty="0" smtClean="0">
                <a:solidFill>
                  <a:srgbClr val="FF0000"/>
                </a:solidFill>
                <a:latin typeface="Times New Roman" pitchFamily="18" charset="0"/>
                <a:cs typeface="Times New Roman" pitchFamily="18" charset="0"/>
              </a:rPr>
              <a:t> Ö</a:t>
            </a:r>
            <a:r>
              <a:rPr lang="en-US" sz="2400" b="1" dirty="0" err="1" smtClean="0">
                <a:solidFill>
                  <a:srgbClr val="FF0000"/>
                </a:solidFill>
                <a:latin typeface="Times New Roman" pitchFamily="18" charset="0"/>
                <a:cs typeface="Times New Roman" pitchFamily="18" charset="0"/>
              </a:rPr>
              <a:t>ğretimde</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Değişim</a:t>
            </a:r>
            <a:r>
              <a:rPr lang="en-US" sz="2400" b="1" dirty="0" smtClean="0">
                <a:solidFill>
                  <a:srgbClr val="FF0000"/>
                </a:solidFill>
                <a:latin typeface="Times New Roman" pitchFamily="18" charset="0"/>
                <a:cs typeface="Times New Roman" pitchFamily="18" charset="0"/>
              </a:rPr>
              <a:t> </a:t>
            </a:r>
            <a:r>
              <a:rPr lang="tr-TR" sz="2400" b="1" dirty="0" smtClean="0">
                <a:solidFill>
                  <a:srgbClr val="FF0000"/>
                </a:solidFill>
                <a:latin typeface="Times New Roman" pitchFamily="18" charset="0"/>
                <a:cs typeface="Times New Roman" pitchFamily="18" charset="0"/>
              </a:rPr>
              <a:t>İ</a:t>
            </a:r>
            <a:r>
              <a:rPr lang="en-US" sz="2400" b="1" dirty="0" smtClean="0">
                <a:solidFill>
                  <a:srgbClr val="FF0000"/>
                </a:solidFill>
                <a:latin typeface="Times New Roman" pitchFamily="18" charset="0"/>
                <a:cs typeface="Times New Roman" pitchFamily="18" charset="0"/>
              </a:rPr>
              <a:t>le </a:t>
            </a:r>
            <a:r>
              <a:rPr lang="tr-TR" sz="2400" b="1" dirty="0" smtClean="0">
                <a:solidFill>
                  <a:srgbClr val="FF0000"/>
                </a:solidFill>
                <a:latin typeface="Times New Roman" pitchFamily="18" charset="0"/>
                <a:cs typeface="Times New Roman" pitchFamily="18" charset="0"/>
              </a:rPr>
              <a:t>İ</a:t>
            </a:r>
            <a:r>
              <a:rPr lang="en-US" sz="2400" b="1" dirty="0" err="1" smtClean="0">
                <a:solidFill>
                  <a:srgbClr val="FF0000"/>
                </a:solidFill>
                <a:latin typeface="Times New Roman" pitchFamily="18" charset="0"/>
                <a:cs typeface="Times New Roman" pitchFamily="18" charset="0"/>
              </a:rPr>
              <a:t>lgili</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Öneriler</a:t>
            </a:r>
            <a:endParaRPr lang="en-US" sz="2400" dirty="0">
              <a:latin typeface="Times New Roman" pitchFamily="18" charset="0"/>
              <a:cs typeface="Times New Roman" pitchFamily="18" charset="0"/>
            </a:endParaRPr>
          </a:p>
        </p:txBody>
      </p:sp>
      <p:sp>
        <p:nvSpPr>
          <p:cNvPr id="3" name="İçerik Yer Tutucusu 2"/>
          <p:cNvSpPr>
            <a:spLocks noGrp="1"/>
          </p:cNvSpPr>
          <p:nvPr>
            <p:ph idx="1"/>
          </p:nvPr>
        </p:nvSpPr>
        <p:spPr>
          <a:xfrm>
            <a:off x="457200" y="1268760"/>
            <a:ext cx="8229600" cy="5374950"/>
          </a:xfrm>
        </p:spPr>
        <p:txBody>
          <a:bodyPr>
            <a:noAutofit/>
          </a:bodyPr>
          <a:lstStyle/>
          <a:p>
            <a:pPr marL="361950" indent="-361950" algn="just">
              <a:buNone/>
            </a:pPr>
            <a:r>
              <a:rPr lang="tr-TR" sz="28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Eğitim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programlarının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düzenlenmesinde</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öğrenci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görüşlerine</a:t>
            </a:r>
            <a:r>
              <a:rPr lang="tr-TR"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yer</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verilmelidir</a:t>
            </a:r>
            <a:r>
              <a:rPr lang="en-US" sz="2400" b="1" dirty="0" smtClean="0">
                <a:latin typeface="Times New Roman" pitchFamily="18" charset="0"/>
                <a:cs typeface="Times New Roman" pitchFamily="18" charset="0"/>
              </a:rPr>
              <a:t>.</a:t>
            </a:r>
            <a:endParaRPr lang="tr-TR" sz="2400" b="1" dirty="0" smtClean="0">
              <a:latin typeface="Times New Roman" pitchFamily="18" charset="0"/>
              <a:cs typeface="Times New Roman" pitchFamily="18" charset="0"/>
            </a:endParaRPr>
          </a:p>
          <a:p>
            <a:pPr lvl="1" algn="just"/>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Verilen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eğitimi</a:t>
            </a:r>
            <a:r>
              <a:rPr lang="tr-TR"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değerlendirmek</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üzere</a:t>
            </a:r>
            <a:r>
              <a:rPr lang="en-US" sz="2400" b="1" dirty="0" smtClean="0">
                <a:latin typeface="Times New Roman" pitchFamily="18" charset="0"/>
                <a:cs typeface="Times New Roman" pitchFamily="18" charset="0"/>
              </a:rPr>
              <a:t>,</a:t>
            </a:r>
            <a:r>
              <a:rPr lang="tr-TR"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fakültenin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tüm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öğrencilerinin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başarı</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oranları</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ile</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ilgili</a:t>
            </a:r>
            <a:r>
              <a:rPr lang="tr-TR"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bir</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araştırma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yapılmalıdır</a:t>
            </a:r>
            <a:r>
              <a:rPr lang="en-US" sz="2400" b="1" dirty="0" smtClean="0">
                <a:latin typeface="Times New Roman" pitchFamily="18" charset="0"/>
                <a:cs typeface="Times New Roman" pitchFamily="18" charset="0"/>
              </a:rPr>
              <a:t>.</a:t>
            </a:r>
            <a:endParaRPr lang="tr-TR" sz="2400" b="1" dirty="0" smtClean="0">
              <a:latin typeface="Times New Roman" pitchFamily="18" charset="0"/>
              <a:cs typeface="Times New Roman" pitchFamily="18" charset="0"/>
            </a:endParaRPr>
          </a:p>
          <a:p>
            <a:pPr lvl="1" algn="just"/>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Ayrıca</a:t>
            </a:r>
            <a:r>
              <a:rPr lang="en-US" sz="2400" b="1" dirty="0" smtClean="0">
                <a:latin typeface="Times New Roman" pitchFamily="18" charset="0"/>
                <a:cs typeface="Times New Roman" pitchFamily="18" charset="0"/>
              </a:rPr>
              <a:t> her </a:t>
            </a:r>
            <a:r>
              <a:rPr lang="en-US" sz="2400" b="1" dirty="0" err="1" smtClean="0">
                <a:latin typeface="Times New Roman" pitchFamily="18" charset="0"/>
                <a:cs typeface="Times New Roman" pitchFamily="18" charset="0"/>
              </a:rPr>
              <a:t>gruptan</a:t>
            </a:r>
            <a:r>
              <a:rPr lang="en-US" sz="2400" b="1" dirty="0" smtClean="0">
                <a:latin typeface="Times New Roman" pitchFamily="18" charset="0"/>
                <a:cs typeface="Times New Roman" pitchFamily="18" charset="0"/>
              </a:rPr>
              <a:t> belli </a:t>
            </a:r>
            <a:r>
              <a:rPr lang="en-US" sz="2400" b="1" dirty="0" err="1" smtClean="0">
                <a:latin typeface="Times New Roman" pitchFamily="18" charset="0"/>
                <a:cs typeface="Times New Roman" pitchFamily="18" charset="0"/>
              </a:rPr>
              <a:t>sayıda</a:t>
            </a:r>
            <a:r>
              <a:rPr lang="tr-TR"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öğrencinin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katılımı</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ile</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müfredat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ile</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ilgili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analiz</a:t>
            </a:r>
            <a:r>
              <a:rPr lang="tr-TR" sz="2400" b="1" dirty="0" err="1" smtClean="0">
                <a:latin typeface="Times New Roman" pitchFamily="18" charset="0"/>
                <a:cs typeface="Times New Roman" pitchFamily="18" charset="0"/>
              </a:rPr>
              <a:t>ler</a:t>
            </a:r>
            <a:r>
              <a:rPr lang="tr-TR"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yapılmalıdır</a:t>
            </a:r>
            <a:r>
              <a:rPr lang="en-US" sz="2400" b="1" dirty="0" smtClean="0">
                <a:latin typeface="Times New Roman" pitchFamily="18" charset="0"/>
                <a:cs typeface="Times New Roman" pitchFamily="18" charset="0"/>
              </a:rPr>
              <a:t>.</a:t>
            </a:r>
            <a:endParaRPr lang="tr-TR" sz="2400" b="1" dirty="0" smtClean="0">
              <a:latin typeface="Times New Roman" pitchFamily="18" charset="0"/>
              <a:cs typeface="Times New Roman" pitchFamily="18" charset="0"/>
            </a:endParaRPr>
          </a:p>
          <a:p>
            <a:pPr lvl="1" algn="just"/>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Böylece</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öğrencilerin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bakış</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açısıyla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zayıf</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ve</a:t>
            </a:r>
            <a:r>
              <a:rPr lang="tr-TR"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kuvvetli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yönler</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ortaya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çıkacak</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ve</a:t>
            </a:r>
            <a:r>
              <a:rPr lang="tr-TR" sz="2400" b="1"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bu veriler </a:t>
            </a:r>
            <a:r>
              <a:rPr lang="en-US" sz="2400" b="1" dirty="0" err="1" smtClean="0">
                <a:latin typeface="Times New Roman" pitchFamily="18" charset="0"/>
                <a:cs typeface="Times New Roman" pitchFamily="18" charset="0"/>
              </a:rPr>
              <a:t>derslerin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hazırlanmasında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rehber</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olacaktır</a:t>
            </a:r>
            <a:r>
              <a:rPr lang="en-US" sz="2400" b="1" dirty="0" smtClean="0">
                <a:latin typeface="Times New Roman" pitchFamily="18" charset="0"/>
                <a:cs typeface="Times New Roman" pitchFamily="18" charset="0"/>
              </a:rPr>
              <a:t>.</a:t>
            </a:r>
            <a:endParaRPr lang="tr-TR" sz="2400" b="1" dirty="0" smtClean="0">
              <a:latin typeface="Times New Roman" pitchFamily="18" charset="0"/>
              <a:cs typeface="Times New Roman" pitchFamily="18" charset="0"/>
            </a:endParaRPr>
          </a:p>
          <a:p>
            <a:pPr lvl="1" algn="just"/>
            <a:r>
              <a:rPr lang="en-US" sz="2400" b="1" dirty="0" err="1" smtClean="0">
                <a:latin typeface="Times New Roman" pitchFamily="18" charset="0"/>
                <a:cs typeface="Times New Roman" pitchFamily="18" charset="0"/>
              </a:rPr>
              <a:t>diş</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hekimliği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fakültelerinde</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klinik</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derslerin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değerlendirilmesinde</a:t>
            </a:r>
            <a:r>
              <a:rPr lang="tr-TR" sz="2400" b="1" dirty="0" smtClean="0">
                <a:latin typeface="Times New Roman" pitchFamily="18" charset="0"/>
                <a:cs typeface="Times New Roman" pitchFamily="18" charset="0"/>
              </a:rPr>
              <a:t> </a:t>
            </a:r>
            <a:r>
              <a:rPr lang="tr-TR" sz="2400" b="1" dirty="0" smtClean="0">
                <a:solidFill>
                  <a:srgbClr val="FF0000"/>
                </a:solidFill>
                <a:latin typeface="Times New Roman" pitchFamily="18" charset="0"/>
                <a:cs typeface="Times New Roman" pitchFamily="18" charset="0"/>
              </a:rPr>
              <a:t>uygun </a:t>
            </a:r>
            <a:r>
              <a:rPr lang="en-US" sz="2400" b="1" dirty="0" err="1" smtClean="0">
                <a:solidFill>
                  <a:srgbClr val="FF0000"/>
                </a:solidFill>
                <a:latin typeface="Times New Roman" pitchFamily="18" charset="0"/>
                <a:cs typeface="Times New Roman" pitchFamily="18" charset="0"/>
              </a:rPr>
              <a:t>klinik</a:t>
            </a:r>
            <a:r>
              <a:rPr lang="en-US"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sınav</a:t>
            </a:r>
            <a:r>
              <a:rPr lang="en-US" sz="2400" b="1" dirty="0" smtClean="0">
                <a:solidFill>
                  <a:srgbClr val="FF0000"/>
                </a:solidFill>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tekni</a:t>
            </a:r>
            <a:r>
              <a:rPr lang="tr-TR" sz="2400" b="1" dirty="0" err="1" smtClean="0">
                <a:latin typeface="Times New Roman" pitchFamily="18" charset="0"/>
                <a:cs typeface="Times New Roman" pitchFamily="18" charset="0"/>
              </a:rPr>
              <a:t>kleri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kullanılmalıdır</a:t>
            </a:r>
            <a:r>
              <a:rPr lang="en-US" sz="2400" b="1" dirty="0" smtClean="0">
                <a:latin typeface="Times New Roman" pitchFamily="18" charset="0"/>
                <a:cs typeface="Times New Roman" pitchFamily="18" charset="0"/>
              </a:rPr>
              <a:t>.</a:t>
            </a:r>
            <a:endParaRPr lang="en-US" sz="2400" b="1" dirty="0">
              <a:latin typeface="Times New Roman" pitchFamily="18" charset="0"/>
              <a:cs typeface="Times New Roman" pitchFamily="18" charset="0"/>
            </a:endParaRP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5" name="Slayt Numarası Yer Tutucusu 4"/>
          <p:cNvSpPr>
            <a:spLocks noGrp="1"/>
          </p:cNvSpPr>
          <p:nvPr>
            <p:ph type="sldNum" sz="quarter" idx="12"/>
          </p:nvPr>
        </p:nvSpPr>
        <p:spPr/>
        <p:txBody>
          <a:bodyPr/>
          <a:lstStyle/>
          <a:p>
            <a:fld id="{86B450FF-6EC2-4529-A63C-8D567BBE06E9}" type="slidenum">
              <a:rPr lang="en-US" smtClean="0"/>
              <a:pPr/>
              <a:t>77</a:t>
            </a:fld>
            <a:endParaRPr lang="en-US" dirty="0"/>
          </a:p>
        </p:txBody>
      </p:sp>
    </p:spTree>
    <p:extLst>
      <p:ext uri="{BB962C8B-B14F-4D97-AF65-F5344CB8AC3E}">
        <p14:creationId xmlns:p14="http://schemas.microsoft.com/office/powerpoint/2010/main" xmlns="" val="40369189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25470"/>
          </a:xfrm>
        </p:spPr>
        <p:txBody>
          <a:bodyPr>
            <a:normAutofit/>
          </a:bodyPr>
          <a:lstStyle/>
          <a:p>
            <a:r>
              <a:rPr lang="tr-TR" sz="2400" b="1" dirty="0" smtClean="0">
                <a:solidFill>
                  <a:srgbClr val="FF0000"/>
                </a:solidFill>
                <a:latin typeface="Times New Roman" pitchFamily="18" charset="0"/>
                <a:cs typeface="Times New Roman" pitchFamily="18" charset="0"/>
              </a:rPr>
              <a:t>Kaynaklar</a:t>
            </a:r>
            <a:endParaRPr lang="en-US" sz="2400" b="1" dirty="0">
              <a:solidFill>
                <a:srgbClr val="FF0000"/>
              </a:solidFill>
              <a:latin typeface="Times New Roman" pitchFamily="18" charset="0"/>
              <a:cs typeface="Times New Roman" pitchFamily="18" charset="0"/>
            </a:endParaRPr>
          </a:p>
        </p:txBody>
      </p:sp>
      <p:sp>
        <p:nvSpPr>
          <p:cNvPr id="3" name="İçerik Yer Tutucusu 2"/>
          <p:cNvSpPr>
            <a:spLocks noGrp="1"/>
          </p:cNvSpPr>
          <p:nvPr>
            <p:ph idx="1"/>
          </p:nvPr>
        </p:nvSpPr>
        <p:spPr/>
        <p:txBody>
          <a:bodyPr>
            <a:noAutofit/>
          </a:bodyPr>
          <a:lstStyle/>
          <a:p>
            <a:pPr algn="just"/>
            <a:r>
              <a:rPr lang="en-US" sz="2000" b="1" dirty="0" smtClean="0">
                <a:latin typeface="Times New Roman" pitchFamily="18" charset="0"/>
                <a:cs typeface="Times New Roman" pitchFamily="18" charset="0"/>
              </a:rPr>
              <a:t>Advisory </a:t>
            </a:r>
            <a:r>
              <a:rPr lang="en-US" sz="2000" b="1" dirty="0">
                <a:latin typeface="Times New Roman" pitchFamily="18" charset="0"/>
                <a:cs typeface="Times New Roman" pitchFamily="18" charset="0"/>
              </a:rPr>
              <a:t>Committee on the Training of Dental Practitioners (ACTDP)</a:t>
            </a:r>
          </a:p>
          <a:p>
            <a:pPr algn="just"/>
            <a:r>
              <a:rPr lang="en-US" sz="2000" b="1" dirty="0">
                <a:latin typeface="Times New Roman" pitchFamily="18" charset="0"/>
                <a:cs typeface="Times New Roman" pitchFamily="18" charset="0"/>
              </a:rPr>
              <a:t>European </a:t>
            </a:r>
            <a:r>
              <a:rPr lang="en-US" sz="2000" b="1" dirty="0" err="1">
                <a:latin typeface="Times New Roman" pitchFamily="18" charset="0"/>
                <a:cs typeface="Times New Roman" pitchFamily="18" charset="0"/>
              </a:rPr>
              <a:t>Commision</a:t>
            </a:r>
            <a:r>
              <a:rPr lang="en-US" sz="2000" b="1" dirty="0">
                <a:latin typeface="Times New Roman" pitchFamily="18" charset="0"/>
                <a:cs typeface="Times New Roman" pitchFamily="18" charset="0"/>
              </a:rPr>
              <a:t>, Directorate General XV, </a:t>
            </a:r>
            <a:r>
              <a:rPr lang="en-US" sz="2000" b="1" dirty="0" smtClean="0">
                <a:latin typeface="Times New Roman" pitchFamily="18" charset="0"/>
                <a:cs typeface="Times New Roman" pitchFamily="18" charset="0"/>
              </a:rPr>
              <a:t>Brussels</a:t>
            </a:r>
            <a:r>
              <a:rPr lang="tr-T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(XV/E/8316/7/93-EN</a:t>
            </a:r>
            <a:r>
              <a:rPr lang="en-US" sz="2000" b="1" dirty="0">
                <a:latin typeface="Times New Roman" pitchFamily="18" charset="0"/>
                <a:cs typeface="Times New Roman" pitchFamily="18" charset="0"/>
              </a:rPr>
              <a:t>). </a:t>
            </a:r>
            <a:r>
              <a:rPr lang="en-US" sz="2000" b="1" dirty="0" smtClean="0">
                <a:latin typeface="Times New Roman" pitchFamily="18" charset="0"/>
                <a:cs typeface="Times New Roman" pitchFamily="18" charset="0"/>
              </a:rPr>
              <a:t>Report </a:t>
            </a:r>
            <a:r>
              <a:rPr lang="en-US" sz="2000" b="1" dirty="0">
                <a:latin typeface="Times New Roman" pitchFamily="18" charset="0"/>
                <a:cs typeface="Times New Roman" pitchFamily="18" charset="0"/>
              </a:rPr>
              <a:t>and recommendation </a:t>
            </a:r>
            <a:r>
              <a:rPr lang="en-US" sz="2000" b="1" dirty="0" smtClean="0">
                <a:latin typeface="Times New Roman" pitchFamily="18" charset="0"/>
                <a:cs typeface="Times New Roman" pitchFamily="18" charset="0"/>
              </a:rPr>
              <a:t>concerning</a:t>
            </a:r>
            <a:r>
              <a:rPr lang="tr-T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clinical </a:t>
            </a:r>
            <a:r>
              <a:rPr lang="en-US" sz="2000" b="1" dirty="0">
                <a:latin typeface="Times New Roman" pitchFamily="18" charset="0"/>
                <a:cs typeface="Times New Roman" pitchFamily="18" charset="0"/>
              </a:rPr>
              <a:t>proficiencies required for the practice of dentistry </a:t>
            </a:r>
            <a:r>
              <a:rPr lang="en-US" sz="2000" b="1" dirty="0" smtClean="0">
                <a:latin typeface="Times New Roman" pitchFamily="18" charset="0"/>
                <a:cs typeface="Times New Roman" pitchFamily="18" charset="0"/>
              </a:rPr>
              <a:t>in</a:t>
            </a:r>
            <a:r>
              <a:rPr lang="tr-T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the </a:t>
            </a:r>
            <a:r>
              <a:rPr lang="en-US" sz="2000" b="1" dirty="0">
                <a:latin typeface="Times New Roman" pitchFamily="18" charset="0"/>
                <a:cs typeface="Times New Roman" pitchFamily="18" charset="0"/>
              </a:rPr>
              <a:t>European Union</a:t>
            </a:r>
            <a:r>
              <a:rPr lang="en-US"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1995</a:t>
            </a:r>
            <a:r>
              <a:rPr lang="en-US" sz="2000" b="1" dirty="0" smtClean="0">
                <a:latin typeface="Times New Roman" pitchFamily="18" charset="0"/>
                <a:cs typeface="Times New Roman" pitchFamily="18" charset="0"/>
              </a:rPr>
              <a:t>). </a:t>
            </a:r>
            <a:endParaRPr lang="en-US" sz="2000" b="1" dirty="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Allen MG</a:t>
            </a:r>
            <a:r>
              <a:rPr lang="en-US" sz="2000" b="1" dirty="0">
                <a:latin typeface="Times New Roman" pitchFamily="18" charset="0"/>
                <a:cs typeface="Times New Roman" pitchFamily="18" charset="0"/>
              </a:rPr>
              <a:t>. </a:t>
            </a:r>
            <a:r>
              <a:rPr lang="en-US" sz="2000" b="1" dirty="0" smtClean="0">
                <a:latin typeface="Times New Roman" pitchFamily="18" charset="0"/>
                <a:cs typeface="Times New Roman" pitchFamily="18" charset="0"/>
              </a:rPr>
              <a:t>Improving </a:t>
            </a:r>
            <a:r>
              <a:rPr lang="en-US" sz="2000" b="1" dirty="0">
                <a:latin typeface="Times New Roman" pitchFamily="18" charset="0"/>
                <a:cs typeface="Times New Roman" pitchFamily="18" charset="0"/>
              </a:rPr>
              <a:t>the personal skills of graduates: </a:t>
            </a:r>
            <a:r>
              <a:rPr lang="en-US" sz="2000" b="1" dirty="0" smtClean="0">
                <a:latin typeface="Times New Roman" pitchFamily="18" charset="0"/>
                <a:cs typeface="Times New Roman" pitchFamily="18" charset="0"/>
              </a:rPr>
              <a:t>final</a:t>
            </a:r>
            <a:r>
              <a:rPr lang="tr-T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report </a:t>
            </a:r>
            <a:r>
              <a:rPr lang="en-US" sz="2000" b="1" dirty="0">
                <a:latin typeface="Times New Roman" pitchFamily="18" charset="0"/>
                <a:cs typeface="Times New Roman" pitchFamily="18" charset="0"/>
              </a:rPr>
              <a:t>1988-91. Sheffield: Personal Skills Unit, Sheffield </a:t>
            </a:r>
            <a:r>
              <a:rPr lang="en-US" sz="2000" b="1" dirty="0" smtClean="0">
                <a:latin typeface="Times New Roman" pitchFamily="18" charset="0"/>
                <a:cs typeface="Times New Roman" pitchFamily="18" charset="0"/>
              </a:rPr>
              <a:t>University</a:t>
            </a:r>
            <a:r>
              <a:rPr lang="tr-TR" sz="2000" b="1"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 1991. </a:t>
            </a:r>
            <a:endParaRPr lang="en-US" sz="2000" b="1"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American Association of Dental Schools </a:t>
            </a:r>
            <a:r>
              <a:rPr lang="en-US" sz="2000" b="1" dirty="0" smtClean="0">
                <a:latin typeface="Times New Roman" pitchFamily="18" charset="0"/>
                <a:cs typeface="Times New Roman" pitchFamily="18" charset="0"/>
              </a:rPr>
              <a:t>Competencies </a:t>
            </a:r>
            <a:r>
              <a:rPr lang="en-US" sz="2000" b="1" dirty="0">
                <a:latin typeface="Times New Roman" pitchFamily="18" charset="0"/>
                <a:cs typeface="Times New Roman" pitchFamily="18" charset="0"/>
              </a:rPr>
              <a:t>for </a:t>
            </a:r>
            <a:r>
              <a:rPr lang="en-US" sz="2000" b="1" dirty="0" smtClean="0">
                <a:latin typeface="Times New Roman" pitchFamily="18" charset="0"/>
                <a:cs typeface="Times New Roman" pitchFamily="18" charset="0"/>
              </a:rPr>
              <a:t>the</a:t>
            </a:r>
            <a:r>
              <a:rPr lang="tr-T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new </a:t>
            </a:r>
            <a:r>
              <a:rPr lang="en-US" sz="2000" b="1" dirty="0">
                <a:latin typeface="Times New Roman" pitchFamily="18" charset="0"/>
                <a:cs typeface="Times New Roman" pitchFamily="18" charset="0"/>
              </a:rPr>
              <a:t>dentist. Proceedings of the 1997 AADS House of </a:t>
            </a:r>
            <a:r>
              <a:rPr lang="en-US" sz="2000" b="1" dirty="0" smtClean="0">
                <a:latin typeface="Times New Roman" pitchFamily="18" charset="0"/>
                <a:cs typeface="Times New Roman" pitchFamily="18" charset="0"/>
              </a:rPr>
              <a:t>Delegates,</a:t>
            </a:r>
            <a:r>
              <a:rPr lang="tr-T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appendix </a:t>
            </a:r>
            <a:r>
              <a:rPr lang="en-US" sz="2000" b="1" dirty="0">
                <a:latin typeface="Times New Roman" pitchFamily="18" charset="0"/>
                <a:cs typeface="Times New Roman" pitchFamily="18" charset="0"/>
              </a:rPr>
              <a:t>2. Journal of Dental Education, </a:t>
            </a:r>
            <a:r>
              <a:rPr lang="en-US" sz="2000" b="1" dirty="0" smtClean="0">
                <a:latin typeface="Times New Roman" pitchFamily="18" charset="0"/>
                <a:cs typeface="Times New Roman" pitchFamily="18" charset="0"/>
              </a:rPr>
              <a:t>1997</a:t>
            </a:r>
            <a:r>
              <a:rPr lang="tr-TR" sz="2000" b="1"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 71</a:t>
            </a:r>
            <a:r>
              <a:rPr lang="tr-TR" sz="2000" b="1"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 </a:t>
            </a:r>
            <a:r>
              <a:rPr lang="en-US" sz="2000" b="1" dirty="0">
                <a:latin typeface="Times New Roman" pitchFamily="18" charset="0"/>
                <a:cs typeface="Times New Roman" pitchFamily="18" charset="0"/>
              </a:rPr>
              <a:t>556-558.</a:t>
            </a:r>
          </a:p>
          <a:p>
            <a:pPr algn="just"/>
            <a:r>
              <a:rPr lang="en-US" sz="2000" b="1" dirty="0">
                <a:latin typeface="Times New Roman" pitchFamily="18" charset="0"/>
                <a:cs typeface="Times New Roman" pitchFamily="18" charset="0"/>
              </a:rPr>
              <a:t>American Dental Association </a:t>
            </a:r>
            <a:r>
              <a:rPr lang="en-US" sz="2000" b="1" dirty="0" smtClean="0">
                <a:latin typeface="Times New Roman" pitchFamily="18" charset="0"/>
                <a:cs typeface="Times New Roman" pitchFamily="18" charset="0"/>
              </a:rPr>
              <a:t>Accreditation </a:t>
            </a:r>
            <a:r>
              <a:rPr lang="en-US" sz="2000" b="1" dirty="0">
                <a:latin typeface="Times New Roman" pitchFamily="18" charset="0"/>
                <a:cs typeface="Times New Roman" pitchFamily="18" charset="0"/>
              </a:rPr>
              <a:t>standards for </a:t>
            </a:r>
            <a:r>
              <a:rPr lang="en-US" sz="2000" b="1" dirty="0" smtClean="0">
                <a:latin typeface="Times New Roman" pitchFamily="18" charset="0"/>
                <a:cs typeface="Times New Roman" pitchFamily="18" charset="0"/>
              </a:rPr>
              <a:t>dental</a:t>
            </a:r>
            <a:r>
              <a:rPr lang="tr-T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education </a:t>
            </a:r>
            <a:r>
              <a:rPr lang="en-US" sz="2000" b="1" dirty="0" smtClean="0">
                <a:latin typeface="Times New Roman" pitchFamily="18" charset="0"/>
                <a:cs typeface="Times New Roman" pitchFamily="18" charset="0"/>
              </a:rPr>
              <a:t>programs</a:t>
            </a:r>
            <a:r>
              <a:rPr lang="tr-TR" sz="2000" b="1"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2007. </a:t>
            </a:r>
            <a:endParaRPr lang="en-US" sz="2000" b="1" dirty="0">
              <a:latin typeface="Times New Roman" pitchFamily="18" charset="0"/>
              <a:cs typeface="Times New Roman" pitchFamily="18" charset="0"/>
            </a:endParaRP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5" name="Slayt Numarası Yer Tutucusu 4"/>
          <p:cNvSpPr>
            <a:spLocks noGrp="1"/>
          </p:cNvSpPr>
          <p:nvPr>
            <p:ph type="sldNum" sz="quarter" idx="12"/>
          </p:nvPr>
        </p:nvSpPr>
        <p:spPr/>
        <p:txBody>
          <a:bodyPr/>
          <a:lstStyle/>
          <a:p>
            <a:fld id="{86B450FF-6EC2-4529-A63C-8D567BBE06E9}" type="slidenum">
              <a:rPr lang="en-US" smtClean="0"/>
              <a:pPr/>
              <a:t>78</a:t>
            </a:fld>
            <a:endParaRPr lang="en-US" dirty="0"/>
          </a:p>
        </p:txBody>
      </p:sp>
    </p:spTree>
    <p:extLst>
      <p:ext uri="{BB962C8B-B14F-4D97-AF65-F5344CB8AC3E}">
        <p14:creationId xmlns:p14="http://schemas.microsoft.com/office/powerpoint/2010/main" xmlns="" val="28633934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556792"/>
            <a:ext cx="8229600" cy="4525963"/>
          </a:xfrm>
        </p:spPr>
        <p:txBody>
          <a:bodyPr>
            <a:noAutofit/>
          </a:bodyPr>
          <a:lstStyle/>
          <a:p>
            <a:pPr algn="just"/>
            <a:r>
              <a:rPr lang="en-US" sz="2000" b="1" dirty="0">
                <a:latin typeface="Times New Roman" pitchFamily="18" charset="0"/>
                <a:cs typeface="Times New Roman" pitchFamily="18" charset="0"/>
              </a:rPr>
              <a:t>American Dental Association (2010). Session courses focus on </a:t>
            </a:r>
            <a:r>
              <a:rPr lang="en-US" sz="2000" b="1" dirty="0" smtClean="0">
                <a:latin typeface="Times New Roman" pitchFamily="18" charset="0"/>
                <a:cs typeface="Times New Roman" pitchFamily="18" charset="0"/>
              </a:rPr>
              <a:t>leadership</a:t>
            </a:r>
            <a:r>
              <a:rPr lang="tr-TR" sz="2000" b="1" dirty="0" smtClean="0">
                <a:latin typeface="Times New Roman" pitchFamily="18" charset="0"/>
                <a:cs typeface="Times New Roman" pitchFamily="18" charset="0"/>
              </a:rPr>
              <a:t> </a:t>
            </a:r>
            <a:r>
              <a:rPr lang="sv-SE" sz="2000" b="1" dirty="0" smtClean="0">
                <a:latin typeface="Times New Roman" pitchFamily="18" charset="0"/>
                <a:cs typeface="Times New Roman" pitchFamily="18" charset="0"/>
              </a:rPr>
              <a:t>skills</a:t>
            </a:r>
            <a:r>
              <a:rPr lang="sv-SE" sz="2000" b="1" dirty="0">
                <a:latin typeface="Times New Roman" pitchFamily="18" charset="0"/>
                <a:cs typeface="Times New Roman" pitchFamily="18" charset="0"/>
              </a:rPr>
              <a:t>. </a:t>
            </a:r>
            <a:endParaRPr lang="en-US" sz="2000" b="1"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American Dental Education Association (2006). </a:t>
            </a:r>
            <a:r>
              <a:rPr lang="en-US" sz="2000" b="1" dirty="0" smtClean="0">
                <a:latin typeface="Times New Roman" pitchFamily="18" charset="0"/>
                <a:cs typeface="Times New Roman" pitchFamily="18" charset="0"/>
              </a:rPr>
              <a:t>New</a:t>
            </a:r>
            <a:r>
              <a:rPr lang="tr-T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models </a:t>
            </a:r>
            <a:r>
              <a:rPr lang="en-US" sz="2000" b="1" dirty="0">
                <a:latin typeface="Times New Roman" pitchFamily="18" charset="0"/>
                <a:cs typeface="Times New Roman" pitchFamily="18" charset="0"/>
              </a:rPr>
              <a:t>of </a:t>
            </a:r>
            <a:r>
              <a:rPr lang="en-US" sz="2000" b="1" dirty="0" smtClean="0">
                <a:latin typeface="Times New Roman" pitchFamily="18" charset="0"/>
                <a:cs typeface="Times New Roman" pitchFamily="18" charset="0"/>
              </a:rPr>
              <a:t>dental</a:t>
            </a:r>
            <a:r>
              <a:rPr lang="tr-T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education</a:t>
            </a:r>
            <a:r>
              <a:rPr lang="en-US" sz="2000" b="1" dirty="0">
                <a:latin typeface="Times New Roman" pitchFamily="18" charset="0"/>
                <a:cs typeface="Times New Roman" pitchFamily="18" charset="0"/>
              </a:rPr>
              <a:t>. Macy panel report </a:t>
            </a:r>
            <a:r>
              <a:rPr lang="en-US" sz="2000" b="1" dirty="0" smtClean="0">
                <a:latin typeface="Times New Roman" pitchFamily="18" charset="0"/>
                <a:cs typeface="Times New Roman" pitchFamily="18" charset="0"/>
              </a:rPr>
              <a:t>2.</a:t>
            </a:r>
            <a:r>
              <a:rPr lang="tr-T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Curriculum </a:t>
            </a:r>
            <a:r>
              <a:rPr lang="en-US" sz="2000" b="1" dirty="0">
                <a:latin typeface="Times New Roman" pitchFamily="18" charset="0"/>
                <a:cs typeface="Times New Roman" pitchFamily="18" charset="0"/>
              </a:rPr>
              <a:t>and clinical training </a:t>
            </a:r>
            <a:r>
              <a:rPr lang="en-US" sz="2000" b="1" dirty="0" smtClean="0">
                <a:latin typeface="Times New Roman" pitchFamily="18" charset="0"/>
                <a:cs typeface="Times New Roman" pitchFamily="18" charset="0"/>
              </a:rPr>
              <a:t>in</a:t>
            </a:r>
            <a:r>
              <a:rPr lang="tr-T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oral </a:t>
            </a:r>
            <a:r>
              <a:rPr lang="en-US" sz="2000" b="1" dirty="0">
                <a:latin typeface="Times New Roman" pitchFamily="18" charset="0"/>
                <a:cs typeface="Times New Roman" pitchFamily="18" charset="0"/>
              </a:rPr>
              <a:t>heath for physician and dentists. </a:t>
            </a:r>
            <a:endParaRPr lang="tr-TR" sz="2000" b="1" dirty="0" smtClean="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American Dental Education Association (2006). New models of </a:t>
            </a:r>
            <a:r>
              <a:rPr lang="en-US" sz="2000" b="1" dirty="0" smtClean="0">
                <a:latin typeface="Times New Roman" pitchFamily="18" charset="0"/>
                <a:cs typeface="Times New Roman" pitchFamily="18" charset="0"/>
              </a:rPr>
              <a:t>dental</a:t>
            </a:r>
            <a:r>
              <a:rPr lang="tr-T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education</a:t>
            </a:r>
            <a:r>
              <a:rPr lang="en-US" sz="2000" b="1" dirty="0">
                <a:latin typeface="Times New Roman" pitchFamily="18" charset="0"/>
                <a:cs typeface="Times New Roman" pitchFamily="18" charset="0"/>
              </a:rPr>
              <a:t>. Macy panel report 2. Curriculum and clinical training </a:t>
            </a:r>
            <a:r>
              <a:rPr lang="en-US" sz="2000" b="1" dirty="0" smtClean="0">
                <a:latin typeface="Times New Roman" pitchFamily="18" charset="0"/>
                <a:cs typeface="Times New Roman" pitchFamily="18" charset="0"/>
              </a:rPr>
              <a:t>in</a:t>
            </a:r>
            <a:r>
              <a:rPr lang="tr-T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oral </a:t>
            </a:r>
            <a:r>
              <a:rPr lang="en-US" sz="2000" b="1" dirty="0">
                <a:latin typeface="Times New Roman" pitchFamily="18" charset="0"/>
                <a:cs typeface="Times New Roman" pitchFamily="18" charset="0"/>
              </a:rPr>
              <a:t>heath for physician and dentists. </a:t>
            </a:r>
          </a:p>
          <a:p>
            <a:pPr algn="just"/>
            <a:r>
              <a:rPr lang="en-US" sz="2000" b="1" dirty="0">
                <a:latin typeface="Times New Roman" pitchFamily="18" charset="0"/>
                <a:cs typeface="Times New Roman" pitchFamily="18" charset="0"/>
              </a:rPr>
              <a:t>Association of Basic Science Teachers in Dentistry. </a:t>
            </a:r>
            <a:r>
              <a:rPr lang="en-US" sz="2000" b="1" dirty="0" smtClean="0">
                <a:latin typeface="Times New Roman" pitchFamily="18" charset="0"/>
                <a:cs typeface="Times New Roman" pitchFamily="18" charset="0"/>
                <a:hlinkClick r:id="rId2"/>
              </a:rPr>
              <a:t>www.abstd.org</a:t>
            </a:r>
            <a:r>
              <a:rPr lang="tr-T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Association </a:t>
            </a:r>
            <a:r>
              <a:rPr lang="en-US" sz="2000" b="1" dirty="0">
                <a:latin typeface="Times New Roman" pitchFamily="18" charset="0"/>
                <a:cs typeface="Times New Roman" pitchFamily="18" charset="0"/>
              </a:rPr>
              <a:t>of Dental Education in Europe. </a:t>
            </a:r>
            <a:r>
              <a:rPr lang="en-US" sz="2000" b="1" dirty="0">
                <a:latin typeface="Times New Roman" pitchFamily="18" charset="0"/>
                <a:cs typeface="Times New Roman" pitchFamily="18" charset="0"/>
                <a:hlinkClick r:id="rId3"/>
              </a:rPr>
              <a:t>www.adee.org</a:t>
            </a:r>
            <a:endParaRPr lang="en-US" sz="2000" b="1" dirty="0">
              <a:latin typeface="Times New Roman" pitchFamily="18" charset="0"/>
              <a:cs typeface="Times New Roman" pitchFamily="18" charset="0"/>
            </a:endParaRPr>
          </a:p>
          <a:p>
            <a:pPr algn="just"/>
            <a:endParaRPr lang="en-US" sz="2000" dirty="0"/>
          </a:p>
          <a:p>
            <a:pPr algn="just"/>
            <a:endParaRPr lang="tr-TR" sz="2000" dirty="0"/>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5" name="Başlık 1"/>
          <p:cNvSpPr>
            <a:spLocks noGrp="1"/>
          </p:cNvSpPr>
          <p:nvPr>
            <p:ph type="title"/>
          </p:nvPr>
        </p:nvSpPr>
        <p:spPr>
          <a:xfrm>
            <a:off x="457200" y="274638"/>
            <a:ext cx="8229600" cy="796908"/>
          </a:xfrm>
        </p:spPr>
        <p:txBody>
          <a:bodyPr>
            <a:normAutofit/>
          </a:bodyPr>
          <a:lstStyle/>
          <a:p>
            <a:r>
              <a:rPr lang="tr-TR" sz="2400" b="1" dirty="0" smtClean="0">
                <a:solidFill>
                  <a:srgbClr val="FF0000"/>
                </a:solidFill>
                <a:latin typeface="Times New Roman" pitchFamily="18" charset="0"/>
                <a:cs typeface="Times New Roman" pitchFamily="18" charset="0"/>
              </a:rPr>
              <a:t>Kaynaklar</a:t>
            </a:r>
            <a:endParaRPr lang="en-US" sz="2400" b="1" dirty="0">
              <a:solidFill>
                <a:srgbClr val="FF0000"/>
              </a:solidFill>
              <a:latin typeface="Times New Roman" pitchFamily="18" charset="0"/>
              <a:cs typeface="Times New Roman" pitchFamily="18" charset="0"/>
            </a:endParaRPr>
          </a:p>
        </p:txBody>
      </p:sp>
      <p:sp>
        <p:nvSpPr>
          <p:cNvPr id="6" name="Slayt Numarası Yer Tutucusu 5"/>
          <p:cNvSpPr>
            <a:spLocks noGrp="1"/>
          </p:cNvSpPr>
          <p:nvPr>
            <p:ph type="sldNum" sz="quarter" idx="12"/>
          </p:nvPr>
        </p:nvSpPr>
        <p:spPr/>
        <p:txBody>
          <a:bodyPr/>
          <a:lstStyle/>
          <a:p>
            <a:fld id="{86B450FF-6EC2-4529-A63C-8D567BBE06E9}" type="slidenum">
              <a:rPr lang="en-US" smtClean="0"/>
              <a:pPr/>
              <a:t>79</a:t>
            </a:fld>
            <a:endParaRPr lang="en-US" dirty="0"/>
          </a:p>
        </p:txBody>
      </p:sp>
    </p:spTree>
    <p:extLst>
      <p:ext uri="{BB962C8B-B14F-4D97-AF65-F5344CB8AC3E}">
        <p14:creationId xmlns:p14="http://schemas.microsoft.com/office/powerpoint/2010/main" xmlns="" val="27359727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99592" y="692696"/>
            <a:ext cx="7848872" cy="5951014"/>
          </a:xfrm>
        </p:spPr>
        <p:txBody>
          <a:bodyPr>
            <a:noAutofit/>
          </a:bodyPr>
          <a:lstStyle/>
          <a:p>
            <a:pPr marL="0" indent="0" algn="just">
              <a:buNone/>
            </a:pPr>
            <a:r>
              <a:rPr lang="tr-TR" sz="2400" b="1" dirty="0" smtClean="0">
                <a:solidFill>
                  <a:srgbClr val="FF0000"/>
                </a:solidFill>
                <a:latin typeface="Times New Roman" pitchFamily="18" charset="0"/>
                <a:cs typeface="Times New Roman" pitchFamily="18" charset="0"/>
              </a:rPr>
              <a:t>Öğrenme–Öğretme Yöntemleri:</a:t>
            </a:r>
          </a:p>
          <a:p>
            <a:pPr marL="0" indent="0" algn="just">
              <a:buNone/>
            </a:pPr>
            <a:r>
              <a:rPr lang="tr-TR" sz="2400" b="1" dirty="0" smtClean="0">
                <a:solidFill>
                  <a:srgbClr val="FF0000"/>
                </a:solidFill>
                <a:latin typeface="Times New Roman" pitchFamily="18" charset="0"/>
                <a:cs typeface="Times New Roman" pitchFamily="18" charset="0"/>
              </a:rPr>
              <a:t>“Dinlersem unuturum, görürsem hatırlarım, yaparsam anlarım.” (Çin atasözü).</a:t>
            </a:r>
          </a:p>
          <a:p>
            <a:pPr algn="just"/>
            <a:r>
              <a:rPr lang="tr-TR" sz="2400" b="1" dirty="0" smtClean="0">
                <a:latin typeface="Times New Roman" pitchFamily="18" charset="0"/>
                <a:cs typeface="Times New Roman" pitchFamily="18" charset="0"/>
              </a:rPr>
              <a:t>Hangi düzeyde olursa olsun eğitimin amacı öğrenciye bilgi yüklemek değil </a:t>
            </a:r>
            <a:r>
              <a:rPr lang="tr-TR" sz="2400" b="1" dirty="0" smtClean="0">
                <a:solidFill>
                  <a:srgbClr val="FF0000"/>
                </a:solidFill>
                <a:latin typeface="Times New Roman" pitchFamily="18" charset="0"/>
                <a:cs typeface="Times New Roman" pitchFamily="18" charset="0"/>
              </a:rPr>
              <a:t>“öğrenmeyi öğretmek” </a:t>
            </a:r>
            <a:r>
              <a:rPr lang="tr-TR" sz="2400" b="1" dirty="0" smtClean="0">
                <a:latin typeface="Times New Roman" pitchFamily="18" charset="0"/>
                <a:cs typeface="Times New Roman" pitchFamily="18" charset="0"/>
              </a:rPr>
              <a:t>olmalıdır. </a:t>
            </a:r>
          </a:p>
          <a:p>
            <a:pPr algn="just"/>
            <a:r>
              <a:rPr lang="tr-TR" sz="2400" b="1" dirty="0" smtClean="0">
                <a:latin typeface="Times New Roman" pitchFamily="18" charset="0"/>
                <a:cs typeface="Times New Roman" pitchFamily="18" charset="0"/>
              </a:rPr>
              <a:t>Bu bağlamda üniversiteler gerekli mesleki bilgi ve becerileri kazandırmanın yanı sıra, </a:t>
            </a:r>
            <a:r>
              <a:rPr lang="tr-TR" sz="2400" b="1" dirty="0" smtClean="0">
                <a:solidFill>
                  <a:srgbClr val="FF0000"/>
                </a:solidFill>
                <a:latin typeface="Times New Roman" pitchFamily="18" charset="0"/>
                <a:cs typeface="Times New Roman" pitchFamily="18" charset="0"/>
              </a:rPr>
              <a:t>“yaşam boyu öğrenme” </a:t>
            </a:r>
            <a:r>
              <a:rPr lang="tr-TR" sz="2400" b="1" dirty="0" smtClean="0">
                <a:latin typeface="Times New Roman" pitchFamily="18" charset="0"/>
                <a:cs typeface="Times New Roman" pitchFamily="18" charset="0"/>
              </a:rPr>
              <a:t>ile devam ettirilecek, tutum ve davranışa yansıyan yeteneklerin de kazandırılacağı eğitim kurumları olmalıdır.</a:t>
            </a:r>
          </a:p>
          <a:p>
            <a:pPr algn="just"/>
            <a:r>
              <a:rPr lang="tr-TR" sz="2400" b="1" dirty="0" smtClean="0">
                <a:latin typeface="Times New Roman" pitchFamily="18" charset="0"/>
                <a:cs typeface="Times New Roman" pitchFamily="18" charset="0"/>
              </a:rPr>
              <a:t>Geleneksel ve modern eğitim yaklaşımları arasındaki fark budur. </a:t>
            </a:r>
          </a:p>
          <a:p>
            <a:pPr algn="just"/>
            <a:r>
              <a:rPr lang="tr-TR" sz="2400" b="1" dirty="0" smtClean="0">
                <a:latin typeface="Times New Roman" pitchFamily="18" charset="0"/>
                <a:cs typeface="Times New Roman" pitchFamily="18" charset="0"/>
              </a:rPr>
              <a:t>Bunun için, öğretici merkezli eğitim, öğrenci merkezli eğitime dönüştürülmelidir.</a:t>
            </a:r>
            <a:endParaRPr lang="tr-TR" sz="2400" b="1" dirty="0">
              <a:latin typeface="Times New Roman" pitchFamily="18" charset="0"/>
              <a:cs typeface="Times New Roman" pitchFamily="18" charset="0"/>
            </a:endParaRP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schemeClr val="bg1"/>
                </a:solidFill>
              </a:rPr>
              <a:t>Diş Hekimliği Eğitiminde Akreditasyon</a:t>
            </a:r>
            <a:endParaRPr lang="tr-TR" b="1" dirty="0">
              <a:solidFill>
                <a:schemeClr val="bg1"/>
              </a:solidFill>
            </a:endParaRPr>
          </a:p>
        </p:txBody>
      </p:sp>
      <p:sp>
        <p:nvSpPr>
          <p:cNvPr id="2" name="Dikdörtgen 1"/>
          <p:cNvSpPr/>
          <p:nvPr/>
        </p:nvSpPr>
        <p:spPr>
          <a:xfrm>
            <a:off x="2771800" y="188640"/>
            <a:ext cx="4154663" cy="461665"/>
          </a:xfrm>
          <a:prstGeom prst="rect">
            <a:avLst/>
          </a:prstGeom>
        </p:spPr>
        <p:txBody>
          <a:bodyPr wrap="none">
            <a:spAutoFit/>
          </a:bodyPr>
          <a:lstStyle/>
          <a:p>
            <a:r>
              <a:rPr lang="tr-TR" sz="2400" b="1" dirty="0">
                <a:solidFill>
                  <a:srgbClr val="FF0000"/>
                </a:solidFill>
                <a:latin typeface="Times New Roman" pitchFamily="18" charset="0"/>
                <a:cs typeface="Times New Roman" pitchFamily="18" charset="0"/>
              </a:rPr>
              <a:t>Eğitimde Yapısal Değişiklikler</a:t>
            </a:r>
          </a:p>
        </p:txBody>
      </p:sp>
      <p:sp>
        <p:nvSpPr>
          <p:cNvPr id="5" name="Slayt Numarası Yer Tutucusu 4"/>
          <p:cNvSpPr>
            <a:spLocks noGrp="1"/>
          </p:cNvSpPr>
          <p:nvPr>
            <p:ph type="sldNum" sz="quarter" idx="12"/>
          </p:nvPr>
        </p:nvSpPr>
        <p:spPr/>
        <p:txBody>
          <a:bodyPr/>
          <a:lstStyle/>
          <a:p>
            <a:fld id="{86B450FF-6EC2-4529-A63C-8D567BBE06E9}" type="slidenum">
              <a:rPr lang="en-US" smtClean="0"/>
              <a:pPr/>
              <a:t>8</a:t>
            </a:fld>
            <a:endParaRPr lang="en-US" dirty="0"/>
          </a:p>
        </p:txBody>
      </p:sp>
    </p:spTree>
    <p:extLst>
      <p:ext uri="{BB962C8B-B14F-4D97-AF65-F5344CB8AC3E}">
        <p14:creationId xmlns:p14="http://schemas.microsoft.com/office/powerpoint/2010/main" xmlns="" val="1588563146"/>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268760"/>
            <a:ext cx="8229600" cy="4525963"/>
          </a:xfrm>
        </p:spPr>
        <p:txBody>
          <a:bodyPr>
            <a:noAutofit/>
          </a:bodyPr>
          <a:lstStyle/>
          <a:p>
            <a:pPr algn="just"/>
            <a:r>
              <a:rPr lang="en-US" sz="2400" b="1" dirty="0">
                <a:latin typeface="Times New Roman" pitchFamily="18" charset="0"/>
                <a:cs typeface="Times New Roman" pitchFamily="18" charset="0"/>
              </a:rPr>
              <a:t>Australian Government Review of Australian Higher Education Discussion Paper (2008). </a:t>
            </a:r>
          </a:p>
          <a:p>
            <a:pPr algn="just"/>
            <a:r>
              <a:rPr lang="fr-FR" sz="2400" b="1" dirty="0" smtClean="0">
                <a:latin typeface="Times New Roman" pitchFamily="18" charset="0"/>
                <a:cs typeface="Times New Roman" pitchFamily="18" charset="0"/>
              </a:rPr>
              <a:t>Bergen </a:t>
            </a:r>
            <a:r>
              <a:rPr lang="fr-FR" sz="2400" b="1" dirty="0">
                <a:latin typeface="Times New Roman" pitchFamily="18" charset="0"/>
                <a:cs typeface="Times New Roman" pitchFamily="18" charset="0"/>
              </a:rPr>
              <a:t>Communiqué. (2005). </a:t>
            </a:r>
            <a:endParaRPr lang="en-US" sz="2400" b="1" dirty="0">
              <a:latin typeface="Times New Roman" pitchFamily="18" charset="0"/>
              <a:cs typeface="Times New Roman" pitchFamily="18" charset="0"/>
            </a:endParaRPr>
          </a:p>
          <a:p>
            <a:pPr algn="just"/>
            <a:r>
              <a:rPr lang="fr-FR" sz="2400" b="1" dirty="0">
                <a:latin typeface="Times New Roman" pitchFamily="18" charset="0"/>
                <a:cs typeface="Times New Roman" pitchFamily="18" charset="0"/>
              </a:rPr>
              <a:t>Berlin Communiqué (2003). </a:t>
            </a:r>
            <a:endParaRPr lang="en-US" sz="2400" b="1" dirty="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Boyd</a:t>
            </a:r>
            <a:r>
              <a:rPr lang="tr-TR"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M, </a:t>
            </a:r>
            <a:r>
              <a:rPr lang="en-US" sz="2400" b="1" dirty="0" err="1" smtClean="0">
                <a:latin typeface="Times New Roman" pitchFamily="18" charset="0"/>
                <a:cs typeface="Times New Roman" pitchFamily="18" charset="0"/>
              </a:rPr>
              <a:t>Gerrow</a:t>
            </a:r>
            <a:r>
              <a:rPr lang="en-US" sz="2400" b="1" dirty="0" smtClean="0">
                <a:latin typeface="Times New Roman" pitchFamily="18" charset="0"/>
                <a:cs typeface="Times New Roman" pitchFamily="18" charset="0"/>
              </a:rPr>
              <a:t> JD, Chambers</a:t>
            </a:r>
            <a:r>
              <a:rPr lang="tr-TR"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DW</a:t>
            </a:r>
            <a:r>
              <a:rPr lang="en-US" sz="24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Competencies </a:t>
            </a:r>
            <a:r>
              <a:rPr lang="en-US" sz="2400" b="1" dirty="0" smtClean="0">
                <a:latin typeface="Times New Roman" pitchFamily="18" charset="0"/>
                <a:cs typeface="Times New Roman" pitchFamily="18" charset="0"/>
              </a:rPr>
              <a:t>for</a:t>
            </a:r>
            <a:r>
              <a:rPr lang="tr-TR"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dental </a:t>
            </a:r>
            <a:r>
              <a:rPr lang="en-US" sz="2400" b="1" dirty="0">
                <a:latin typeface="Times New Roman" pitchFamily="18" charset="0"/>
                <a:cs typeface="Times New Roman" pitchFamily="18" charset="0"/>
              </a:rPr>
              <a:t>licensure in Canada. Journal of Dental Education, </a:t>
            </a:r>
            <a:r>
              <a:rPr lang="en-US" sz="2400" b="1" dirty="0" smtClean="0">
                <a:latin typeface="Times New Roman" pitchFamily="18" charset="0"/>
                <a:cs typeface="Times New Roman" pitchFamily="18" charset="0"/>
              </a:rPr>
              <a:t>1996</a:t>
            </a:r>
            <a:r>
              <a:rPr lang="tr-TR" sz="2400" b="1"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60</a:t>
            </a:r>
            <a:r>
              <a:rPr lang="en-US" sz="2400" b="1" dirty="0">
                <a:latin typeface="Times New Roman" pitchFamily="18" charset="0"/>
                <a:cs typeface="Times New Roman" pitchFamily="18" charset="0"/>
              </a:rPr>
              <a:t>, 842-846.</a:t>
            </a:r>
          </a:p>
          <a:p>
            <a:pPr algn="just"/>
            <a:r>
              <a:rPr lang="en-US" sz="2400" b="1" dirty="0" err="1" smtClean="0">
                <a:latin typeface="Times New Roman" pitchFamily="18" charset="0"/>
                <a:cs typeface="Times New Roman" pitchFamily="18" charset="0"/>
              </a:rPr>
              <a:t>Cowpe</a:t>
            </a:r>
            <a:r>
              <a:rPr lang="en-US" sz="2400" b="1" dirty="0" smtClean="0">
                <a:latin typeface="Times New Roman" pitchFamily="18" charset="0"/>
                <a:cs typeface="Times New Roman" pitchFamily="18" charset="0"/>
              </a:rPr>
              <a:t> J, </a:t>
            </a:r>
            <a:r>
              <a:rPr lang="en-US" sz="2400" b="1" dirty="0" err="1" smtClean="0">
                <a:latin typeface="Times New Roman" pitchFamily="18" charset="0"/>
                <a:cs typeface="Times New Roman" pitchFamily="18" charset="0"/>
              </a:rPr>
              <a:t>Plasschaert</a:t>
            </a:r>
            <a:r>
              <a:rPr lang="en-US" sz="2400" b="1" dirty="0" smtClean="0">
                <a:latin typeface="Times New Roman" pitchFamily="18" charset="0"/>
                <a:cs typeface="Times New Roman" pitchFamily="18" charset="0"/>
              </a:rPr>
              <a:t> A, </a:t>
            </a:r>
            <a:r>
              <a:rPr lang="en-US" sz="2400" b="1" dirty="0" err="1" smtClean="0">
                <a:latin typeface="Times New Roman" pitchFamily="18" charset="0"/>
                <a:cs typeface="Times New Roman" pitchFamily="18" charset="0"/>
              </a:rPr>
              <a:t>Harzer</a:t>
            </a:r>
            <a:r>
              <a:rPr lang="en-US" sz="2400" b="1" dirty="0" smtClean="0">
                <a:latin typeface="Times New Roman" pitchFamily="18" charset="0"/>
                <a:cs typeface="Times New Roman" pitchFamily="18" charset="0"/>
              </a:rPr>
              <a:t> W, </a:t>
            </a:r>
            <a:r>
              <a:rPr lang="en-US" sz="2400" b="1" dirty="0" err="1" smtClean="0">
                <a:latin typeface="Times New Roman" pitchFamily="18" charset="0"/>
                <a:cs typeface="Times New Roman" pitchFamily="18" charset="0"/>
              </a:rPr>
              <a:t>Vinkka-Puhakka</a:t>
            </a:r>
            <a:r>
              <a:rPr lang="en-US" sz="2400" b="1" dirty="0" smtClean="0">
                <a:latin typeface="Times New Roman" pitchFamily="18" charset="0"/>
                <a:cs typeface="Times New Roman" pitchFamily="18" charset="0"/>
              </a:rPr>
              <a:t> H, </a:t>
            </a:r>
            <a:r>
              <a:rPr lang="en-US" sz="2400" b="1" dirty="0" err="1" smtClean="0">
                <a:latin typeface="Times New Roman" pitchFamily="18" charset="0"/>
                <a:cs typeface="Times New Roman" pitchFamily="18" charset="0"/>
              </a:rPr>
              <a:t>Walmsley</a:t>
            </a:r>
            <a:r>
              <a:rPr lang="en-US" sz="2400" b="1" dirty="0" smtClean="0">
                <a:latin typeface="Times New Roman" pitchFamily="18" charset="0"/>
                <a:cs typeface="Times New Roman" pitchFamily="18" charset="0"/>
              </a:rPr>
              <a:t> AD</a:t>
            </a:r>
            <a:r>
              <a:rPr lang="en-US" sz="24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Profile </a:t>
            </a:r>
            <a:r>
              <a:rPr lang="en-US" sz="2400" b="1" dirty="0">
                <a:latin typeface="Times New Roman" pitchFamily="18" charset="0"/>
                <a:cs typeface="Times New Roman" pitchFamily="18" charset="0"/>
              </a:rPr>
              <a:t>and competences for the </a:t>
            </a:r>
            <a:r>
              <a:rPr lang="en-US" sz="2400" b="1" dirty="0" smtClean="0">
                <a:latin typeface="Times New Roman" pitchFamily="18" charset="0"/>
                <a:cs typeface="Times New Roman" pitchFamily="18" charset="0"/>
              </a:rPr>
              <a:t>graduating</a:t>
            </a:r>
            <a:r>
              <a:rPr lang="tr-TR"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European </a:t>
            </a:r>
            <a:r>
              <a:rPr lang="en-US" sz="2400" b="1" dirty="0">
                <a:latin typeface="Times New Roman" pitchFamily="18" charset="0"/>
                <a:cs typeface="Times New Roman" pitchFamily="18" charset="0"/>
              </a:rPr>
              <a:t>dentist - update 2009. European Journal of Dental </a:t>
            </a:r>
            <a:r>
              <a:rPr lang="en-US" sz="2400" b="1" dirty="0" smtClean="0">
                <a:latin typeface="Times New Roman" pitchFamily="18" charset="0"/>
                <a:cs typeface="Times New Roman" pitchFamily="18" charset="0"/>
              </a:rPr>
              <a:t>Education,</a:t>
            </a:r>
            <a:r>
              <a:rPr lang="tr-TR"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2010</a:t>
            </a:r>
            <a:r>
              <a:rPr lang="tr-TR"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14</a:t>
            </a:r>
            <a:r>
              <a:rPr lang="en-US" sz="2400" b="1" dirty="0">
                <a:latin typeface="Times New Roman" pitchFamily="18" charset="0"/>
                <a:cs typeface="Times New Roman" pitchFamily="18" charset="0"/>
              </a:rPr>
              <a:t>, 193-202</a:t>
            </a:r>
            <a:r>
              <a:rPr lang="en-US" sz="2400" b="1" dirty="0" smtClean="0">
                <a:latin typeface="Times New Roman" pitchFamily="18" charset="0"/>
                <a:cs typeface="Times New Roman" pitchFamily="18" charset="0"/>
              </a:rPr>
              <a:t>.</a:t>
            </a:r>
            <a:endParaRPr lang="en-US" sz="2400" b="1" dirty="0">
              <a:latin typeface="Times New Roman" pitchFamily="18" charset="0"/>
              <a:cs typeface="Times New Roman" pitchFamily="18" charset="0"/>
            </a:endParaRP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5" name="Başlık 1"/>
          <p:cNvSpPr>
            <a:spLocks noGrp="1"/>
          </p:cNvSpPr>
          <p:nvPr>
            <p:ph type="title"/>
          </p:nvPr>
        </p:nvSpPr>
        <p:spPr>
          <a:xfrm>
            <a:off x="457200" y="274638"/>
            <a:ext cx="8229600" cy="1143000"/>
          </a:xfrm>
        </p:spPr>
        <p:txBody>
          <a:bodyPr>
            <a:normAutofit/>
          </a:bodyPr>
          <a:lstStyle/>
          <a:p>
            <a:r>
              <a:rPr lang="tr-TR" sz="2000" b="1" dirty="0" smtClean="0">
                <a:solidFill>
                  <a:srgbClr val="FF0000"/>
                </a:solidFill>
              </a:rPr>
              <a:t>Kaynaklar</a:t>
            </a:r>
            <a:endParaRPr lang="en-US" sz="2000" b="1" dirty="0">
              <a:solidFill>
                <a:srgbClr val="FF0000"/>
              </a:solidFill>
            </a:endParaRPr>
          </a:p>
        </p:txBody>
      </p:sp>
      <p:sp>
        <p:nvSpPr>
          <p:cNvPr id="6" name="Slayt Numarası Yer Tutucusu 5"/>
          <p:cNvSpPr>
            <a:spLocks noGrp="1"/>
          </p:cNvSpPr>
          <p:nvPr>
            <p:ph type="sldNum" sz="quarter" idx="12"/>
          </p:nvPr>
        </p:nvSpPr>
        <p:spPr/>
        <p:txBody>
          <a:bodyPr/>
          <a:lstStyle/>
          <a:p>
            <a:fld id="{86B450FF-6EC2-4529-A63C-8D567BBE06E9}" type="slidenum">
              <a:rPr lang="en-US" smtClean="0"/>
              <a:pPr/>
              <a:t>80</a:t>
            </a:fld>
            <a:endParaRPr lang="en-US" dirty="0"/>
          </a:p>
        </p:txBody>
      </p:sp>
    </p:spTree>
    <p:extLst>
      <p:ext uri="{BB962C8B-B14F-4D97-AF65-F5344CB8AC3E}">
        <p14:creationId xmlns:p14="http://schemas.microsoft.com/office/powerpoint/2010/main" xmlns="" val="3750268433"/>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Autofit/>
          </a:bodyPr>
          <a:lstStyle/>
          <a:p>
            <a:pPr algn="just"/>
            <a:r>
              <a:rPr lang="en-US" sz="2000" b="1" dirty="0">
                <a:latin typeface="Times New Roman" pitchFamily="18" charset="0"/>
                <a:cs typeface="Times New Roman" pitchFamily="18" charset="0"/>
              </a:rPr>
              <a:t>Dresden Meeting (2003). </a:t>
            </a:r>
            <a:r>
              <a:rPr lang="en-US" sz="2000" b="1" dirty="0" err="1">
                <a:latin typeface="Times New Roman" pitchFamily="18" charset="0"/>
                <a:cs typeface="Times New Roman" pitchFamily="18" charset="0"/>
              </a:rPr>
              <a:t>Modularisation</a:t>
            </a:r>
            <a:r>
              <a:rPr lang="en-US" sz="2000" b="1" dirty="0">
                <a:latin typeface="Times New Roman" pitchFamily="18" charset="0"/>
                <a:cs typeface="Times New Roman" pitchFamily="18" charset="0"/>
              </a:rPr>
              <a:t> of European Dental Education. Curriculum Content- Draft Core Curriculum. </a:t>
            </a:r>
          </a:p>
          <a:p>
            <a:pPr algn="just"/>
            <a:r>
              <a:rPr lang="en-US" sz="2000" b="1" dirty="0" smtClean="0">
                <a:latin typeface="Times New Roman" pitchFamily="18" charset="0"/>
                <a:cs typeface="Times New Roman" pitchFamily="18" charset="0"/>
              </a:rPr>
              <a:t>Edmunds RK</a:t>
            </a:r>
            <a:r>
              <a:rPr lang="en-US" sz="2000" b="1" dirty="0">
                <a:latin typeface="Times New Roman" pitchFamily="18" charset="0"/>
                <a:cs typeface="Times New Roman" pitchFamily="18" charset="0"/>
              </a:rPr>
              <a:t>. </a:t>
            </a:r>
            <a:r>
              <a:rPr lang="en-US" sz="2000" b="1" dirty="0" smtClean="0">
                <a:latin typeface="Times New Roman" pitchFamily="18" charset="0"/>
                <a:cs typeface="Times New Roman" pitchFamily="18" charset="0"/>
              </a:rPr>
              <a:t>Strategies </a:t>
            </a:r>
            <a:r>
              <a:rPr lang="en-US" sz="2000" b="1" dirty="0">
                <a:latin typeface="Times New Roman" pitchFamily="18" charset="0"/>
                <a:cs typeface="Times New Roman" pitchFamily="18" charset="0"/>
              </a:rPr>
              <a:t>for making research more accessible to dental students. Journal of Dental Education, </a:t>
            </a:r>
            <a:r>
              <a:rPr lang="en-US" sz="2000" b="1" dirty="0" smtClean="0">
                <a:latin typeface="Times New Roman" pitchFamily="18" charset="0"/>
                <a:cs typeface="Times New Roman" pitchFamily="18" charset="0"/>
              </a:rPr>
              <a:t>2005</a:t>
            </a:r>
            <a:r>
              <a:rPr lang="tr-TR" sz="2000" b="1"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69</a:t>
            </a:r>
            <a:r>
              <a:rPr lang="en-US" sz="2000" b="1" dirty="0">
                <a:latin typeface="Times New Roman" pitchFamily="18" charset="0"/>
                <a:cs typeface="Times New Roman" pitchFamily="18" charset="0"/>
              </a:rPr>
              <a:t>, 861-863.</a:t>
            </a:r>
          </a:p>
          <a:p>
            <a:pPr algn="just"/>
            <a:r>
              <a:rPr lang="en-US" sz="2000" b="1" dirty="0" smtClean="0">
                <a:latin typeface="Times New Roman" pitchFamily="18" charset="0"/>
                <a:cs typeface="Times New Roman" pitchFamily="18" charset="0"/>
              </a:rPr>
              <a:t>European </a:t>
            </a:r>
            <a:r>
              <a:rPr lang="en-US" sz="2000" b="1" dirty="0">
                <a:latin typeface="Times New Roman" pitchFamily="18" charset="0"/>
                <a:cs typeface="Times New Roman" pitchFamily="18" charset="0"/>
              </a:rPr>
              <a:t>Association for Quality Assurance in Higher Education (2009).</a:t>
            </a:r>
          </a:p>
          <a:p>
            <a:pPr algn="just"/>
            <a:r>
              <a:rPr lang="en-US" sz="2000" b="1" dirty="0">
                <a:latin typeface="Times New Roman" pitchFamily="18" charset="0"/>
                <a:cs typeface="Times New Roman" pitchFamily="18" charset="0"/>
              </a:rPr>
              <a:t>Standards and guidelines for quality assurance in the </a:t>
            </a:r>
            <a:r>
              <a:rPr lang="en-US" sz="2000" b="1" dirty="0" smtClean="0">
                <a:latin typeface="Times New Roman" pitchFamily="18" charset="0"/>
                <a:cs typeface="Times New Roman" pitchFamily="18" charset="0"/>
              </a:rPr>
              <a:t>European</a:t>
            </a:r>
            <a:r>
              <a:rPr lang="tr-T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Higher </a:t>
            </a:r>
            <a:r>
              <a:rPr lang="en-US" sz="2000" b="1" dirty="0">
                <a:latin typeface="Times New Roman" pitchFamily="18" charset="0"/>
                <a:cs typeface="Times New Roman" pitchFamily="18" charset="0"/>
              </a:rPr>
              <a:t>Education Area. (3rd ed.) Helsinki. </a:t>
            </a:r>
          </a:p>
          <a:p>
            <a:pPr algn="just"/>
            <a:r>
              <a:rPr lang="en-US" sz="2000" b="1" dirty="0">
                <a:latin typeface="Times New Roman" pitchFamily="18" charset="0"/>
                <a:cs typeface="Times New Roman" pitchFamily="18" charset="0"/>
              </a:rPr>
              <a:t>European University Association (2001). </a:t>
            </a:r>
          </a:p>
          <a:p>
            <a:pPr algn="just"/>
            <a:r>
              <a:rPr lang="sv-SE" sz="2000" b="1" dirty="0">
                <a:latin typeface="Times New Roman" pitchFamily="18" charset="0"/>
                <a:cs typeface="Times New Roman" pitchFamily="18" charset="0"/>
              </a:rPr>
              <a:t>EYYBiS (2010). </a:t>
            </a:r>
            <a:endParaRPr lang="en-US" sz="2000" b="1" dirty="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Fan KFM</a:t>
            </a:r>
            <a:r>
              <a:rPr lang="tr-TR" sz="2000" b="1"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 Jones </a:t>
            </a:r>
            <a:r>
              <a:rPr lang="en-US" sz="2000" b="1" dirty="0">
                <a:latin typeface="Times New Roman" pitchFamily="18" charset="0"/>
                <a:cs typeface="Times New Roman" pitchFamily="18" charset="0"/>
              </a:rPr>
              <a:t>J. </a:t>
            </a:r>
            <a:r>
              <a:rPr lang="en-US" sz="2000" b="1" dirty="0" smtClean="0">
                <a:latin typeface="Times New Roman" pitchFamily="18" charset="0"/>
                <a:cs typeface="Times New Roman" pitchFamily="18" charset="0"/>
              </a:rPr>
              <a:t>OSCEs </a:t>
            </a:r>
            <a:r>
              <a:rPr lang="en-US" sz="2000" b="1" dirty="0">
                <a:latin typeface="Times New Roman" pitchFamily="18" charset="0"/>
                <a:cs typeface="Times New Roman" pitchFamily="18" charset="0"/>
              </a:rPr>
              <a:t>for dentistry (2nd ed.). </a:t>
            </a:r>
            <a:r>
              <a:rPr lang="en-US" sz="2000" b="1" dirty="0" err="1" smtClean="0">
                <a:latin typeface="Times New Roman" pitchFamily="18" charset="0"/>
                <a:cs typeface="Times New Roman" pitchFamily="18" charset="0"/>
              </a:rPr>
              <a:t>England:PasTes</a:t>
            </a:r>
            <a:r>
              <a:rPr lang="en-US"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2009. </a:t>
            </a:r>
            <a:endParaRPr lang="en-US" sz="2000" b="1" dirty="0">
              <a:latin typeface="Times New Roman" pitchFamily="18" charset="0"/>
              <a:cs typeface="Times New Roman" pitchFamily="18" charset="0"/>
            </a:endParaRP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5" name="Başlık 1"/>
          <p:cNvSpPr>
            <a:spLocks noGrp="1"/>
          </p:cNvSpPr>
          <p:nvPr>
            <p:ph type="title"/>
          </p:nvPr>
        </p:nvSpPr>
        <p:spPr>
          <a:xfrm>
            <a:off x="457200" y="274638"/>
            <a:ext cx="8229600" cy="1143000"/>
          </a:xfrm>
        </p:spPr>
        <p:txBody>
          <a:bodyPr>
            <a:normAutofit/>
          </a:bodyPr>
          <a:lstStyle/>
          <a:p>
            <a:r>
              <a:rPr lang="tr-TR" sz="2400" b="1" dirty="0" smtClean="0">
                <a:solidFill>
                  <a:srgbClr val="FF0000"/>
                </a:solidFill>
                <a:latin typeface="Times New Roman" pitchFamily="18" charset="0"/>
                <a:cs typeface="Times New Roman" pitchFamily="18" charset="0"/>
              </a:rPr>
              <a:t>Kaynaklar</a:t>
            </a:r>
            <a:endParaRPr lang="en-US" sz="2400" b="1" dirty="0">
              <a:solidFill>
                <a:srgbClr val="FF0000"/>
              </a:solidFill>
              <a:latin typeface="Times New Roman" pitchFamily="18" charset="0"/>
              <a:cs typeface="Times New Roman" pitchFamily="18" charset="0"/>
            </a:endParaRPr>
          </a:p>
        </p:txBody>
      </p:sp>
      <p:sp>
        <p:nvSpPr>
          <p:cNvPr id="6" name="Slayt Numarası Yer Tutucusu 5"/>
          <p:cNvSpPr>
            <a:spLocks noGrp="1"/>
          </p:cNvSpPr>
          <p:nvPr>
            <p:ph type="sldNum" sz="quarter" idx="12"/>
          </p:nvPr>
        </p:nvSpPr>
        <p:spPr/>
        <p:txBody>
          <a:bodyPr/>
          <a:lstStyle/>
          <a:p>
            <a:fld id="{86B450FF-6EC2-4529-A63C-8D567BBE06E9}" type="slidenum">
              <a:rPr lang="en-US" smtClean="0"/>
              <a:pPr/>
              <a:t>81</a:t>
            </a:fld>
            <a:endParaRPr lang="en-US" dirty="0"/>
          </a:p>
        </p:txBody>
      </p:sp>
    </p:spTree>
    <p:extLst>
      <p:ext uri="{BB962C8B-B14F-4D97-AF65-F5344CB8AC3E}">
        <p14:creationId xmlns:p14="http://schemas.microsoft.com/office/powerpoint/2010/main" xmlns="" val="2827382112"/>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Autofit/>
          </a:bodyPr>
          <a:lstStyle/>
          <a:p>
            <a:pPr algn="just"/>
            <a:r>
              <a:rPr lang="en-US" sz="2400" b="1" dirty="0" smtClean="0">
                <a:latin typeface="Times New Roman" pitchFamily="18" charset="0"/>
                <a:cs typeface="Times New Roman" pitchFamily="18" charset="0"/>
              </a:rPr>
              <a:t>First </a:t>
            </a:r>
            <a:r>
              <a:rPr lang="en-US" sz="2400" b="1" dirty="0">
                <a:latin typeface="Times New Roman" pitchFamily="18" charset="0"/>
                <a:cs typeface="Times New Roman" pitchFamily="18" charset="0"/>
              </a:rPr>
              <a:t>Bologna Policy Forum </a:t>
            </a:r>
            <a:r>
              <a:rPr lang="en-US" sz="2400" b="1" dirty="0" smtClean="0">
                <a:latin typeface="Times New Roman" pitchFamily="18" charset="0"/>
                <a:cs typeface="Times New Roman" pitchFamily="18" charset="0"/>
              </a:rPr>
              <a:t>2009. </a:t>
            </a:r>
            <a:endParaRPr lang="en-US" sz="2400" b="1" dirty="0">
              <a:latin typeface="Times New Roman" pitchFamily="18" charset="0"/>
              <a:cs typeface="Times New Roman" pitchFamily="18" charset="0"/>
            </a:endParaRPr>
          </a:p>
          <a:p>
            <a:pPr algn="just"/>
            <a:r>
              <a:rPr lang="en-US" sz="2400" b="1" dirty="0">
                <a:latin typeface="Times New Roman" pitchFamily="18" charset="0"/>
                <a:cs typeface="Times New Roman" pitchFamily="18" charset="0"/>
              </a:rPr>
              <a:t>General Dental Council </a:t>
            </a:r>
            <a:r>
              <a:rPr lang="en-US" sz="2400" b="1" dirty="0" smtClean="0">
                <a:latin typeface="Times New Roman" pitchFamily="18" charset="0"/>
                <a:cs typeface="Times New Roman" pitchFamily="18" charset="0"/>
              </a:rPr>
              <a:t>The </a:t>
            </a:r>
            <a:r>
              <a:rPr lang="en-US" sz="2400" b="1" dirty="0">
                <a:latin typeface="Times New Roman" pitchFamily="18" charset="0"/>
                <a:cs typeface="Times New Roman" pitchFamily="18" charset="0"/>
              </a:rPr>
              <a:t>first five years. A framework </a:t>
            </a:r>
            <a:r>
              <a:rPr lang="en-US" sz="2400" b="1" dirty="0" smtClean="0">
                <a:latin typeface="Times New Roman" pitchFamily="18" charset="0"/>
                <a:cs typeface="Times New Roman" pitchFamily="18" charset="0"/>
              </a:rPr>
              <a:t>for</a:t>
            </a:r>
            <a:r>
              <a:rPr lang="tr-TR"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undergraduate </a:t>
            </a:r>
            <a:r>
              <a:rPr lang="en-US" sz="2400" b="1" dirty="0">
                <a:latin typeface="Times New Roman" pitchFamily="18" charset="0"/>
                <a:cs typeface="Times New Roman" pitchFamily="18" charset="0"/>
              </a:rPr>
              <a:t>dental education. (2nd ed.). London: General </a:t>
            </a:r>
            <a:r>
              <a:rPr lang="en-US" sz="2400" b="1" dirty="0" smtClean="0">
                <a:latin typeface="Times New Roman" pitchFamily="18" charset="0"/>
                <a:cs typeface="Times New Roman" pitchFamily="18" charset="0"/>
              </a:rPr>
              <a:t>Dental</a:t>
            </a:r>
            <a:r>
              <a:rPr lang="tr-TR"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Council</a:t>
            </a:r>
            <a:r>
              <a:rPr lang="en-US"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2002. </a:t>
            </a:r>
            <a:endParaRPr lang="en-US" sz="2400" b="1" dirty="0">
              <a:latin typeface="Times New Roman" pitchFamily="18" charset="0"/>
              <a:cs typeface="Times New Roman" pitchFamily="18" charset="0"/>
            </a:endParaRPr>
          </a:p>
          <a:p>
            <a:pPr algn="just"/>
            <a:r>
              <a:rPr lang="en-US" sz="2400" b="1" dirty="0">
                <a:latin typeface="Times New Roman" pitchFamily="18" charset="0"/>
                <a:cs typeface="Times New Roman" pitchFamily="18" charset="0"/>
              </a:rPr>
              <a:t>Glasgow Declaration of EUA. </a:t>
            </a:r>
            <a:r>
              <a:rPr lang="en-US" sz="2400" b="1" dirty="0" smtClean="0">
                <a:latin typeface="Times New Roman" pitchFamily="18" charset="0"/>
                <a:cs typeface="Times New Roman" pitchFamily="18" charset="0"/>
              </a:rPr>
              <a:t>2005. </a:t>
            </a:r>
            <a:endParaRPr lang="tr-TR" sz="2400" b="1" dirty="0" smtClean="0">
              <a:latin typeface="Times New Roman" pitchFamily="18" charset="0"/>
              <a:cs typeface="Times New Roman" pitchFamily="18" charset="0"/>
            </a:endParaRPr>
          </a:p>
          <a:p>
            <a:pPr algn="just"/>
            <a:r>
              <a:rPr lang="en-US" sz="2400" b="1" dirty="0" err="1" smtClean="0">
                <a:latin typeface="Times New Roman" pitchFamily="18" charset="0"/>
                <a:cs typeface="Times New Roman" pitchFamily="18" charset="0"/>
              </a:rPr>
              <a:t>Güven</a:t>
            </a:r>
            <a:r>
              <a:rPr lang="tr-TR"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Y</a:t>
            </a:r>
            <a:r>
              <a:rPr lang="en-US"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The </a:t>
            </a:r>
            <a:r>
              <a:rPr lang="en-US" sz="2400" b="1" dirty="0" smtClean="0">
                <a:latin typeface="Times New Roman" pitchFamily="18" charset="0"/>
                <a:cs typeface="Times New Roman" pitchFamily="18" charset="0"/>
              </a:rPr>
              <a:t>importance of student research projects in dental</a:t>
            </a:r>
            <a:r>
              <a:rPr lang="tr-TR"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education. </a:t>
            </a:r>
            <a:r>
              <a:rPr lang="en-US" sz="2400" b="1" i="1" dirty="0" smtClean="0">
                <a:latin typeface="Times New Roman" pitchFamily="18" charset="0"/>
                <a:cs typeface="Times New Roman" pitchFamily="18" charset="0"/>
              </a:rPr>
              <a:t>Journal of Dental Education</a:t>
            </a:r>
            <a:r>
              <a:rPr lang="en-US"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2011</a:t>
            </a:r>
            <a:r>
              <a:rPr lang="tr-TR"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15</a:t>
            </a:r>
            <a:r>
              <a:rPr lang="en-US" sz="2400" b="1" dirty="0" smtClean="0">
                <a:latin typeface="Times New Roman" pitchFamily="18" charset="0"/>
                <a:cs typeface="Times New Roman" pitchFamily="18" charset="0"/>
              </a:rPr>
              <a:t>, 90-97.</a:t>
            </a:r>
          </a:p>
          <a:p>
            <a:pPr algn="just"/>
            <a:endParaRPr lang="en-US" sz="2400" b="1" dirty="0">
              <a:latin typeface="Times New Roman" pitchFamily="18" charset="0"/>
              <a:cs typeface="Times New Roman" pitchFamily="18" charset="0"/>
            </a:endParaRP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5" name="Başlık 1"/>
          <p:cNvSpPr>
            <a:spLocks noGrp="1"/>
          </p:cNvSpPr>
          <p:nvPr>
            <p:ph type="title"/>
          </p:nvPr>
        </p:nvSpPr>
        <p:spPr>
          <a:xfrm>
            <a:off x="457200" y="274638"/>
            <a:ext cx="8229600" cy="1143000"/>
          </a:xfrm>
        </p:spPr>
        <p:txBody>
          <a:bodyPr>
            <a:normAutofit/>
          </a:bodyPr>
          <a:lstStyle/>
          <a:p>
            <a:r>
              <a:rPr lang="tr-TR" sz="2400" b="1" dirty="0" smtClean="0">
                <a:solidFill>
                  <a:srgbClr val="FF0000"/>
                </a:solidFill>
                <a:latin typeface="Times New Roman" pitchFamily="18" charset="0"/>
                <a:cs typeface="Times New Roman" pitchFamily="18" charset="0"/>
              </a:rPr>
              <a:t>Kaynaklar</a:t>
            </a:r>
            <a:endParaRPr lang="en-US" sz="2400" b="1" dirty="0">
              <a:solidFill>
                <a:srgbClr val="FF0000"/>
              </a:solidFill>
              <a:latin typeface="Times New Roman" pitchFamily="18" charset="0"/>
              <a:cs typeface="Times New Roman" pitchFamily="18" charset="0"/>
            </a:endParaRPr>
          </a:p>
        </p:txBody>
      </p:sp>
      <p:sp>
        <p:nvSpPr>
          <p:cNvPr id="6" name="Slayt Numarası Yer Tutucusu 5"/>
          <p:cNvSpPr>
            <a:spLocks noGrp="1"/>
          </p:cNvSpPr>
          <p:nvPr>
            <p:ph type="sldNum" sz="quarter" idx="12"/>
          </p:nvPr>
        </p:nvSpPr>
        <p:spPr/>
        <p:txBody>
          <a:bodyPr/>
          <a:lstStyle/>
          <a:p>
            <a:fld id="{86B450FF-6EC2-4529-A63C-8D567BBE06E9}" type="slidenum">
              <a:rPr lang="en-US" smtClean="0"/>
              <a:pPr/>
              <a:t>82</a:t>
            </a:fld>
            <a:endParaRPr lang="en-US" dirty="0"/>
          </a:p>
        </p:txBody>
      </p:sp>
    </p:spTree>
    <p:extLst>
      <p:ext uri="{BB962C8B-B14F-4D97-AF65-F5344CB8AC3E}">
        <p14:creationId xmlns:p14="http://schemas.microsoft.com/office/powerpoint/2010/main" xmlns="" val="329796412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nn-NO" sz="2800" b="1" dirty="0" smtClean="0">
                <a:latin typeface="Times New Roman" pitchFamily="18" charset="0"/>
                <a:cs typeface="Times New Roman" pitchFamily="18" charset="0"/>
              </a:rPr>
              <a:t>Kramer GA, Albino JEN, Andreu SC, Hendricson WD,</a:t>
            </a:r>
            <a:r>
              <a:rPr lang="tr-TR" sz="2800" b="1"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Henson L, Horn BD, </a:t>
            </a:r>
            <a:r>
              <a:rPr lang="en-US" sz="2800" b="1" dirty="0">
                <a:latin typeface="Times New Roman" pitchFamily="18" charset="0"/>
                <a:cs typeface="Times New Roman" pitchFamily="18" charset="0"/>
              </a:rPr>
              <a:t>et al. </a:t>
            </a:r>
            <a:r>
              <a:rPr lang="en-US" sz="2800" b="1" dirty="0" smtClean="0">
                <a:latin typeface="Times New Roman" pitchFamily="18" charset="0"/>
                <a:cs typeface="Times New Roman" pitchFamily="18" charset="0"/>
              </a:rPr>
              <a:t>Dental </a:t>
            </a:r>
            <a:r>
              <a:rPr lang="en-US" sz="2800" b="1" dirty="0">
                <a:latin typeface="Times New Roman" pitchFamily="18" charset="0"/>
                <a:cs typeface="Times New Roman" pitchFamily="18" charset="0"/>
              </a:rPr>
              <a:t>student </a:t>
            </a:r>
            <a:r>
              <a:rPr lang="en-US" sz="2800" b="1" dirty="0" smtClean="0">
                <a:latin typeface="Times New Roman" pitchFamily="18" charset="0"/>
                <a:cs typeface="Times New Roman" pitchFamily="18" charset="0"/>
              </a:rPr>
              <a:t>assessment</a:t>
            </a:r>
            <a:r>
              <a:rPr lang="tr-TR" sz="2800" b="1"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toolbox</a:t>
            </a:r>
            <a:r>
              <a:rPr lang="en-US" sz="2800" b="1" dirty="0">
                <a:latin typeface="Times New Roman" pitchFamily="18" charset="0"/>
                <a:cs typeface="Times New Roman" pitchFamily="18" charset="0"/>
              </a:rPr>
              <a:t>. </a:t>
            </a:r>
            <a:r>
              <a:rPr lang="en-US" sz="2800" b="1" i="1" dirty="0">
                <a:latin typeface="Times New Roman" pitchFamily="18" charset="0"/>
                <a:cs typeface="Times New Roman" pitchFamily="18" charset="0"/>
              </a:rPr>
              <a:t>Journal of Dental Education</a:t>
            </a:r>
            <a:r>
              <a:rPr lang="en-US" sz="2800" b="1" dirty="0">
                <a:latin typeface="Times New Roman" pitchFamily="18" charset="0"/>
                <a:cs typeface="Times New Roman" pitchFamily="18" charset="0"/>
              </a:rPr>
              <a:t>, </a:t>
            </a:r>
            <a:r>
              <a:rPr lang="en-US" sz="2800" b="1" dirty="0" smtClean="0">
                <a:latin typeface="Times New Roman" pitchFamily="18" charset="0"/>
                <a:cs typeface="Times New Roman" pitchFamily="18" charset="0"/>
              </a:rPr>
              <a:t>2009</a:t>
            </a:r>
            <a:r>
              <a:rPr lang="tr-TR" sz="2800" b="1" dirty="0" smtClean="0">
                <a:latin typeface="Times New Roman" pitchFamily="18" charset="0"/>
                <a:cs typeface="Times New Roman" pitchFamily="18" charset="0"/>
              </a:rPr>
              <a:t>;</a:t>
            </a:r>
            <a:r>
              <a:rPr lang="en-US" sz="2800" b="1"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73</a:t>
            </a:r>
            <a:r>
              <a:rPr lang="en-US" sz="2800" b="1" dirty="0">
                <a:latin typeface="Times New Roman" pitchFamily="18" charset="0"/>
                <a:cs typeface="Times New Roman" pitchFamily="18" charset="0"/>
              </a:rPr>
              <a:t>, 12-35.</a:t>
            </a:r>
          </a:p>
          <a:p>
            <a:pPr algn="just"/>
            <a:r>
              <a:rPr lang="en-US" sz="2800" b="1" dirty="0">
                <a:latin typeface="Times New Roman" pitchFamily="18" charset="0"/>
                <a:cs typeface="Times New Roman" pitchFamily="18" charset="0"/>
              </a:rPr>
              <a:t>Lisbon European Council (2000). </a:t>
            </a:r>
          </a:p>
          <a:p>
            <a:pPr algn="just"/>
            <a:r>
              <a:rPr lang="fr-FR" sz="2800" b="1" dirty="0">
                <a:latin typeface="Times New Roman" pitchFamily="18" charset="0"/>
                <a:cs typeface="Times New Roman" pitchFamily="18" charset="0"/>
              </a:rPr>
              <a:t>London Communiqué (2007). </a:t>
            </a:r>
            <a:endParaRPr lang="en-US" sz="2800" b="1" dirty="0">
              <a:latin typeface="Times New Roman" pitchFamily="18" charset="0"/>
              <a:cs typeface="Times New Roman" pitchFamily="18" charset="0"/>
            </a:endParaRP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5" name="Başlık 1"/>
          <p:cNvSpPr>
            <a:spLocks noGrp="1"/>
          </p:cNvSpPr>
          <p:nvPr>
            <p:ph type="title"/>
          </p:nvPr>
        </p:nvSpPr>
        <p:spPr>
          <a:xfrm>
            <a:off x="457200" y="274638"/>
            <a:ext cx="8229600" cy="868346"/>
          </a:xfrm>
        </p:spPr>
        <p:txBody>
          <a:bodyPr>
            <a:normAutofit/>
          </a:bodyPr>
          <a:lstStyle/>
          <a:p>
            <a:r>
              <a:rPr lang="tr-TR" sz="2400" b="1" dirty="0" smtClean="0">
                <a:solidFill>
                  <a:srgbClr val="FF0000"/>
                </a:solidFill>
                <a:latin typeface="Times New Roman" pitchFamily="18" charset="0"/>
                <a:cs typeface="Times New Roman" pitchFamily="18" charset="0"/>
              </a:rPr>
              <a:t>Kaynaklar</a:t>
            </a:r>
            <a:endParaRPr lang="en-US" sz="2400" b="1" dirty="0">
              <a:solidFill>
                <a:srgbClr val="FF0000"/>
              </a:solidFill>
              <a:latin typeface="Times New Roman" pitchFamily="18" charset="0"/>
              <a:cs typeface="Times New Roman" pitchFamily="18" charset="0"/>
            </a:endParaRPr>
          </a:p>
        </p:txBody>
      </p:sp>
      <p:sp>
        <p:nvSpPr>
          <p:cNvPr id="6" name="Slayt Numarası Yer Tutucusu 5"/>
          <p:cNvSpPr>
            <a:spLocks noGrp="1"/>
          </p:cNvSpPr>
          <p:nvPr>
            <p:ph type="sldNum" sz="quarter" idx="12"/>
          </p:nvPr>
        </p:nvSpPr>
        <p:spPr/>
        <p:txBody>
          <a:bodyPr/>
          <a:lstStyle/>
          <a:p>
            <a:fld id="{86B450FF-6EC2-4529-A63C-8D567BBE06E9}" type="slidenum">
              <a:rPr lang="en-US" smtClean="0"/>
              <a:pPr/>
              <a:t>83</a:t>
            </a:fld>
            <a:endParaRPr lang="en-US" dirty="0"/>
          </a:p>
        </p:txBody>
      </p:sp>
    </p:spTree>
    <p:extLst>
      <p:ext uri="{BB962C8B-B14F-4D97-AF65-F5344CB8AC3E}">
        <p14:creationId xmlns:p14="http://schemas.microsoft.com/office/powerpoint/2010/main" xmlns="" val="3415436605"/>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42984"/>
            <a:ext cx="8229600" cy="4983179"/>
          </a:xfrm>
        </p:spPr>
        <p:txBody>
          <a:bodyPr>
            <a:normAutofit fontScale="62500" lnSpcReduction="20000"/>
          </a:bodyPr>
          <a:lstStyle/>
          <a:p>
            <a:pPr algn="just"/>
            <a:r>
              <a:rPr lang="en-US" sz="3600" b="1" dirty="0" smtClean="0">
                <a:latin typeface="Times New Roman" pitchFamily="18" charset="0"/>
                <a:cs typeface="Times New Roman" pitchFamily="18" charset="0"/>
              </a:rPr>
              <a:t>Mullins G, </a:t>
            </a:r>
            <a:r>
              <a:rPr lang="en-US" sz="3600" b="1" dirty="0" err="1" smtClean="0">
                <a:latin typeface="Times New Roman" pitchFamily="18" charset="0"/>
                <a:cs typeface="Times New Roman" pitchFamily="18" charset="0"/>
              </a:rPr>
              <a:t>Wetherell</a:t>
            </a:r>
            <a:r>
              <a:rPr lang="en-US" sz="3600" b="1" dirty="0" smtClean="0">
                <a:latin typeface="Times New Roman" pitchFamily="18" charset="0"/>
                <a:cs typeface="Times New Roman" pitchFamily="18" charset="0"/>
              </a:rPr>
              <a:t> J, Townsend G, Winning T, Greenwood</a:t>
            </a:r>
            <a:r>
              <a:rPr lang="tr-TR" sz="3600" b="1" dirty="0" smtClean="0">
                <a:latin typeface="Times New Roman" pitchFamily="18" charset="0"/>
                <a:cs typeface="Times New Roman" pitchFamily="18" charset="0"/>
              </a:rPr>
              <a:t> </a:t>
            </a:r>
            <a:r>
              <a:rPr lang="en-US" sz="3600" b="1" dirty="0" smtClean="0">
                <a:latin typeface="Times New Roman" pitchFamily="18" charset="0"/>
                <a:cs typeface="Times New Roman" pitchFamily="18" charset="0"/>
              </a:rPr>
              <a:t>F</a:t>
            </a:r>
            <a:r>
              <a:rPr lang="en-US" sz="3600" b="1" dirty="0">
                <a:latin typeface="Times New Roman" pitchFamily="18" charset="0"/>
                <a:cs typeface="Times New Roman" pitchFamily="18" charset="0"/>
              </a:rPr>
              <a:t>. </a:t>
            </a:r>
            <a:r>
              <a:rPr lang="en-US" sz="3600" b="1" dirty="0" smtClean="0">
                <a:latin typeface="Times New Roman" pitchFamily="18" charset="0"/>
                <a:cs typeface="Times New Roman" pitchFamily="18" charset="0"/>
              </a:rPr>
              <a:t>(Problem-based </a:t>
            </a:r>
            <a:r>
              <a:rPr lang="en-US" sz="3600" b="1" dirty="0">
                <a:latin typeface="Times New Roman" pitchFamily="18" charset="0"/>
                <a:cs typeface="Times New Roman" pitchFamily="18" charset="0"/>
              </a:rPr>
              <a:t>learning in dentistry. The Adelaide </a:t>
            </a:r>
            <a:r>
              <a:rPr lang="en-US" sz="3600" b="1" dirty="0" smtClean="0">
                <a:latin typeface="Times New Roman" pitchFamily="18" charset="0"/>
                <a:cs typeface="Times New Roman" pitchFamily="18" charset="0"/>
              </a:rPr>
              <a:t>experience.</a:t>
            </a:r>
            <a:r>
              <a:rPr lang="tr-TR" sz="3600" b="1" dirty="0" smtClean="0">
                <a:latin typeface="Times New Roman" pitchFamily="18" charset="0"/>
                <a:cs typeface="Times New Roman" pitchFamily="18" charset="0"/>
              </a:rPr>
              <a:t> </a:t>
            </a:r>
            <a:r>
              <a:rPr lang="en-US" sz="3600" b="1" dirty="0" smtClean="0">
                <a:latin typeface="Times New Roman" pitchFamily="18" charset="0"/>
                <a:cs typeface="Times New Roman" pitchFamily="18" charset="0"/>
              </a:rPr>
              <a:t>Australia</a:t>
            </a:r>
            <a:r>
              <a:rPr lang="en-US" sz="3600" b="1" dirty="0">
                <a:latin typeface="Times New Roman" pitchFamily="18" charset="0"/>
                <a:cs typeface="Times New Roman" pitchFamily="18" charset="0"/>
              </a:rPr>
              <a:t>: David Lovell </a:t>
            </a:r>
            <a:r>
              <a:rPr lang="en-US" sz="3600" b="1" dirty="0" smtClean="0">
                <a:latin typeface="Times New Roman" pitchFamily="18" charset="0"/>
                <a:cs typeface="Times New Roman" pitchFamily="18" charset="0"/>
              </a:rPr>
              <a:t>Publishing</a:t>
            </a:r>
            <a:r>
              <a:rPr lang="tr-TR" sz="3600" b="1" dirty="0" smtClean="0">
                <a:latin typeface="Times New Roman" pitchFamily="18" charset="0"/>
                <a:cs typeface="Times New Roman" pitchFamily="18" charset="0"/>
              </a:rPr>
              <a:t>, </a:t>
            </a:r>
            <a:r>
              <a:rPr lang="en-US" sz="3600" b="1" dirty="0" smtClean="0">
                <a:latin typeface="Times New Roman" pitchFamily="18" charset="0"/>
                <a:cs typeface="Times New Roman" pitchFamily="18" charset="0"/>
              </a:rPr>
              <a:t>2001. </a:t>
            </a:r>
            <a:endParaRPr lang="en-US" sz="3600" b="1" dirty="0">
              <a:latin typeface="Times New Roman" pitchFamily="18" charset="0"/>
              <a:cs typeface="Times New Roman" pitchFamily="18" charset="0"/>
            </a:endParaRPr>
          </a:p>
          <a:p>
            <a:pPr algn="just"/>
            <a:r>
              <a:rPr lang="en-US" sz="3600" b="1" dirty="0">
                <a:latin typeface="Times New Roman" pitchFamily="18" charset="0"/>
                <a:cs typeface="Times New Roman" pitchFamily="18" charset="0"/>
              </a:rPr>
              <a:t>National Board for Professional Teaching Standards: Higher </a:t>
            </a:r>
            <a:r>
              <a:rPr lang="en-US" sz="3600" b="1" dirty="0" smtClean="0">
                <a:latin typeface="Times New Roman" pitchFamily="18" charset="0"/>
                <a:cs typeface="Times New Roman" pitchFamily="18" charset="0"/>
              </a:rPr>
              <a:t>Education</a:t>
            </a:r>
            <a:r>
              <a:rPr lang="tr-TR" sz="3600" b="1" dirty="0" smtClean="0">
                <a:latin typeface="Times New Roman" pitchFamily="18" charset="0"/>
                <a:cs typeface="Times New Roman" pitchFamily="18" charset="0"/>
              </a:rPr>
              <a:t> </a:t>
            </a:r>
            <a:r>
              <a:rPr lang="nb-NO" sz="3600" b="1" dirty="0" smtClean="0">
                <a:latin typeface="Times New Roman" pitchFamily="18" charset="0"/>
                <a:cs typeface="Times New Roman" pitchFamily="18" charset="0"/>
              </a:rPr>
              <a:t>(2010</a:t>
            </a:r>
            <a:r>
              <a:rPr lang="nb-NO" sz="3600" b="1" dirty="0">
                <a:latin typeface="Times New Roman" pitchFamily="18" charset="0"/>
                <a:cs typeface="Times New Roman" pitchFamily="18" charset="0"/>
              </a:rPr>
              <a:t>). </a:t>
            </a:r>
            <a:endParaRPr lang="en-US" sz="3600" b="1" dirty="0">
              <a:latin typeface="Times New Roman" pitchFamily="18" charset="0"/>
              <a:cs typeface="Times New Roman" pitchFamily="18" charset="0"/>
            </a:endParaRPr>
          </a:p>
          <a:p>
            <a:pPr algn="just"/>
            <a:r>
              <a:rPr lang="en-US" sz="3600" b="1" dirty="0" err="1" smtClean="0">
                <a:latin typeface="Times New Roman" pitchFamily="18" charset="0"/>
                <a:cs typeface="Times New Roman" pitchFamily="18" charset="0"/>
              </a:rPr>
              <a:t>Plasschaert</a:t>
            </a:r>
            <a:r>
              <a:rPr lang="tr-TR" sz="3600" b="1" dirty="0" smtClean="0">
                <a:latin typeface="Times New Roman" pitchFamily="18" charset="0"/>
                <a:cs typeface="Times New Roman" pitchFamily="18" charset="0"/>
              </a:rPr>
              <a:t> </a:t>
            </a:r>
            <a:r>
              <a:rPr lang="en-US" sz="3600" b="1" dirty="0" smtClean="0">
                <a:latin typeface="Times New Roman" pitchFamily="18" charset="0"/>
                <a:cs typeface="Times New Roman" pitchFamily="18" charset="0"/>
              </a:rPr>
              <a:t>AJM, Boyd M, </a:t>
            </a:r>
            <a:r>
              <a:rPr lang="en-US" sz="3600" b="1" dirty="0" err="1" smtClean="0">
                <a:latin typeface="Times New Roman" pitchFamily="18" charset="0"/>
                <a:cs typeface="Times New Roman" pitchFamily="18" charset="0"/>
              </a:rPr>
              <a:t>Andrieu</a:t>
            </a:r>
            <a:r>
              <a:rPr lang="en-US" sz="3600" b="1" dirty="0" smtClean="0">
                <a:latin typeface="Times New Roman" pitchFamily="18" charset="0"/>
                <a:cs typeface="Times New Roman" pitchFamily="18" charset="0"/>
              </a:rPr>
              <a:t> </a:t>
            </a:r>
            <a:r>
              <a:rPr lang="en-US" sz="3600" b="1" dirty="0">
                <a:latin typeface="Times New Roman" pitchFamily="18" charset="0"/>
                <a:cs typeface="Times New Roman" pitchFamily="18" charset="0"/>
              </a:rPr>
              <a:t>S. </a:t>
            </a:r>
            <a:r>
              <a:rPr lang="en-US" sz="3600" b="1" dirty="0" smtClean="0">
                <a:latin typeface="Times New Roman" pitchFamily="18" charset="0"/>
                <a:cs typeface="Times New Roman" pitchFamily="18" charset="0"/>
              </a:rPr>
              <a:t>Development </a:t>
            </a:r>
            <a:r>
              <a:rPr lang="en-US" sz="3600" b="1" dirty="0" smtClean="0">
                <a:latin typeface="Times New Roman" pitchFamily="18" charset="0"/>
                <a:cs typeface="Times New Roman" pitchFamily="18" charset="0"/>
              </a:rPr>
              <a:t>of</a:t>
            </a:r>
            <a:r>
              <a:rPr lang="tr-TR" sz="3600" b="1" dirty="0" smtClean="0">
                <a:latin typeface="Times New Roman" pitchFamily="18" charset="0"/>
                <a:cs typeface="Times New Roman" pitchFamily="18" charset="0"/>
              </a:rPr>
              <a:t> </a:t>
            </a:r>
            <a:r>
              <a:rPr lang="en-US" sz="3600" b="1" dirty="0" smtClean="0">
                <a:latin typeface="Times New Roman" pitchFamily="18" charset="0"/>
                <a:cs typeface="Times New Roman" pitchFamily="18" charset="0"/>
              </a:rPr>
              <a:t>professional </a:t>
            </a:r>
            <a:r>
              <a:rPr lang="en-US" sz="3600" b="1" dirty="0">
                <a:latin typeface="Times New Roman" pitchFamily="18" charset="0"/>
                <a:cs typeface="Times New Roman" pitchFamily="18" charset="0"/>
              </a:rPr>
              <a:t>competences. </a:t>
            </a:r>
            <a:r>
              <a:rPr lang="en-US" sz="3600" b="1" i="1" dirty="0">
                <a:latin typeface="Times New Roman" pitchFamily="18" charset="0"/>
                <a:cs typeface="Times New Roman" pitchFamily="18" charset="0"/>
              </a:rPr>
              <a:t>European Journal of Dental </a:t>
            </a:r>
            <a:r>
              <a:rPr lang="en-US" sz="3600" b="1" i="1" dirty="0" smtClean="0">
                <a:latin typeface="Times New Roman" pitchFamily="18" charset="0"/>
                <a:cs typeface="Times New Roman" pitchFamily="18" charset="0"/>
              </a:rPr>
              <a:t>Education</a:t>
            </a:r>
            <a:r>
              <a:rPr lang="en-US" sz="3600" b="1" dirty="0" smtClean="0">
                <a:latin typeface="Times New Roman" pitchFamily="18" charset="0"/>
                <a:cs typeface="Times New Roman" pitchFamily="18" charset="0"/>
              </a:rPr>
              <a:t>,</a:t>
            </a:r>
            <a:r>
              <a:rPr lang="tr-TR" sz="3600" b="1" dirty="0" smtClean="0">
                <a:latin typeface="Times New Roman" pitchFamily="18" charset="0"/>
                <a:cs typeface="Times New Roman" pitchFamily="18" charset="0"/>
              </a:rPr>
              <a:t> </a:t>
            </a:r>
            <a:r>
              <a:rPr lang="en-US" sz="3600" b="1" dirty="0" smtClean="0">
                <a:latin typeface="Times New Roman" pitchFamily="18" charset="0"/>
                <a:cs typeface="Times New Roman" pitchFamily="18" charset="0"/>
              </a:rPr>
              <a:t>6(</a:t>
            </a:r>
            <a:r>
              <a:rPr lang="en-US" sz="3600" b="1" dirty="0" err="1" smtClean="0">
                <a:latin typeface="Times New Roman" pitchFamily="18" charset="0"/>
                <a:cs typeface="Times New Roman" pitchFamily="18" charset="0"/>
              </a:rPr>
              <a:t>Suppl</a:t>
            </a:r>
            <a:r>
              <a:rPr lang="en-US" sz="3600" b="1" dirty="0" smtClean="0">
                <a:latin typeface="Times New Roman" pitchFamily="18" charset="0"/>
                <a:cs typeface="Times New Roman" pitchFamily="18" charset="0"/>
              </a:rPr>
              <a:t> </a:t>
            </a:r>
            <a:r>
              <a:rPr lang="en-US" sz="3600" b="1" dirty="0">
                <a:latin typeface="Times New Roman" pitchFamily="18" charset="0"/>
                <a:cs typeface="Times New Roman" pitchFamily="18" charset="0"/>
              </a:rPr>
              <a:t>3), </a:t>
            </a:r>
            <a:r>
              <a:rPr lang="en-US" sz="3600" b="1" dirty="0" smtClean="0">
                <a:latin typeface="Times New Roman" pitchFamily="18" charset="0"/>
                <a:cs typeface="Times New Roman" pitchFamily="18" charset="0"/>
              </a:rPr>
              <a:t>2002 </a:t>
            </a:r>
            <a:r>
              <a:rPr lang="tr-TR" sz="3600" b="1" dirty="0" smtClean="0">
                <a:latin typeface="Times New Roman" pitchFamily="18" charset="0"/>
                <a:cs typeface="Times New Roman" pitchFamily="18" charset="0"/>
              </a:rPr>
              <a:t>; </a:t>
            </a:r>
            <a:r>
              <a:rPr lang="en-US" sz="3600" b="1" dirty="0" smtClean="0">
                <a:latin typeface="Times New Roman" pitchFamily="18" charset="0"/>
                <a:cs typeface="Times New Roman" pitchFamily="18" charset="0"/>
              </a:rPr>
              <a:t>33-44</a:t>
            </a:r>
            <a:r>
              <a:rPr lang="en-US" sz="3600" b="1" dirty="0">
                <a:latin typeface="Times New Roman" pitchFamily="18" charset="0"/>
                <a:cs typeface="Times New Roman" pitchFamily="18" charset="0"/>
              </a:rPr>
              <a:t>.</a:t>
            </a:r>
          </a:p>
          <a:p>
            <a:pPr algn="just"/>
            <a:r>
              <a:rPr lang="fr-FR" sz="3600" b="1" dirty="0">
                <a:latin typeface="Times New Roman" pitchFamily="18" charset="0"/>
                <a:cs typeface="Times New Roman" pitchFamily="18" charset="0"/>
              </a:rPr>
              <a:t>Prague Communiqué (2002). </a:t>
            </a:r>
            <a:endParaRPr lang="en-US" sz="3600" b="1" dirty="0">
              <a:latin typeface="Times New Roman" pitchFamily="18" charset="0"/>
              <a:cs typeface="Times New Roman" pitchFamily="18" charset="0"/>
            </a:endParaRPr>
          </a:p>
          <a:p>
            <a:pPr algn="just"/>
            <a:r>
              <a:rPr lang="de-DE" sz="3600" b="1" dirty="0">
                <a:latin typeface="Times New Roman" pitchFamily="18" charset="0"/>
                <a:cs typeface="Times New Roman" pitchFamily="18" charset="0"/>
              </a:rPr>
              <a:t>Reichert, S. </a:t>
            </a:r>
            <a:r>
              <a:rPr lang="de-DE" sz="3600" b="1" dirty="0" err="1">
                <a:latin typeface="Times New Roman" pitchFamily="18" charset="0"/>
                <a:cs typeface="Times New Roman" pitchFamily="18" charset="0"/>
              </a:rPr>
              <a:t>and</a:t>
            </a:r>
            <a:r>
              <a:rPr lang="de-DE" sz="3600" b="1" dirty="0">
                <a:latin typeface="Times New Roman" pitchFamily="18" charset="0"/>
                <a:cs typeface="Times New Roman" pitchFamily="18" charset="0"/>
              </a:rPr>
              <a:t> Tauch, C. (2005). Trends IV: European </a:t>
            </a:r>
            <a:r>
              <a:rPr lang="de-DE" sz="3600" b="1" dirty="0" err="1" smtClean="0">
                <a:latin typeface="Times New Roman" pitchFamily="18" charset="0"/>
                <a:cs typeface="Times New Roman" pitchFamily="18" charset="0"/>
              </a:rPr>
              <a:t>universities</a:t>
            </a:r>
            <a:r>
              <a:rPr lang="tr-TR" sz="3600" b="1" dirty="0" smtClean="0">
                <a:latin typeface="Times New Roman" pitchFamily="18" charset="0"/>
                <a:cs typeface="Times New Roman" pitchFamily="18" charset="0"/>
              </a:rPr>
              <a:t> </a:t>
            </a:r>
            <a:r>
              <a:rPr lang="en-US" sz="3600" b="1" dirty="0" smtClean="0">
                <a:latin typeface="Times New Roman" pitchFamily="18" charset="0"/>
                <a:cs typeface="Times New Roman" pitchFamily="18" charset="0"/>
              </a:rPr>
              <a:t>implementing </a:t>
            </a:r>
            <a:r>
              <a:rPr lang="en-US" sz="3600" b="1" dirty="0">
                <a:latin typeface="Times New Roman" pitchFamily="18" charset="0"/>
                <a:cs typeface="Times New Roman" pitchFamily="18" charset="0"/>
              </a:rPr>
              <a:t>Bologna. EUA Publications.</a:t>
            </a:r>
          </a:p>
          <a:p>
            <a:pPr algn="just"/>
            <a:r>
              <a:rPr lang="en-US" sz="3600" b="1" dirty="0">
                <a:latin typeface="Times New Roman" pitchFamily="18" charset="0"/>
                <a:cs typeface="Times New Roman" pitchFamily="18" charset="0"/>
              </a:rPr>
              <a:t>Second Bologna Policy Forum </a:t>
            </a:r>
            <a:r>
              <a:rPr lang="en-US" sz="3600" b="1" dirty="0" smtClean="0">
                <a:latin typeface="Times New Roman" pitchFamily="18" charset="0"/>
                <a:cs typeface="Times New Roman" pitchFamily="18" charset="0"/>
              </a:rPr>
              <a:t>Building </a:t>
            </a:r>
            <a:r>
              <a:rPr lang="en-US" sz="3600" b="1" dirty="0">
                <a:latin typeface="Times New Roman" pitchFamily="18" charset="0"/>
                <a:cs typeface="Times New Roman" pitchFamily="18" charset="0"/>
              </a:rPr>
              <a:t>the global </a:t>
            </a:r>
            <a:r>
              <a:rPr lang="en-US" sz="3600" b="1" dirty="0" smtClean="0">
                <a:latin typeface="Times New Roman" pitchFamily="18" charset="0"/>
                <a:cs typeface="Times New Roman" pitchFamily="18" charset="0"/>
              </a:rPr>
              <a:t>knowledge</a:t>
            </a:r>
            <a:r>
              <a:rPr lang="tr-TR" sz="3600" b="1" dirty="0" smtClean="0">
                <a:latin typeface="Times New Roman" pitchFamily="18" charset="0"/>
                <a:cs typeface="Times New Roman" pitchFamily="18" charset="0"/>
              </a:rPr>
              <a:t> </a:t>
            </a:r>
            <a:r>
              <a:rPr lang="en-US" sz="3600" b="1" dirty="0" smtClean="0">
                <a:latin typeface="Times New Roman" pitchFamily="18" charset="0"/>
                <a:cs typeface="Times New Roman" pitchFamily="18" charset="0"/>
              </a:rPr>
              <a:t>society</a:t>
            </a:r>
            <a:r>
              <a:rPr lang="en-US" sz="3600" b="1" dirty="0">
                <a:latin typeface="Times New Roman" pitchFamily="18" charset="0"/>
                <a:cs typeface="Times New Roman" pitchFamily="18" charset="0"/>
              </a:rPr>
              <a:t>: systemic and institutional change in higher </a:t>
            </a:r>
            <a:r>
              <a:rPr lang="en-US" sz="3600" b="1" dirty="0" smtClean="0">
                <a:latin typeface="Times New Roman" pitchFamily="18" charset="0"/>
                <a:cs typeface="Times New Roman" pitchFamily="18" charset="0"/>
              </a:rPr>
              <a:t>education</a:t>
            </a:r>
            <a:r>
              <a:rPr lang="en-US" sz="3600" b="1" dirty="0" smtClean="0">
                <a:latin typeface="Times New Roman" pitchFamily="18" charset="0"/>
                <a:cs typeface="Times New Roman" pitchFamily="18" charset="0"/>
              </a:rPr>
              <a:t>.</a:t>
            </a:r>
            <a:r>
              <a:rPr lang="tr-TR" sz="3600"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2010. </a:t>
            </a:r>
            <a:endParaRPr lang="en-US" dirty="0"/>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5" name="Başlık 1"/>
          <p:cNvSpPr>
            <a:spLocks noGrp="1"/>
          </p:cNvSpPr>
          <p:nvPr>
            <p:ph type="title"/>
          </p:nvPr>
        </p:nvSpPr>
        <p:spPr>
          <a:xfrm>
            <a:off x="457200" y="274638"/>
            <a:ext cx="8229600" cy="725470"/>
          </a:xfrm>
        </p:spPr>
        <p:txBody>
          <a:bodyPr>
            <a:normAutofit/>
          </a:bodyPr>
          <a:lstStyle/>
          <a:p>
            <a:r>
              <a:rPr lang="tr-TR" sz="2400" b="1" dirty="0" smtClean="0">
                <a:solidFill>
                  <a:srgbClr val="FF0000"/>
                </a:solidFill>
                <a:latin typeface="Times New Roman" pitchFamily="18" charset="0"/>
                <a:cs typeface="Times New Roman" pitchFamily="18" charset="0"/>
              </a:rPr>
              <a:t>Kaynaklar</a:t>
            </a:r>
            <a:endParaRPr lang="en-US" sz="2400" b="1" dirty="0">
              <a:solidFill>
                <a:srgbClr val="FF0000"/>
              </a:solidFill>
              <a:latin typeface="Times New Roman" pitchFamily="18" charset="0"/>
              <a:cs typeface="Times New Roman" pitchFamily="18" charset="0"/>
            </a:endParaRPr>
          </a:p>
        </p:txBody>
      </p:sp>
      <p:sp>
        <p:nvSpPr>
          <p:cNvPr id="6" name="Slayt Numarası Yer Tutucusu 5"/>
          <p:cNvSpPr>
            <a:spLocks noGrp="1"/>
          </p:cNvSpPr>
          <p:nvPr>
            <p:ph type="sldNum" sz="quarter" idx="12"/>
          </p:nvPr>
        </p:nvSpPr>
        <p:spPr/>
        <p:txBody>
          <a:bodyPr/>
          <a:lstStyle/>
          <a:p>
            <a:fld id="{86B450FF-6EC2-4529-A63C-8D567BBE06E9}" type="slidenum">
              <a:rPr lang="en-US" smtClean="0"/>
              <a:pPr/>
              <a:t>84</a:t>
            </a:fld>
            <a:endParaRPr lang="en-US" dirty="0"/>
          </a:p>
        </p:txBody>
      </p:sp>
    </p:spTree>
    <p:extLst>
      <p:ext uri="{BB962C8B-B14F-4D97-AF65-F5344CB8AC3E}">
        <p14:creationId xmlns:p14="http://schemas.microsoft.com/office/powerpoint/2010/main" xmlns="" val="329906085"/>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en-US" sz="2400" b="1" dirty="0" err="1" smtClean="0">
                <a:latin typeface="Times New Roman" pitchFamily="18" charset="0"/>
                <a:cs typeface="Times New Roman" pitchFamily="18" charset="0"/>
              </a:rPr>
              <a:t>Shanley</a:t>
            </a:r>
            <a:r>
              <a:rPr lang="en-US" sz="2400" b="1" dirty="0">
                <a:latin typeface="Times New Roman" pitchFamily="18" charset="0"/>
                <a:cs typeface="Times New Roman" pitchFamily="18" charset="0"/>
              </a:rPr>
              <a:t>, D. B. (Ed). </a:t>
            </a:r>
            <a:r>
              <a:rPr lang="en-US" sz="2400" b="1" dirty="0" smtClean="0">
                <a:latin typeface="Times New Roman" pitchFamily="18" charset="0"/>
                <a:cs typeface="Times New Roman" pitchFamily="18" charset="0"/>
              </a:rPr>
              <a:t>Dented</a:t>
            </a:r>
            <a:r>
              <a:rPr lang="en-US" sz="2400" b="1" dirty="0">
                <a:latin typeface="Times New Roman" pitchFamily="18" charset="0"/>
                <a:cs typeface="Times New Roman" pitchFamily="18" charset="0"/>
              </a:rPr>
              <a:t>. Dental education in Europe. </a:t>
            </a:r>
            <a:r>
              <a:rPr lang="en-US" sz="2400" b="1" dirty="0" smtClean="0">
                <a:latin typeface="Times New Roman" pitchFamily="18" charset="0"/>
                <a:cs typeface="Times New Roman" pitchFamily="18" charset="0"/>
              </a:rPr>
              <a:t>Towards</a:t>
            </a:r>
            <a:r>
              <a:rPr lang="tr-TR"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convergence</a:t>
            </a:r>
            <a:r>
              <a:rPr lang="en-US" sz="2400" b="1" dirty="0">
                <a:latin typeface="Times New Roman" pitchFamily="18" charset="0"/>
                <a:cs typeface="Times New Roman" pitchFamily="18" charset="0"/>
              </a:rPr>
              <a:t>. A thematic network project funded by the </a:t>
            </a:r>
            <a:r>
              <a:rPr lang="en-US" sz="2400" b="1" dirty="0" smtClean="0">
                <a:latin typeface="Times New Roman" pitchFamily="18" charset="0"/>
                <a:cs typeface="Times New Roman" pitchFamily="18" charset="0"/>
              </a:rPr>
              <a:t>European</a:t>
            </a:r>
            <a:r>
              <a:rPr lang="tr-TR"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Union</a:t>
            </a:r>
            <a:r>
              <a:rPr lang="en-US" sz="2400" b="1" dirty="0">
                <a:latin typeface="Times New Roman" pitchFamily="18" charset="0"/>
                <a:cs typeface="Times New Roman" pitchFamily="18" charset="0"/>
              </a:rPr>
              <a:t>. Budapest: Dental Press </a:t>
            </a:r>
            <a:r>
              <a:rPr lang="en-US" sz="2400" b="1" dirty="0" err="1">
                <a:latin typeface="Times New Roman" pitchFamily="18" charset="0"/>
                <a:cs typeface="Times New Roman" pitchFamily="18" charset="0"/>
              </a:rPr>
              <a:t>Kft</a:t>
            </a:r>
            <a:r>
              <a:rPr lang="en-US" sz="2400" b="1" dirty="0" smtClean="0">
                <a:latin typeface="Times New Roman" pitchFamily="18" charset="0"/>
                <a:cs typeface="Times New Roman" pitchFamily="18" charset="0"/>
              </a:rPr>
              <a:t>. 2000. </a:t>
            </a:r>
            <a:endParaRPr lang="en-US" sz="2400" b="1" dirty="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Wang </a:t>
            </a:r>
            <a:r>
              <a:rPr lang="en-US" sz="2400" b="1" dirty="0">
                <a:latin typeface="Times New Roman" pitchFamily="18" charset="0"/>
                <a:cs typeface="Times New Roman" pitchFamily="18" charset="0"/>
              </a:rPr>
              <a:t>Y. </a:t>
            </a:r>
            <a:r>
              <a:rPr lang="en-US" sz="2400" b="1" dirty="0" smtClean="0">
                <a:latin typeface="Times New Roman" pitchFamily="18" charset="0"/>
                <a:cs typeface="Times New Roman" pitchFamily="18" charset="0"/>
              </a:rPr>
              <a:t>Using contemporary </a:t>
            </a:r>
            <a:r>
              <a:rPr lang="en-US" sz="2400" b="1" dirty="0">
                <a:latin typeface="Times New Roman" pitchFamily="18" charset="0"/>
                <a:cs typeface="Times New Roman" pitchFamily="18" charset="0"/>
              </a:rPr>
              <a:t>education strategies </a:t>
            </a:r>
            <a:r>
              <a:rPr lang="en-US" sz="2400" b="1" dirty="0" smtClean="0">
                <a:latin typeface="Times New Roman" pitchFamily="18" charset="0"/>
                <a:cs typeface="Times New Roman" pitchFamily="18" charset="0"/>
              </a:rPr>
              <a:t>and</a:t>
            </a:r>
            <a:r>
              <a:rPr lang="tr-TR"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approaches </a:t>
            </a:r>
            <a:r>
              <a:rPr lang="en-US" sz="2400" b="1" dirty="0">
                <a:latin typeface="Times New Roman" pitchFamily="18" charset="0"/>
                <a:cs typeface="Times New Roman" pitchFamily="18" charset="0"/>
              </a:rPr>
              <a:t>to redesign Classical Electrodynamics. </a:t>
            </a:r>
            <a:r>
              <a:rPr lang="en-US" sz="2400" b="1" i="1" dirty="0">
                <a:latin typeface="Times New Roman" pitchFamily="18" charset="0"/>
                <a:cs typeface="Times New Roman" pitchFamily="18" charset="0"/>
              </a:rPr>
              <a:t>China Papers</a:t>
            </a:r>
            <a:r>
              <a:rPr lang="en-US" sz="24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2004</a:t>
            </a:r>
            <a:r>
              <a:rPr lang="tr-TR" sz="2400" b="1"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3,12-16</a:t>
            </a:r>
            <a:r>
              <a:rPr lang="en-US" sz="2400" b="1" dirty="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Yükseköğretim</a:t>
            </a:r>
            <a:r>
              <a:rPr lang="en-US" sz="2400" b="1" dirty="0" smtClean="0">
                <a:latin typeface="Times New Roman" pitchFamily="18" charset="0"/>
                <a:cs typeface="Times New Roman" pitchFamily="18" charset="0"/>
              </a:rPr>
              <a:t> </a:t>
            </a:r>
            <a:r>
              <a:rPr lang="en-US" sz="2400" b="1" dirty="0">
                <a:latin typeface="Times New Roman" pitchFamily="18" charset="0"/>
                <a:cs typeface="Times New Roman" pitchFamily="18" charset="0"/>
              </a:rPr>
              <a:t>Akademik </a:t>
            </a:r>
            <a:r>
              <a:rPr lang="en-US" sz="2400" b="1" dirty="0" err="1" smtClean="0">
                <a:latin typeface="Times New Roman" pitchFamily="18" charset="0"/>
                <a:cs typeface="Times New Roman" pitchFamily="18" charset="0"/>
              </a:rPr>
              <a:t>Değerlendirme</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ve</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Kalite</a:t>
            </a:r>
            <a:r>
              <a:rPr lang="en-US" sz="2400" b="1" dirty="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Geliştirme</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Komisyonu</a:t>
            </a:r>
            <a:r>
              <a:rPr lang="tr-TR"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(2006</a:t>
            </a:r>
            <a:r>
              <a:rPr lang="en-US" sz="2400" b="1" dirty="0">
                <a:latin typeface="Times New Roman" pitchFamily="18" charset="0"/>
                <a:cs typeface="Times New Roman" pitchFamily="18" charset="0"/>
              </a:rPr>
              <a:t>). </a:t>
            </a:r>
          </a:p>
          <a:p>
            <a:pPr algn="just"/>
            <a:r>
              <a:rPr lang="en-US" sz="2400" b="1" dirty="0" err="1" smtClean="0">
                <a:latin typeface="Times New Roman" pitchFamily="18" charset="0"/>
                <a:cs typeface="Times New Roman" pitchFamily="18" charset="0"/>
              </a:rPr>
              <a:t>Yükseköğretim</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Kurulu</a:t>
            </a:r>
            <a:r>
              <a:rPr lang="en-US" sz="2400" b="1" dirty="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Yükseköğretim</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Kurulu</a:t>
            </a:r>
            <a:r>
              <a:rPr lang="en-US" sz="2400" b="1" dirty="0">
                <a:latin typeface="Times New Roman" pitchFamily="18" charset="0"/>
                <a:cs typeface="Times New Roman" pitchFamily="18" charset="0"/>
              </a:rPr>
              <a:t> Bologna </a:t>
            </a:r>
            <a:r>
              <a:rPr lang="en-US" sz="2400" b="1" dirty="0" err="1">
                <a:latin typeface="Times New Roman" pitchFamily="18" charset="0"/>
                <a:cs typeface="Times New Roman" pitchFamily="18" charset="0"/>
              </a:rPr>
              <a:t>süreci</a:t>
            </a:r>
            <a:r>
              <a:rPr lang="en-US"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2006.  </a:t>
            </a:r>
            <a:endParaRPr lang="en-US" sz="2400" b="1" dirty="0">
              <a:latin typeface="Times New Roman" pitchFamily="18" charset="0"/>
              <a:cs typeface="Times New Roman" pitchFamily="18" charset="0"/>
            </a:endParaRPr>
          </a:p>
        </p:txBody>
      </p:sp>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prstClr val="white"/>
                </a:solidFill>
              </a:rPr>
              <a:t>Diş Hekimliği Eğitiminde Akreditasyon</a:t>
            </a:r>
            <a:endParaRPr lang="tr-TR" b="1" dirty="0">
              <a:solidFill>
                <a:prstClr val="white"/>
              </a:solidFill>
            </a:endParaRPr>
          </a:p>
        </p:txBody>
      </p:sp>
      <p:sp>
        <p:nvSpPr>
          <p:cNvPr id="5" name="Slayt Numarası Yer Tutucusu 4"/>
          <p:cNvSpPr>
            <a:spLocks noGrp="1"/>
          </p:cNvSpPr>
          <p:nvPr>
            <p:ph type="sldNum" sz="quarter" idx="12"/>
          </p:nvPr>
        </p:nvSpPr>
        <p:spPr/>
        <p:txBody>
          <a:bodyPr/>
          <a:lstStyle/>
          <a:p>
            <a:fld id="{86B450FF-6EC2-4529-A63C-8D567BBE06E9}" type="slidenum">
              <a:rPr lang="en-US" smtClean="0"/>
              <a:pPr/>
              <a:t>85</a:t>
            </a:fld>
            <a:endParaRPr lang="en-US" dirty="0"/>
          </a:p>
        </p:txBody>
      </p:sp>
      <p:sp>
        <p:nvSpPr>
          <p:cNvPr id="6" name="Başlık 1"/>
          <p:cNvSpPr>
            <a:spLocks noGrp="1"/>
          </p:cNvSpPr>
          <p:nvPr>
            <p:ph type="title"/>
          </p:nvPr>
        </p:nvSpPr>
        <p:spPr>
          <a:xfrm>
            <a:off x="457200" y="274638"/>
            <a:ext cx="8229600" cy="725470"/>
          </a:xfrm>
        </p:spPr>
        <p:txBody>
          <a:bodyPr>
            <a:normAutofit/>
          </a:bodyPr>
          <a:lstStyle/>
          <a:p>
            <a:r>
              <a:rPr lang="tr-TR" sz="2400" b="1" dirty="0" smtClean="0">
                <a:solidFill>
                  <a:srgbClr val="FF0000"/>
                </a:solidFill>
                <a:latin typeface="Times New Roman" pitchFamily="18" charset="0"/>
                <a:cs typeface="Times New Roman" pitchFamily="18" charset="0"/>
              </a:rPr>
              <a:t>Kaynaklar</a:t>
            </a:r>
            <a:endParaRPr lang="en-US" sz="24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7586290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rot="16200000">
            <a:off x="-3164214" y="3244333"/>
            <a:ext cx="6768753" cy="369332"/>
          </a:xfrm>
          <a:prstGeom prst="rect">
            <a:avLst/>
          </a:prstGeom>
          <a:solidFill>
            <a:schemeClr val="accent1"/>
          </a:solidFill>
        </p:spPr>
        <p:txBody>
          <a:bodyPr wrap="square">
            <a:spAutoFit/>
          </a:bodyPr>
          <a:lstStyle/>
          <a:p>
            <a:pPr algn="ctr"/>
            <a:r>
              <a:rPr lang="tr-TR" b="1" dirty="0" smtClean="0">
                <a:solidFill>
                  <a:schemeClr val="bg1"/>
                </a:solidFill>
              </a:rPr>
              <a:t>Diş Hekimliği Eğitiminde Akreditasyon</a:t>
            </a:r>
            <a:endParaRPr lang="tr-TR" b="1" dirty="0">
              <a:solidFill>
                <a:schemeClr val="bg1"/>
              </a:solidFill>
            </a:endParaRPr>
          </a:p>
        </p:txBody>
      </p:sp>
      <p:sp>
        <p:nvSpPr>
          <p:cNvPr id="2" name="Dikdörtgen 1"/>
          <p:cNvSpPr/>
          <p:nvPr/>
        </p:nvSpPr>
        <p:spPr>
          <a:xfrm>
            <a:off x="2643174" y="188640"/>
            <a:ext cx="4283289" cy="461665"/>
          </a:xfrm>
          <a:prstGeom prst="rect">
            <a:avLst/>
          </a:prstGeom>
        </p:spPr>
        <p:txBody>
          <a:bodyPr wrap="square">
            <a:spAutoFit/>
          </a:bodyPr>
          <a:lstStyle/>
          <a:p>
            <a:r>
              <a:rPr lang="tr-TR" sz="2400" b="1" dirty="0">
                <a:solidFill>
                  <a:srgbClr val="FF0000"/>
                </a:solidFill>
                <a:latin typeface="Times New Roman" pitchFamily="18" charset="0"/>
                <a:cs typeface="Times New Roman" pitchFamily="18" charset="0"/>
              </a:rPr>
              <a:t>Eğitimde Yapısal Değişiklikler</a:t>
            </a:r>
          </a:p>
        </p:txBody>
      </p:sp>
      <p:sp>
        <p:nvSpPr>
          <p:cNvPr id="5" name="Dikdörtgen 4"/>
          <p:cNvSpPr/>
          <p:nvPr/>
        </p:nvSpPr>
        <p:spPr>
          <a:xfrm>
            <a:off x="2627293" y="595330"/>
            <a:ext cx="4230723" cy="461665"/>
          </a:xfrm>
          <a:prstGeom prst="rect">
            <a:avLst/>
          </a:prstGeom>
        </p:spPr>
        <p:txBody>
          <a:bodyPr wrap="square">
            <a:spAutoFit/>
          </a:bodyPr>
          <a:lstStyle/>
          <a:p>
            <a:pPr lvl="0">
              <a:spcBef>
                <a:spcPct val="20000"/>
              </a:spcBef>
            </a:pPr>
            <a:r>
              <a:rPr lang="tr-TR" sz="2400" b="1" dirty="0">
                <a:solidFill>
                  <a:srgbClr val="FF0000"/>
                </a:solidFill>
                <a:latin typeface="Times New Roman" pitchFamily="18" charset="0"/>
                <a:cs typeface="Times New Roman" pitchFamily="18" charset="0"/>
              </a:rPr>
              <a:t>Öğrenme–Öğretme </a:t>
            </a:r>
            <a:r>
              <a:rPr lang="tr-TR" sz="2400" b="1" dirty="0" smtClean="0">
                <a:solidFill>
                  <a:srgbClr val="FF0000"/>
                </a:solidFill>
                <a:latin typeface="Times New Roman" pitchFamily="18" charset="0"/>
                <a:cs typeface="Times New Roman" pitchFamily="18" charset="0"/>
              </a:rPr>
              <a:t>Yöntemleri</a:t>
            </a:r>
            <a:endParaRPr lang="tr-TR" sz="2400" b="1" dirty="0">
              <a:solidFill>
                <a:srgbClr val="FF0000"/>
              </a:solidFill>
              <a:latin typeface="Times New Roman" pitchFamily="18" charset="0"/>
              <a:cs typeface="Times New Roman" pitchFamily="18" charset="0"/>
            </a:endParaRPr>
          </a:p>
        </p:txBody>
      </p:sp>
      <p:sp>
        <p:nvSpPr>
          <p:cNvPr id="7" name="Dikdörtgen 6"/>
          <p:cNvSpPr/>
          <p:nvPr/>
        </p:nvSpPr>
        <p:spPr>
          <a:xfrm>
            <a:off x="827584" y="1412776"/>
            <a:ext cx="7488832" cy="4832092"/>
          </a:xfrm>
          <a:prstGeom prst="rect">
            <a:avLst/>
          </a:prstGeom>
        </p:spPr>
        <p:txBody>
          <a:bodyPr wrap="square">
            <a:spAutoFit/>
          </a:bodyPr>
          <a:lstStyle/>
          <a:p>
            <a:pPr marL="285750" indent="-285750" algn="just">
              <a:buFont typeface="Arial" pitchFamily="34" charset="0"/>
              <a:buChar char="•"/>
            </a:pPr>
            <a:r>
              <a:rPr lang="tr-TR" sz="2800" b="1" dirty="0" smtClean="0">
                <a:solidFill>
                  <a:srgbClr val="00B0F0"/>
                </a:solidFill>
                <a:latin typeface="Times New Roman" pitchFamily="18" charset="0"/>
                <a:cs typeface="Times New Roman" pitchFamily="18" charset="0"/>
              </a:rPr>
              <a:t>Amerika’da </a:t>
            </a:r>
            <a:r>
              <a:rPr lang="tr-TR" sz="2800" b="1" dirty="0" err="1" smtClean="0">
                <a:solidFill>
                  <a:srgbClr val="00B0F0"/>
                </a:solidFill>
                <a:latin typeface="Times New Roman" pitchFamily="18" charset="0"/>
                <a:cs typeface="Times New Roman" pitchFamily="18" charset="0"/>
              </a:rPr>
              <a:t>National</a:t>
            </a:r>
            <a:r>
              <a:rPr lang="tr-TR" sz="2800" b="1" dirty="0" smtClean="0">
                <a:solidFill>
                  <a:srgbClr val="00B0F0"/>
                </a:solidFill>
                <a:latin typeface="Times New Roman" pitchFamily="18" charset="0"/>
                <a:cs typeface="Times New Roman" pitchFamily="18" charset="0"/>
              </a:rPr>
              <a:t> Board of </a:t>
            </a:r>
            <a:r>
              <a:rPr lang="tr-TR" sz="2800" b="1" dirty="0" err="1" smtClean="0">
                <a:solidFill>
                  <a:srgbClr val="00B0F0"/>
                </a:solidFill>
                <a:latin typeface="Times New Roman" pitchFamily="18" charset="0"/>
                <a:cs typeface="Times New Roman" pitchFamily="18" charset="0"/>
              </a:rPr>
              <a:t>Teaching</a:t>
            </a:r>
            <a:r>
              <a:rPr lang="tr-TR" sz="2800" b="1" dirty="0" smtClean="0">
                <a:solidFill>
                  <a:srgbClr val="00B0F0"/>
                </a:solidFill>
                <a:latin typeface="Times New Roman" pitchFamily="18" charset="0"/>
                <a:cs typeface="Times New Roman" pitchFamily="18" charset="0"/>
              </a:rPr>
              <a:t> </a:t>
            </a:r>
            <a:r>
              <a:rPr lang="tr-TR" sz="2800" b="1" dirty="0" err="1" smtClean="0">
                <a:solidFill>
                  <a:srgbClr val="00B0F0"/>
                </a:solidFill>
                <a:latin typeface="Times New Roman" pitchFamily="18" charset="0"/>
                <a:cs typeface="Times New Roman" pitchFamily="18" charset="0"/>
              </a:rPr>
              <a:t>Standards</a:t>
            </a:r>
            <a:r>
              <a:rPr lang="tr-TR" sz="2800" b="1" dirty="0" smtClean="0">
                <a:solidFill>
                  <a:srgbClr val="00B0F0"/>
                </a:solidFill>
                <a:latin typeface="Times New Roman" pitchFamily="18" charset="0"/>
                <a:cs typeface="Times New Roman" pitchFamily="18" charset="0"/>
              </a:rPr>
              <a:t> in </a:t>
            </a:r>
            <a:r>
              <a:rPr lang="tr-TR" sz="2800" b="1" dirty="0" err="1" smtClean="0">
                <a:solidFill>
                  <a:srgbClr val="00B0F0"/>
                </a:solidFill>
                <a:latin typeface="Times New Roman" pitchFamily="18" charset="0"/>
                <a:cs typeface="Times New Roman" pitchFamily="18" charset="0"/>
              </a:rPr>
              <a:t>Higher</a:t>
            </a:r>
            <a:r>
              <a:rPr lang="tr-TR" sz="2800" b="1" dirty="0" smtClean="0">
                <a:solidFill>
                  <a:srgbClr val="00B0F0"/>
                </a:solidFill>
                <a:latin typeface="Times New Roman" pitchFamily="18" charset="0"/>
                <a:cs typeface="Times New Roman" pitchFamily="18" charset="0"/>
              </a:rPr>
              <a:t> </a:t>
            </a:r>
            <a:r>
              <a:rPr lang="tr-TR" sz="2800" b="1" dirty="0" err="1" smtClean="0">
                <a:solidFill>
                  <a:srgbClr val="00B0F0"/>
                </a:solidFill>
                <a:latin typeface="Times New Roman" pitchFamily="18" charset="0"/>
                <a:cs typeface="Times New Roman" pitchFamily="18" charset="0"/>
              </a:rPr>
              <a:t>Education</a:t>
            </a:r>
            <a:r>
              <a:rPr lang="tr-TR" sz="2800" b="1" dirty="0" smtClean="0">
                <a:solidFill>
                  <a:srgbClr val="00B0F0"/>
                </a:solidFill>
                <a:latin typeface="Times New Roman" pitchFamily="18" charset="0"/>
                <a:cs typeface="Times New Roman" pitchFamily="18" charset="0"/>
              </a:rPr>
              <a:t> (2010), </a:t>
            </a:r>
          </a:p>
          <a:p>
            <a:pPr marL="285750" indent="-285750" algn="just">
              <a:buFont typeface="Arial" pitchFamily="34" charset="0"/>
              <a:buChar char="•"/>
            </a:pPr>
            <a:r>
              <a:rPr lang="tr-TR" sz="2800" b="1" dirty="0" smtClean="0">
                <a:latin typeface="Times New Roman" pitchFamily="18" charset="0"/>
                <a:cs typeface="Times New Roman" pitchFamily="18" charset="0"/>
              </a:rPr>
              <a:t>Öğretmen merkezli eğitimi </a:t>
            </a:r>
            <a:r>
              <a:rPr lang="tr-TR" sz="2800" b="1" dirty="0" smtClean="0">
                <a:solidFill>
                  <a:srgbClr val="FF0000"/>
                </a:solidFill>
                <a:latin typeface="Times New Roman" pitchFamily="18" charset="0"/>
                <a:cs typeface="Times New Roman" pitchFamily="18" charset="0"/>
              </a:rPr>
              <a:t>“öğrencilere sadece spesifik bilgi ve becerilerin verilmesi” </a:t>
            </a:r>
            <a:r>
              <a:rPr lang="tr-TR" sz="2800" b="1" dirty="0" smtClean="0">
                <a:latin typeface="Times New Roman" pitchFamily="18" charset="0"/>
                <a:cs typeface="Times New Roman" pitchFamily="18" charset="0"/>
              </a:rPr>
              <a:t>olarak tanımlamıştır.</a:t>
            </a:r>
          </a:p>
          <a:p>
            <a:pPr marL="285750" indent="-285750" algn="just">
              <a:buFont typeface="Arial" pitchFamily="34" charset="0"/>
              <a:buChar char="•"/>
            </a:pPr>
            <a:r>
              <a:rPr lang="tr-TR" sz="2800" b="1" dirty="0" smtClean="0">
                <a:latin typeface="Times New Roman" pitchFamily="18" charset="0"/>
                <a:cs typeface="Times New Roman" pitchFamily="18" charset="0"/>
              </a:rPr>
              <a:t> </a:t>
            </a:r>
            <a:r>
              <a:rPr lang="tr-TR" sz="2800" b="1" dirty="0" smtClean="0">
                <a:solidFill>
                  <a:srgbClr val="FF0000"/>
                </a:solidFill>
                <a:latin typeface="Times New Roman" pitchFamily="18" charset="0"/>
                <a:cs typeface="Times New Roman" pitchFamily="18" charset="0"/>
              </a:rPr>
              <a:t>Öğrenci merkezli eğitim </a:t>
            </a:r>
            <a:r>
              <a:rPr lang="tr-TR" sz="2800" b="1" dirty="0" smtClean="0">
                <a:latin typeface="Times New Roman" pitchFamily="18" charset="0"/>
                <a:cs typeface="Times New Roman" pitchFamily="18" charset="0"/>
              </a:rPr>
              <a:t>de ise öğreticinin öğretme işlemine </a:t>
            </a:r>
            <a:r>
              <a:rPr lang="tr-TR" sz="2800" b="1" dirty="0" smtClean="0">
                <a:solidFill>
                  <a:srgbClr val="FF0000"/>
                </a:solidFill>
                <a:latin typeface="Times New Roman" pitchFamily="18" charset="0"/>
                <a:cs typeface="Times New Roman" pitchFamily="18" charset="0"/>
              </a:rPr>
              <a:t>“öğrencinin aktif olarak katılmasını sağlamak” </a:t>
            </a:r>
            <a:r>
              <a:rPr lang="tr-TR" sz="2800" b="1" dirty="0" smtClean="0">
                <a:latin typeface="Times New Roman" pitchFamily="18" charset="0"/>
                <a:cs typeface="Times New Roman" pitchFamily="18" charset="0"/>
              </a:rPr>
              <a:t>zorunda olduğunu bildirerek, bu tarz eğitimin standartlarını ortaya koymuştur. </a:t>
            </a:r>
          </a:p>
          <a:p>
            <a:pPr marL="285750" indent="-285750" algn="just">
              <a:buFont typeface="Arial" pitchFamily="34" charset="0"/>
              <a:buChar char="•"/>
            </a:pPr>
            <a:endParaRPr lang="tr-TR" sz="2800" dirty="0"/>
          </a:p>
        </p:txBody>
      </p:sp>
      <p:sp>
        <p:nvSpPr>
          <p:cNvPr id="3" name="Slayt Numarası Yer Tutucusu 2"/>
          <p:cNvSpPr>
            <a:spLocks noGrp="1"/>
          </p:cNvSpPr>
          <p:nvPr>
            <p:ph type="sldNum" sz="quarter" idx="12"/>
          </p:nvPr>
        </p:nvSpPr>
        <p:spPr/>
        <p:txBody>
          <a:bodyPr/>
          <a:lstStyle/>
          <a:p>
            <a:fld id="{86B450FF-6EC2-4529-A63C-8D567BBE06E9}" type="slidenum">
              <a:rPr lang="en-US" smtClean="0"/>
              <a:pPr/>
              <a:t>9</a:t>
            </a:fld>
            <a:endParaRPr lang="en-US" dirty="0"/>
          </a:p>
        </p:txBody>
      </p:sp>
    </p:spTree>
    <p:extLst>
      <p:ext uri="{BB962C8B-B14F-4D97-AF65-F5344CB8AC3E}">
        <p14:creationId xmlns:p14="http://schemas.microsoft.com/office/powerpoint/2010/main" xmlns="" val="2996865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1561</TotalTime>
  <Words>6246</Words>
  <Application>Microsoft Office PowerPoint</Application>
  <PresentationFormat>Ekran Gösterisi (4:3)</PresentationFormat>
  <Paragraphs>622</Paragraphs>
  <Slides>85</Slides>
  <Notes>1</Notes>
  <HiddenSlides>0</HiddenSlides>
  <MMClips>0</MMClips>
  <ScaleCrop>false</ScaleCrop>
  <HeadingPairs>
    <vt:vector size="4" baseType="variant">
      <vt:variant>
        <vt:lpstr>Tema</vt:lpstr>
      </vt:variant>
      <vt:variant>
        <vt:i4>1</vt:i4>
      </vt:variant>
      <vt:variant>
        <vt:lpstr>Slayt Başlıkları</vt:lpstr>
      </vt:variant>
      <vt:variant>
        <vt:i4>85</vt:i4>
      </vt:variant>
    </vt:vector>
  </HeadingPairs>
  <TitlesOfParts>
    <vt:vector size="86" baseType="lpstr">
      <vt:lpstr>Ofis Teması</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lpstr>Türkiyede Yüksek Öğretim İle İlgili Gelişmeler </vt:lpstr>
      <vt:lpstr>Türkiyede Yüksek Öğretim İle İlgili Gelişmeler </vt:lpstr>
      <vt:lpstr>Türkiye’de Yüksek Öğretim İle İlgili Gelişmeler</vt:lpstr>
      <vt:lpstr>Türkiye’de Yüksek Öğretim İle İlgili Gelişmeler</vt:lpstr>
      <vt:lpstr>Diş Hekimliği Eğitimi ile ilgili Gelişmeler</vt:lpstr>
      <vt:lpstr>Slayt 40</vt:lpstr>
      <vt:lpstr>Slayt 41</vt:lpstr>
      <vt:lpstr>Diş Hekimliği Eğitimi ile ilgili Gelişmeler</vt:lpstr>
      <vt:lpstr>Diş Hekimliği Eğitimi ile ilgili Gelişmeler</vt:lpstr>
      <vt:lpstr>Diş Hekimliği Eğitimi ile ilgili Gelişmeler</vt:lpstr>
      <vt:lpstr>Diş Hekimliği Eğitimi ile ilgili Gelişmeler</vt:lpstr>
      <vt:lpstr>Diş Hekimliği Eğitimi ile ilgili Gelişmeler</vt:lpstr>
      <vt:lpstr>Diş Hekimliği Eğitimi ile ilgili Gelişmeler</vt:lpstr>
      <vt:lpstr>Diş Hekimliği Eğitimi ile ilgili Gelişmeler</vt:lpstr>
      <vt:lpstr>Diş Hekimliği Eğitimi ile ilgili Gelişmeler</vt:lpstr>
      <vt:lpstr>Diş Hekimliği Eğitimi ile ilgili Gelişmeler</vt:lpstr>
      <vt:lpstr>Diş Hekimliği Eğitimi ile ilgili Gelişmeler</vt:lpstr>
      <vt:lpstr>Diş Hekimliği Eğitimi ile ilgili Gelişmeler</vt:lpstr>
      <vt:lpstr>Diş Hekimliği Eğitimi ile ilgili Gelişmeler</vt:lpstr>
      <vt:lpstr>Diş Hekimliği Eğitimi ile ilgili Gelişmeler</vt:lpstr>
      <vt:lpstr>Diş Hekimliği Eğitimi ile ilgili Gelişmeler</vt:lpstr>
      <vt:lpstr>Diş Hekimliği Eğitimi ile ilgili Gelişmeler</vt:lpstr>
      <vt:lpstr>Diş Hekimliği Eğitimi ile ilgili Gelişmeler</vt:lpstr>
      <vt:lpstr>Diş Hekimliği Eğitimi ile ilgili Gelişmeler</vt:lpstr>
      <vt:lpstr>Diş Hekimliği Eğitimi ile ilgili Gelişmeler</vt:lpstr>
      <vt:lpstr>Diş Hekimliği Eğitimi ile ilgili Gelişmeler</vt:lpstr>
      <vt:lpstr>Diş Hekimliği Eğitimi ile ilgili Gelişmeler</vt:lpstr>
      <vt:lpstr>Diş Hekimliği Eğitimi ile ilgili Gelişmeler</vt:lpstr>
      <vt:lpstr>Diş Hekimliği Eğitimi ile ilgili Gelişmeler</vt:lpstr>
      <vt:lpstr>Diş Hekimliği Eğitimi ile ilgili Gelişmeler</vt:lpstr>
      <vt:lpstr>Diş Hekimliği Eğitimi ile ilgili Gelişmeler</vt:lpstr>
      <vt:lpstr>Diş Hekimliği Eğitimi ile ilgili Gelişmeler</vt:lpstr>
      <vt:lpstr>Diş Hekimliği Eğitimi ile ilgili Gelişmeler</vt:lpstr>
      <vt:lpstr>Diş Hekimliği Eğitimi ile ilgili Gelişmeler</vt:lpstr>
      <vt:lpstr>Türkiyede Diş Hekimliği Eğitimi ile ilgili Gelişmeler</vt:lpstr>
      <vt:lpstr>Türkiyede Diş Hekimliği Eğitimi ile ilgili Gelişmeler</vt:lpstr>
      <vt:lpstr>Türkiyede Diş Hekimliği Eğitimi ile ilgili Gelişmeler</vt:lpstr>
      <vt:lpstr>Türkiyede Diş Hekimliği Eğitimi ile ilgili Gelişmeler</vt:lpstr>
      <vt:lpstr>Türkiyede Diş Hekimliği Eğitimi ile ilgili Gelişmeler</vt:lpstr>
      <vt:lpstr>Türkiyede Diş Hekimliği Eğitimi ile ilgili Gelişmeler</vt:lpstr>
      <vt:lpstr>Yüksek Öğretimde Değişim İle İlgili Öneriler</vt:lpstr>
      <vt:lpstr>Yüksek Öğretimde Değişim İle İlgili Öneriler</vt:lpstr>
      <vt:lpstr>Yüksek Öğretimde Değişim İle İlgili Öneriler</vt:lpstr>
      <vt:lpstr>Kaynaklar</vt:lpstr>
      <vt:lpstr>Kaynaklar</vt:lpstr>
      <vt:lpstr>Kaynaklar</vt:lpstr>
      <vt:lpstr>Kaynaklar</vt:lpstr>
      <vt:lpstr>Kaynaklar</vt:lpstr>
      <vt:lpstr>Kaynaklar</vt:lpstr>
      <vt:lpstr>Kaynaklar</vt:lpstr>
      <vt:lpstr>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Bünyamin</dc:creator>
  <cp:lastModifiedBy>SELCUK</cp:lastModifiedBy>
  <cp:revision>167</cp:revision>
  <dcterms:created xsi:type="dcterms:W3CDTF">2012-03-07T11:10:09Z</dcterms:created>
  <dcterms:modified xsi:type="dcterms:W3CDTF">2012-03-10T19:54:34Z</dcterms:modified>
</cp:coreProperties>
</file>