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56" r:id="rId2"/>
    <p:sldId id="288" r:id="rId3"/>
    <p:sldId id="309" r:id="rId4"/>
    <p:sldId id="298" r:id="rId5"/>
    <p:sldId id="299" r:id="rId6"/>
    <p:sldId id="300" r:id="rId7"/>
    <p:sldId id="301" r:id="rId8"/>
    <p:sldId id="353" r:id="rId9"/>
    <p:sldId id="354" r:id="rId10"/>
    <p:sldId id="355" r:id="rId11"/>
    <p:sldId id="356" r:id="rId12"/>
    <p:sldId id="320" r:id="rId13"/>
    <p:sldId id="321" r:id="rId14"/>
    <p:sldId id="323" r:id="rId15"/>
    <p:sldId id="324" r:id="rId16"/>
    <p:sldId id="352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45" r:id="rId30"/>
    <p:sldId id="346" r:id="rId31"/>
    <p:sldId id="348" r:id="rId32"/>
    <p:sldId id="31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CBEBB-A5FE-4B79-9F0D-A95B86C426B7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8BB4B-E877-4ACB-B94A-D24D998AF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29F1E-5F90-455A-97EF-B95C10CA542A}" type="slidenum">
              <a:rPr lang="en-US"/>
              <a:pPr/>
              <a:t>2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F0827-4CE2-4096-B337-E7F0D43A63D7}" type="slidenum">
              <a:rPr lang="tr-TR"/>
              <a:pPr/>
              <a:t>10</a:t>
            </a:fld>
            <a:endParaRPr lang="tr-T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4696"/>
            <a:ext cx="5027893" cy="41136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BB203-C42B-4181-9637-3971846EFEBE}" type="slidenum">
              <a:rPr lang="tr-TR"/>
              <a:pPr/>
              <a:t>11</a:t>
            </a:fld>
            <a:endParaRPr lang="tr-T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4696"/>
            <a:ext cx="5027893" cy="41136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Haydar SUR Sunumu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E33455-DE84-4C0B-AD34-6342674F451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1D1594-90D1-4079-9FE4-102F70F4A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kALİTE VE AKREDİTASYON</a:t>
            </a:r>
            <a:br>
              <a:rPr lang="tr-TR" dirty="0" smtClean="0"/>
            </a:br>
            <a:r>
              <a:rPr lang="tr-TR" sz="2700" dirty="0" smtClean="0"/>
              <a:t>-</a:t>
            </a:r>
            <a:r>
              <a:rPr lang="tr-TR" sz="2700" dirty="0" err="1" smtClean="0"/>
              <a:t>sağlIk</a:t>
            </a:r>
            <a:r>
              <a:rPr lang="tr-TR" sz="2700" dirty="0" smtClean="0"/>
              <a:t> ve </a:t>
            </a:r>
            <a:r>
              <a:rPr lang="tr-TR" sz="2700" dirty="0" err="1" smtClean="0"/>
              <a:t>eğİtİm</a:t>
            </a:r>
            <a:r>
              <a:rPr lang="tr-TR" sz="2700" dirty="0" smtClean="0"/>
              <a:t> </a:t>
            </a:r>
            <a:r>
              <a:rPr lang="tr-TR" sz="2700" dirty="0" err="1" smtClean="0"/>
              <a:t>açIsIyla</a:t>
            </a:r>
            <a:r>
              <a:rPr lang="tr-TR" sz="2700" dirty="0" smtClean="0"/>
              <a:t>-</a:t>
            </a:r>
            <a:endParaRPr lang="en-US" sz="27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10541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Prof. Dr. Haydar Sur</a:t>
            </a:r>
            <a:endParaRPr lang="en-US" dirty="0" smtClean="0"/>
          </a:p>
          <a:p>
            <a:r>
              <a:rPr lang="tr-TR" dirty="0" smtClean="0"/>
              <a:t>İstanbul Üniversitesi Sağlık Bilimleri Fakültesi</a:t>
            </a:r>
          </a:p>
          <a:p>
            <a:r>
              <a:rPr lang="tr-TR" sz="1800" dirty="0" smtClean="0"/>
              <a:t>Erzurum 11 Mart 2012</a:t>
            </a:r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4309889" cy="26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Haydar SUR Sunumu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A48D-4341-470C-8999-2768E3A914B7}" type="slidenum">
              <a:rPr lang="tr-TR"/>
              <a:pPr/>
              <a:t>10</a:t>
            </a:fld>
            <a:endParaRPr lang="tr-TR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42313" cy="1143000"/>
          </a:xfrm>
        </p:spPr>
        <p:txBody>
          <a:bodyPr>
            <a:normAutofit fontScale="90000"/>
          </a:bodyPr>
          <a:lstStyle/>
          <a:p>
            <a:r>
              <a:rPr lang="tr-TR" sz="4100" dirty="0">
                <a:solidFill>
                  <a:srgbClr val="FFFF00"/>
                </a:solidFill>
                <a:latin typeface="Garamond" pitchFamily="18" charset="0"/>
              </a:rPr>
              <a:t>Sağlık Kuruluşları Yönetiminde Başlıca Değişimler…</a:t>
            </a:r>
            <a:endParaRPr lang="en-US" sz="41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848"/>
            <a:ext cx="8964612" cy="3673202"/>
          </a:xfrm>
        </p:spPr>
        <p:txBody>
          <a:bodyPr/>
          <a:lstStyle/>
          <a:p>
            <a:r>
              <a:rPr lang="tr-TR" sz="2800" dirty="0">
                <a:solidFill>
                  <a:srgbClr val="CCECFF"/>
                </a:solidFill>
              </a:rPr>
              <a:t>Sağlık hizmetlerinde </a:t>
            </a:r>
            <a:r>
              <a:rPr lang="tr-TR" sz="2800" dirty="0" smtClean="0">
                <a:solidFill>
                  <a:srgbClr val="FFFF00"/>
                </a:solidFill>
              </a:rPr>
              <a:t>(ve eğitiminde) </a:t>
            </a:r>
            <a:r>
              <a:rPr lang="tr-TR" sz="2800" dirty="0" smtClean="0">
                <a:solidFill>
                  <a:srgbClr val="CCECFF"/>
                </a:solidFill>
              </a:rPr>
              <a:t>kaliteyi </a:t>
            </a:r>
            <a:r>
              <a:rPr lang="tr-TR" sz="2800" dirty="0">
                <a:solidFill>
                  <a:srgbClr val="CCECFF"/>
                </a:solidFill>
              </a:rPr>
              <a:t>algılayışımızı hızla değişen teknolojik olanaklar ve sosyoekonomik çevre </a:t>
            </a:r>
            <a:r>
              <a:rPr lang="tr-TR" sz="2800" dirty="0" smtClean="0">
                <a:solidFill>
                  <a:srgbClr val="CCECFF"/>
                </a:solidFill>
              </a:rPr>
              <a:t>belirlemekte</a:t>
            </a:r>
          </a:p>
          <a:p>
            <a:endParaRPr lang="tr-TR" sz="2800" dirty="0">
              <a:solidFill>
                <a:srgbClr val="CCECFF"/>
              </a:solidFill>
            </a:endParaRPr>
          </a:p>
          <a:p>
            <a:r>
              <a:rPr lang="tr-TR" sz="2800" dirty="0" smtClean="0">
                <a:solidFill>
                  <a:srgbClr val="CCECFF"/>
                </a:solidFill>
              </a:rPr>
              <a:t>O </a:t>
            </a:r>
            <a:r>
              <a:rPr lang="tr-TR" sz="2800" dirty="0">
                <a:solidFill>
                  <a:srgbClr val="CCECFF"/>
                </a:solidFill>
              </a:rPr>
              <a:t>zaman tekrar soralım: </a:t>
            </a:r>
          </a:p>
          <a:p>
            <a:r>
              <a:rPr lang="tr-TR" sz="2800" dirty="0">
                <a:solidFill>
                  <a:srgbClr val="CCECFF"/>
                </a:solidFill>
              </a:rPr>
              <a:t>Kalite nedir?</a:t>
            </a:r>
            <a:endParaRPr lang="en-US" sz="2800" dirty="0">
              <a:solidFill>
                <a:srgbClr val="FFFF00"/>
              </a:solidFill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Haydar SUR Sunumu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B678-ECF0-4144-A011-73138E85754D}" type="slidenum">
              <a:rPr lang="tr-TR"/>
              <a:pPr/>
              <a:t>11</a:t>
            </a:fld>
            <a:endParaRPr lang="tr-TR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2089150"/>
          </a:xfrm>
        </p:spPr>
        <p:txBody>
          <a:bodyPr/>
          <a:lstStyle/>
          <a:p>
            <a:r>
              <a:rPr lang="tr-TR" sz="4100" b="1" dirty="0">
                <a:solidFill>
                  <a:srgbClr val="FFFF00"/>
                </a:solidFill>
                <a:latin typeface="Trebuchet MS" pitchFamily="34" charset="0"/>
              </a:rPr>
              <a:t>20. Yüzyılda sağlık hizmetlerinin organizasyonunda 3 model üretildi:</a:t>
            </a:r>
            <a:r>
              <a:rPr lang="en-US" sz="4100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tr-TR" sz="41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420938"/>
            <a:ext cx="8208911" cy="3168650"/>
          </a:xfrm>
        </p:spPr>
        <p:txBody>
          <a:bodyPr/>
          <a:lstStyle/>
          <a:p>
            <a:r>
              <a:rPr lang="en-US" b="1" dirty="0" err="1">
                <a:solidFill>
                  <a:srgbClr val="33CC33"/>
                </a:solidFill>
                <a:latin typeface="Trebuchet MS" pitchFamily="34" charset="0"/>
              </a:rPr>
              <a:t>Profes</a:t>
            </a:r>
            <a:r>
              <a:rPr lang="tr-TR" b="1" dirty="0" err="1">
                <a:solidFill>
                  <a:srgbClr val="33CC33"/>
                </a:solidFill>
                <a:latin typeface="Trebuchet MS" pitchFamily="34" charset="0"/>
              </a:rPr>
              <a:t>yonel</a:t>
            </a:r>
            <a:endParaRPr lang="en-US" b="1" dirty="0">
              <a:solidFill>
                <a:srgbClr val="33CC33"/>
              </a:solidFill>
              <a:latin typeface="Trebuchet MS" pitchFamily="34" charset="0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rebuchet MS" pitchFamily="34" charset="0"/>
              </a:rPr>
              <a:t>B</a:t>
            </a:r>
            <a:r>
              <a:rPr lang="tr-TR" b="1" dirty="0" err="1">
                <a:solidFill>
                  <a:srgbClr val="33CC33"/>
                </a:solidFill>
                <a:latin typeface="Trebuchet MS" pitchFamily="34" charset="0"/>
              </a:rPr>
              <a:t>ürokratik</a:t>
            </a:r>
            <a:r>
              <a:rPr lang="en-US" b="1" dirty="0">
                <a:solidFill>
                  <a:srgbClr val="33CC33"/>
                </a:solidFill>
                <a:latin typeface="Trebuchet MS" pitchFamily="34" charset="0"/>
              </a:rPr>
              <a:t> </a:t>
            </a:r>
          </a:p>
          <a:p>
            <a:r>
              <a:rPr lang="tr-TR" b="1" dirty="0" smtClean="0">
                <a:solidFill>
                  <a:srgbClr val="33CC33"/>
                </a:solidFill>
                <a:latin typeface="Trebuchet MS" pitchFamily="34" charset="0"/>
              </a:rPr>
              <a:t>Endüstriyel</a:t>
            </a:r>
            <a:endParaRPr lang="tr-TR" sz="2000" b="1" dirty="0" smtClean="0"/>
          </a:p>
          <a:p>
            <a:r>
              <a:rPr lang="tr-TR" dirty="0" smtClean="0">
                <a:latin typeface="Book Antiqua" pitchFamily="18" charset="0"/>
              </a:rPr>
              <a:t>Sağlık profesyoneli yetiştirme maceramızda da aynı 3 evreden bahsedilebilir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79388" y="5300663"/>
            <a:ext cx="8964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tr-TR" sz="2800" dirty="0" smtClean="0">
                <a:solidFill>
                  <a:schemeClr val="accent2"/>
                </a:solidFill>
                <a:latin typeface="SimSun" pitchFamily="2" charset="-122"/>
              </a:rPr>
              <a:t>Türkiye her ikisinde de  </a:t>
            </a:r>
            <a:endParaRPr kumimoji="1" lang="tr-TR" sz="2800" dirty="0">
              <a:solidFill>
                <a:schemeClr val="accent2"/>
              </a:solidFill>
              <a:latin typeface="SimSun" pitchFamily="2" charset="-122"/>
            </a:endParaRPr>
          </a:p>
          <a:p>
            <a:pPr eaLnBrk="0" hangingPunct="0"/>
            <a:r>
              <a:rPr kumimoji="1" lang="tr-TR" sz="2800" dirty="0">
                <a:solidFill>
                  <a:schemeClr val="accent2"/>
                </a:solidFill>
                <a:latin typeface="SimSun" pitchFamily="2" charset="-122"/>
              </a:rPr>
              <a:t>halen 2. ve 3. evreler arasında bir </a:t>
            </a:r>
            <a:r>
              <a:rPr kumimoji="1" lang="tr-TR" sz="2800" dirty="0" smtClean="0">
                <a:solidFill>
                  <a:schemeClr val="accent2"/>
                </a:solidFill>
                <a:latin typeface="SimSun" pitchFamily="2" charset="-122"/>
              </a:rPr>
              <a:t>yerlerde</a:t>
            </a:r>
            <a:endParaRPr kumimoji="1" lang="tr-TR" sz="2800" dirty="0">
              <a:solidFill>
                <a:schemeClr val="accent2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EC12-EBF7-4CF7-B68C-17B128CD7943}" type="slidenum">
              <a:rPr lang="en-CA"/>
              <a:pPr/>
              <a:t>12</a:t>
            </a:fld>
            <a:endParaRPr lang="en-CA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Yetkilendirme ve tekelleştirme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4672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3400" dirty="0"/>
              <a:t>Bütün toplumlarda</a:t>
            </a:r>
          </a:p>
          <a:p>
            <a:pPr>
              <a:lnSpc>
                <a:spcPct val="90000"/>
              </a:lnSpc>
            </a:pPr>
            <a:r>
              <a:rPr lang="tr-TR" sz="3400" dirty="0"/>
              <a:t>sağlık kuruluşlarına/profesyonellerine</a:t>
            </a:r>
          </a:p>
          <a:p>
            <a:pPr lvl="1">
              <a:lnSpc>
                <a:spcPct val="90000"/>
              </a:lnSpc>
            </a:pPr>
            <a:r>
              <a:rPr lang="tr-TR" sz="3000" dirty="0"/>
              <a:t>hastalar</a:t>
            </a:r>
          </a:p>
          <a:p>
            <a:pPr lvl="1">
              <a:lnSpc>
                <a:spcPct val="90000"/>
              </a:lnSpc>
            </a:pPr>
            <a:r>
              <a:rPr lang="tr-TR" sz="3000" dirty="0"/>
              <a:t>yaralılar</a:t>
            </a:r>
          </a:p>
          <a:p>
            <a:pPr lvl="1">
              <a:lnSpc>
                <a:spcPct val="90000"/>
              </a:lnSpc>
            </a:pPr>
            <a:r>
              <a:rPr lang="tr-TR" sz="3000" dirty="0"/>
              <a:t>sakatlar</a:t>
            </a:r>
          </a:p>
          <a:p>
            <a:pPr lvl="1">
              <a:lnSpc>
                <a:spcPct val="90000"/>
              </a:lnSpc>
            </a:pPr>
            <a:r>
              <a:rPr lang="tr-TR" sz="3000" dirty="0"/>
              <a:t>sağlam kişiler üzerinde </a:t>
            </a:r>
          </a:p>
          <a:p>
            <a:pPr>
              <a:lnSpc>
                <a:spcPct val="90000"/>
              </a:lnSpc>
            </a:pPr>
            <a:r>
              <a:rPr lang="tr-TR" sz="3400" dirty="0"/>
              <a:t>belirli bir uygulama gücü ve yetkisi, farklı statü verilmiştir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D929-0FC7-4CD8-8A51-AC00DAAC88AA}" type="slidenum">
              <a:rPr lang="en-CA"/>
              <a:pPr/>
              <a:t>13</a:t>
            </a:fld>
            <a:endParaRPr lang="en-CA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4000"/>
              <a:t>Bu ayrıcalığın karşılığını sorgulayacak ve dengeleyecek mekanizmalar olmazsa uygulamalar kontrol dışına çıkar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D2DA-9A27-4AE6-81ED-ED14DE717B60}" type="slidenum">
              <a:rPr lang="en-CA"/>
              <a:pPr/>
              <a:t>14</a:t>
            </a:fld>
            <a:endParaRPr lang="en-CA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341438"/>
            <a:ext cx="7772400" cy="4754562"/>
          </a:xfrm>
        </p:spPr>
        <p:txBody>
          <a:bodyPr/>
          <a:lstStyle/>
          <a:p>
            <a:r>
              <a:rPr lang="tr-TR"/>
              <a:t>Sağlık profesyonellerine ve kuruluşlarına tanınan bu yetki ve gücün uygulamaya dönüşmesiyle riskler doğmakta</a:t>
            </a:r>
          </a:p>
          <a:p>
            <a:endParaRPr lang="tr-TR"/>
          </a:p>
          <a:p>
            <a:r>
              <a:rPr lang="tr-TR"/>
              <a:t>Zarar meydana gelebilmekte</a:t>
            </a:r>
          </a:p>
          <a:p>
            <a:endParaRPr lang="tr-TR"/>
          </a:p>
          <a:p>
            <a:r>
              <a:rPr lang="tr-TR"/>
              <a:t>Kalıcı sakatlık veya ölüm görülebilmekte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err="1"/>
              <a:t>Haydar</a:t>
            </a:r>
            <a:r>
              <a:rPr lang="en-CA" dirty="0"/>
              <a:t> Sur </a:t>
            </a:r>
            <a:r>
              <a:rPr lang="en-CA" dirty="0" err="1"/>
              <a:t>sunumu</a:t>
            </a:r>
            <a:endParaRPr lang="en-CA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C0E1-425B-4EEB-B6D9-FA8F4CE62240}" type="slidenum">
              <a:rPr lang="en-CA"/>
              <a:pPr/>
              <a:t>15</a:t>
            </a:fld>
            <a:endParaRPr lang="en-CA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Belgelendirme İhtiyacı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İstenmeyen hallerin önüne geçmek üzere; </a:t>
            </a:r>
          </a:p>
          <a:p>
            <a:pPr lvl="1"/>
            <a:r>
              <a:rPr lang="tr-TR" dirty="0">
                <a:solidFill>
                  <a:srgbClr val="FFFF00"/>
                </a:solidFill>
              </a:rPr>
              <a:t>uygulamaların neyle sonuçlandığını bilmek</a:t>
            </a:r>
          </a:p>
          <a:p>
            <a:pPr lvl="1"/>
            <a:r>
              <a:rPr lang="tr-TR" dirty="0">
                <a:solidFill>
                  <a:srgbClr val="FFFF00"/>
                </a:solidFill>
              </a:rPr>
              <a:t>yapacakları işlemlerin de neyle sonuçlanacağı hakkında tahminde bulunmak</a:t>
            </a:r>
          </a:p>
          <a:p>
            <a:r>
              <a:rPr lang="tr-TR" dirty="0"/>
              <a:t>Kişileri ve işlemleri belgelere bağlamak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						….isteniyor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Hizmetin ve hizmeti vereceklerin denetlenmesi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Önceleri hizmeti veren kuruluşlar, kişiler, altyapılar ve nihayet süreçler…</a:t>
            </a:r>
          </a:p>
          <a:p>
            <a:endParaRPr lang="tr-TR" dirty="0" smtClean="0"/>
          </a:p>
          <a:p>
            <a:r>
              <a:rPr lang="tr-TR" dirty="0" smtClean="0"/>
              <a:t>Şimdilerde buna ek olarak </a:t>
            </a:r>
            <a:r>
              <a:rPr lang="tr-TR" dirty="0" smtClean="0">
                <a:solidFill>
                  <a:srgbClr val="FFFF00"/>
                </a:solidFill>
              </a:rPr>
              <a:t>bu sistemlerde görev alacakların yetiştirilmesiyle ilgili </a:t>
            </a:r>
            <a:r>
              <a:rPr lang="tr-TR" dirty="0" smtClean="0"/>
              <a:t>kuruluşlar, kişiler, altyapılar ve süreçler…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5156-04D1-4380-9367-87E72AE2130E}" type="slidenum">
              <a:rPr lang="en-CA"/>
              <a:pPr/>
              <a:t>17</a:t>
            </a:fld>
            <a:endParaRPr lang="en-CA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Uygunluk değerlendirme</a:t>
            </a:r>
            <a:br>
              <a:rPr lang="tr-TR" sz="4000">
                <a:latin typeface="Garamond" pitchFamily="18" charset="0"/>
              </a:rPr>
            </a:br>
            <a:r>
              <a:rPr lang="tr-TR" sz="4000">
                <a:latin typeface="Garamond" pitchFamily="18" charset="0"/>
              </a:rPr>
              <a:t>(conformity appraisal)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16113"/>
            <a:ext cx="7772400" cy="3960812"/>
          </a:xfrm>
        </p:spPr>
        <p:txBody>
          <a:bodyPr/>
          <a:lstStyle/>
          <a:p>
            <a:pPr lvl="1"/>
            <a:r>
              <a:rPr lang="tr-TR" dirty="0">
                <a:latin typeface="Garamond" pitchFamily="18" charset="0"/>
              </a:rPr>
              <a:t>ürünlerin</a:t>
            </a:r>
          </a:p>
          <a:p>
            <a:pPr lvl="1"/>
            <a:r>
              <a:rPr lang="tr-TR" dirty="0">
                <a:latin typeface="Garamond" pitchFamily="18" charset="0"/>
              </a:rPr>
              <a:t>süreçlerin</a:t>
            </a:r>
          </a:p>
          <a:p>
            <a:pPr lvl="1"/>
            <a:r>
              <a:rPr lang="tr-TR" dirty="0">
                <a:latin typeface="Garamond" pitchFamily="18" charset="0"/>
              </a:rPr>
              <a:t>sistemlerin</a:t>
            </a:r>
          </a:p>
          <a:p>
            <a:pPr lvl="1"/>
            <a:r>
              <a:rPr lang="tr-TR" dirty="0">
                <a:latin typeface="Garamond" pitchFamily="18" charset="0"/>
              </a:rPr>
              <a:t>kişilerin </a:t>
            </a:r>
          </a:p>
          <a:p>
            <a:r>
              <a:rPr lang="tr-TR" dirty="0">
                <a:latin typeface="Garamond" pitchFamily="18" charset="0"/>
              </a:rPr>
              <a:t>istenilen özellikleri taşıdığının değerlendirilmesi sürecine genel ismiyle </a:t>
            </a:r>
            <a:r>
              <a:rPr lang="tr-TR" sz="3200" dirty="0">
                <a:solidFill>
                  <a:srgbClr val="FFFF00"/>
                </a:solidFill>
                <a:latin typeface="Garamond" pitchFamily="18" charset="0"/>
              </a:rPr>
              <a:t>uygunluk değerlendirme</a:t>
            </a:r>
            <a:r>
              <a:rPr lang="tr-TR" dirty="0">
                <a:latin typeface="Garamond" pitchFamily="18" charset="0"/>
              </a:rPr>
              <a:t> denir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FA-9CB5-4CDD-B992-F3431B550B15}" type="slidenum">
              <a:rPr lang="en-CA"/>
              <a:pPr/>
              <a:t>18</a:t>
            </a:fld>
            <a:endParaRPr lang="en-CA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981075"/>
          </a:xfrm>
        </p:spPr>
        <p:txBody>
          <a:bodyPr/>
          <a:lstStyle/>
          <a:p>
            <a:r>
              <a:rPr lang="tr-TR" sz="4000">
                <a:latin typeface="Garamond" pitchFamily="18" charset="0"/>
              </a:rPr>
              <a:t>Birinci-ikinci-üçüncü taraflar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96975"/>
            <a:ext cx="7772400" cy="4899025"/>
          </a:xfrm>
        </p:spPr>
        <p:txBody>
          <a:bodyPr/>
          <a:lstStyle/>
          <a:p>
            <a:r>
              <a:rPr lang="tr-TR" u="sng">
                <a:latin typeface="Garamond" pitchFamily="18" charset="0"/>
              </a:rPr>
              <a:t>Sertifikalandırma</a:t>
            </a:r>
            <a:r>
              <a:rPr lang="tr-TR">
                <a:latin typeface="Garamond" pitchFamily="18" charset="0"/>
              </a:rPr>
              <a:t>, </a:t>
            </a:r>
            <a:r>
              <a:rPr lang="tr-TR" u="sng">
                <a:latin typeface="Garamond" pitchFamily="18" charset="0"/>
              </a:rPr>
              <a:t>tescil etme</a:t>
            </a:r>
            <a:r>
              <a:rPr lang="tr-TR">
                <a:latin typeface="Garamond" pitchFamily="18" charset="0"/>
              </a:rPr>
              <a:t>, </a:t>
            </a:r>
            <a:r>
              <a:rPr lang="tr-TR" u="sng">
                <a:latin typeface="Garamond" pitchFamily="18" charset="0"/>
              </a:rPr>
              <a:t>akreditasyon</a:t>
            </a:r>
            <a:r>
              <a:rPr lang="tr-TR">
                <a:latin typeface="Garamond" pitchFamily="18" charset="0"/>
              </a:rPr>
              <a:t> değerlendirilenin (her neyse) kalitesinin ve güvenilirliğinin tanımlanması için kullanılan 3 ayrı ve birbirinden bağımsız uygunluk değerlendirme şeması </a:t>
            </a:r>
          </a:p>
          <a:p>
            <a:pPr lvl="1"/>
            <a:r>
              <a:rPr lang="tr-TR">
                <a:latin typeface="Garamond" pitchFamily="18" charset="0"/>
              </a:rPr>
              <a:t>tedariği sağlayan tarafından (</a:t>
            </a:r>
            <a:r>
              <a:rPr lang="tr-TR" i="1">
                <a:latin typeface="Garamond" pitchFamily="18" charset="0"/>
              </a:rPr>
              <a:t>birinci taraf</a:t>
            </a:r>
            <a:r>
              <a:rPr lang="tr-TR">
                <a:latin typeface="Garamond" pitchFamily="18" charset="0"/>
              </a:rPr>
              <a:t>)</a:t>
            </a:r>
          </a:p>
          <a:p>
            <a:pPr lvl="1"/>
            <a:r>
              <a:rPr lang="tr-TR">
                <a:latin typeface="Garamond" pitchFamily="18" charset="0"/>
              </a:rPr>
              <a:t>satın alan tarafından (</a:t>
            </a:r>
            <a:r>
              <a:rPr lang="tr-TR" i="1">
                <a:latin typeface="Garamond" pitchFamily="18" charset="0"/>
              </a:rPr>
              <a:t>ikinci taraf</a:t>
            </a:r>
            <a:r>
              <a:rPr lang="tr-TR">
                <a:latin typeface="Garamond" pitchFamily="18" charset="0"/>
              </a:rPr>
              <a:t>)</a:t>
            </a:r>
          </a:p>
          <a:p>
            <a:pPr lvl="1"/>
            <a:r>
              <a:rPr lang="tr-TR">
                <a:latin typeface="Garamond" pitchFamily="18" charset="0"/>
              </a:rPr>
              <a:t>bağımsız bir kuruluş tarafından (</a:t>
            </a:r>
            <a:r>
              <a:rPr lang="tr-TR" i="1">
                <a:latin typeface="Garamond" pitchFamily="18" charset="0"/>
              </a:rPr>
              <a:t>üçüncü taraf</a:t>
            </a:r>
            <a:r>
              <a:rPr lang="tr-TR">
                <a:latin typeface="Garamond" pitchFamily="18" charset="0"/>
              </a:rPr>
              <a:t>) yürütülebilir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C48A-7E03-4D88-BDE9-5596230EB840}" type="slidenum">
              <a:rPr lang="en-CA"/>
              <a:pPr/>
              <a:t>19</a:t>
            </a:fld>
            <a:endParaRPr lang="en-CA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739775"/>
          </a:xfrm>
        </p:spPr>
        <p:txBody>
          <a:bodyPr/>
          <a:lstStyle/>
          <a:p>
            <a:r>
              <a:rPr lang="tr-TR" sz="4000">
                <a:latin typeface="Garamond" pitchFamily="18" charset="0"/>
              </a:rPr>
              <a:t>Güven kimliği (credential)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77724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>
                <a:latin typeface="Garamond" pitchFamily="18" charset="0"/>
              </a:rPr>
              <a:t>Credentialing (güven kimliklemesi) ruhsatlandırma, sertifikalandırma, akreditasyon, belgelendirme, tescil etme gibi bütün terimlerin genel adı </a:t>
            </a:r>
          </a:p>
          <a:p>
            <a:pPr>
              <a:lnSpc>
                <a:spcPct val="80000"/>
              </a:lnSpc>
            </a:pPr>
            <a:endParaRPr lang="tr-TR" sz="280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800">
                <a:latin typeface="Garamond" pitchFamily="18" charset="0"/>
              </a:rPr>
              <a:t>İstenilen özelliği taşıdığı belirlenen (önceden ortaya konulmuş yöntemlerle) bireyler, kuruluşlar, süreçler, sistemler, hizmetler veya mallar gibi bütün unsurlara yönelik olabilir</a:t>
            </a:r>
          </a:p>
          <a:p>
            <a:pPr>
              <a:lnSpc>
                <a:spcPct val="80000"/>
              </a:lnSpc>
            </a:pPr>
            <a:endParaRPr lang="tr-TR" sz="280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000">
                <a:latin typeface="Garamond" pitchFamily="18" charset="0"/>
              </a:rPr>
              <a:t>Bazı kuruluşlar credentialing terimini certification ile eşanlamlı olarak kullanmakta</a:t>
            </a:r>
          </a:p>
          <a:p>
            <a:pPr>
              <a:lnSpc>
                <a:spcPct val="80000"/>
              </a:lnSpc>
            </a:pPr>
            <a:r>
              <a:rPr lang="tr-TR" sz="2000">
                <a:latin typeface="Garamond" pitchFamily="18" charset="0"/>
              </a:rPr>
              <a:t>Bazı sağlık kuruluşları ise sağlık profesyonellerinin kendi kuruluşlarında çalışabilmesi için gerekli koşulları sağlayan kişilere çalışma vizesi verirken bu terimi kullanmakta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Sağlık </a:t>
            </a:r>
            <a:r>
              <a:rPr lang="tr-TR" dirty="0" err="1" smtClean="0"/>
              <a:t>İnsangücü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28813"/>
            <a:ext cx="7737475" cy="18176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zh-CN" sz="4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</a:t>
            </a:r>
            <a:r>
              <a:rPr lang="tr-TR" altLang="zh-CN" sz="4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Asıl işi ve uğraşı sağlığın geliştirilmesi olan insanlardır</a:t>
            </a:r>
            <a:r>
              <a:rPr lang="en-GB" altLang="zh-CN" sz="4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"</a:t>
            </a:r>
            <a:r>
              <a:rPr lang="en-US" altLang="zh-CN" sz="4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sz="440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94AB-9F1D-4452-87E3-73F7098D5BFB}" type="slidenum">
              <a:rPr lang="en-CA"/>
              <a:pPr/>
              <a:t>20</a:t>
            </a:fld>
            <a:endParaRPr lang="en-CA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765175"/>
          </a:xfrm>
        </p:spPr>
        <p:txBody>
          <a:bodyPr/>
          <a:lstStyle/>
          <a:p>
            <a:r>
              <a:rPr lang="tr-TR" sz="4000">
                <a:latin typeface="Garamond" pitchFamily="18" charset="0"/>
              </a:rPr>
              <a:t>Lisanslandırma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467225"/>
          </a:xfrm>
        </p:spPr>
        <p:txBody>
          <a:bodyPr/>
          <a:lstStyle/>
          <a:p>
            <a:r>
              <a:rPr lang="tr-TR" sz="2800" dirty="0">
                <a:latin typeface="Garamond" pitchFamily="18" charset="0"/>
              </a:rPr>
              <a:t>Resmi mercilerin kişilere belirli bir süre ile limitli olarak verdiği </a:t>
            </a:r>
            <a:r>
              <a:rPr lang="tr-TR" sz="2800" dirty="0" err="1">
                <a:latin typeface="Garamond" pitchFamily="18" charset="0"/>
              </a:rPr>
              <a:t>sözkonusu</a:t>
            </a:r>
            <a:r>
              <a:rPr lang="tr-TR" sz="2800" dirty="0">
                <a:latin typeface="Garamond" pitchFamily="18" charset="0"/>
              </a:rPr>
              <a:t> mesleği icra etme iznidir</a:t>
            </a:r>
          </a:p>
          <a:p>
            <a:r>
              <a:rPr lang="tr-TR" sz="2000" dirty="0">
                <a:solidFill>
                  <a:srgbClr val="FFFF00"/>
                </a:solidFill>
                <a:latin typeface="Garamond" pitchFamily="18" charset="0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Garamond" pitchFamily="18" charset="0"/>
              </a:rPr>
              <a:t>Licensed Real Estate Agent, Licensed Practical Nurse, Licensed Cosmetologist, Professional Engineer, Registered Nurse )</a:t>
            </a:r>
          </a:p>
          <a:p>
            <a:r>
              <a:rPr lang="tr-TR" sz="2800" dirty="0">
                <a:latin typeface="Garamond" pitchFamily="18" charset="0"/>
              </a:rPr>
              <a:t>Lisans alabilmek için bir kişinin uygunluk koşullarını (meslekteki kıdemi vb.) sağlaması ve bir değerlendirme sınavından geçmesi gerekir</a:t>
            </a:r>
          </a:p>
          <a:p>
            <a:r>
              <a:rPr lang="tr-TR" sz="2800" dirty="0">
                <a:latin typeface="Garamond" pitchFamily="18" charset="0"/>
              </a:rPr>
              <a:t>Lisanslandırma da ruhsatlandırma gibi minimal koşulların sağlanması esasıyla yapılır</a:t>
            </a:r>
          </a:p>
          <a:p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C8C2-844F-462C-850B-A412D01DC29F}" type="slidenum">
              <a:rPr lang="en-CA"/>
              <a:pPr/>
              <a:t>21</a:t>
            </a:fld>
            <a:endParaRPr lang="en-CA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Sertifikalandırma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25538"/>
            <a:ext cx="7772400" cy="5111750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Kişilere özgü, kişilerin belirli mesleklere uygunluğunun belirlenmesi amaçlı, belirli alanlarda eğitim veren kuruluşlar tarafından veriliyor</a:t>
            </a:r>
          </a:p>
          <a:p>
            <a:r>
              <a:rPr lang="tr-TR">
                <a:latin typeface="Garamond" pitchFamily="18" charset="0"/>
              </a:rPr>
              <a:t>Sertifikalandırma kişilere, akreditasyon ise kuruluşlara yönelik</a:t>
            </a:r>
          </a:p>
          <a:p>
            <a:endParaRPr lang="tr-TR">
              <a:latin typeface="Garamond" pitchFamily="18" charset="0"/>
            </a:endParaRPr>
          </a:p>
          <a:p>
            <a:r>
              <a:rPr lang="tr-TR" sz="2400">
                <a:latin typeface="Garamond" pitchFamily="18" charset="0"/>
              </a:rPr>
              <a:t>Bazı kuruluşlar uygun olmayan terminojiyi kullanmakta</a:t>
            </a:r>
          </a:p>
          <a:p>
            <a:r>
              <a:rPr lang="tr-TR" sz="2400">
                <a:latin typeface="Garamond" pitchFamily="18" charset="0"/>
              </a:rPr>
              <a:t>Böylece sertifikalandırılan kuruluşları ve akredite edilen kişileri görebiliyoruz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B394-E31A-474A-A4D1-582A2723BA4F}" type="slidenum">
              <a:rPr lang="en-CA"/>
              <a:pPr/>
              <a:t>22</a:t>
            </a:fld>
            <a:endParaRPr lang="en-CA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523875"/>
          </a:xfrm>
        </p:spPr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Ruhsatlandırma ve Akreditasyon</a:t>
            </a:r>
            <a:endParaRPr lang="en-US" sz="4000">
              <a:latin typeface="Garamond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7262812" cy="2917825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Farklı kavramları  ve hedefleri var </a:t>
            </a:r>
          </a:p>
          <a:p>
            <a:r>
              <a:rPr lang="tr-TR">
                <a:latin typeface="Garamond" pitchFamily="18" charset="0"/>
              </a:rPr>
              <a:t>Farklı kaynaklar gerektirirler </a:t>
            </a:r>
          </a:p>
          <a:p>
            <a:r>
              <a:rPr lang="tr-TR">
                <a:latin typeface="Garamond" pitchFamily="18" charset="0"/>
              </a:rPr>
              <a:t>Farklı tipteki kurumlar tarafından yürütülürler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084-F688-4CAC-8A11-9609B05C51AE}" type="slidenum">
              <a:rPr lang="en-CA"/>
              <a:pPr/>
              <a:t>23</a:t>
            </a:fld>
            <a:endParaRPr lang="en-CA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523875"/>
          </a:xfrm>
        </p:spPr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Ruhsatlandırma</a:t>
            </a:r>
            <a:endParaRPr lang="en-US" sz="4000">
              <a:latin typeface="Garamond" pitchFamily="18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96975"/>
            <a:ext cx="7772400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Tesisin güvenilir biçimde çalışması ve hastayı zarardan koruması için gerekli </a:t>
            </a:r>
            <a:r>
              <a:rPr lang="tr-TR" b="1" i="1">
                <a:latin typeface="Garamond" pitchFamily="18" charset="0"/>
              </a:rPr>
              <a:t>minimum standartları </a:t>
            </a:r>
            <a:r>
              <a:rPr lang="tr-TR">
                <a:latin typeface="Garamond" pitchFamily="18" charset="0"/>
              </a:rPr>
              <a:t>belirleyen bir grup standart açısından bir sağlık birimini değerlendirme süreci </a:t>
            </a:r>
          </a:p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Ruhsatlandırma standartları;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güvenli tıbbi bakım için gerekli ekipman tipi ve kalitesini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asgari personel seviyesi ve niteliklerini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fiziksel tesislerin hacmini ve özelliklerini</a:t>
            </a:r>
            <a:r>
              <a:rPr lang="tr-TR">
                <a:latin typeface="Garamond" pitchFamily="18" charset="0"/>
              </a:rPr>
              <a:t> kapsar</a:t>
            </a:r>
            <a:r>
              <a:rPr lang="en-US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CF67-797E-4F2D-9C44-CDEADF84820E}" type="slidenum">
              <a:rPr lang="en-CA"/>
              <a:pPr/>
              <a:t>24</a:t>
            </a:fld>
            <a:endParaRPr lang="en-CA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772400" cy="450850"/>
          </a:xfrm>
        </p:spPr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Ruhsatlandırma</a:t>
            </a:r>
            <a:endParaRPr lang="en-US" sz="4000">
              <a:latin typeface="Garamond" pitchFamily="18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7439025" cy="4062413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Ruhsatlandırma gereksinimleri genelde “yapısal” veya fiziksel standart şeklinde</a:t>
            </a:r>
          </a:p>
          <a:p>
            <a:r>
              <a:rPr lang="tr-TR">
                <a:latin typeface="Garamond" pitchFamily="18" charset="0"/>
              </a:rPr>
              <a:t>Her zaman devlet tarafından yerine getirilir ve denetimin yapılmasından doğan masraf devlet tarafından ödenir</a:t>
            </a:r>
          </a:p>
          <a:p>
            <a:r>
              <a:rPr lang="tr-TR">
                <a:latin typeface="Garamond" pitchFamily="18" charset="0"/>
              </a:rPr>
              <a:t>Ruhsatlandırma her zaman </a:t>
            </a:r>
            <a:r>
              <a:rPr lang="tr-TR" b="1" i="1">
                <a:latin typeface="Garamond" pitchFamily="18" charset="0"/>
              </a:rPr>
              <a:t>zorunlu</a:t>
            </a:r>
            <a:r>
              <a:rPr lang="tr-TR">
                <a:latin typeface="Garamond" pitchFamily="18" charset="0"/>
              </a:rPr>
              <a:t>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9BAB-22BF-446F-9F16-417DE9634C3A}" type="slidenum">
              <a:rPr lang="en-CA"/>
              <a:pPr/>
              <a:t>25</a:t>
            </a:fld>
            <a:endParaRPr lang="en-CA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523875"/>
          </a:xfrm>
        </p:spPr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Akreditasyon</a:t>
            </a:r>
            <a:endParaRPr lang="en-US" sz="4000">
              <a:latin typeface="Garamond" pitchFamily="18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96975"/>
            <a:ext cx="7772400" cy="4899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>
                <a:latin typeface="Garamond" pitchFamily="18" charset="0"/>
              </a:rPr>
              <a:t>Sağlık tesislerinin veya programların;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prosedürler, 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fiziksel yapılar,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idari ve finansal süreçler ve 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Garamond" pitchFamily="18" charset="0"/>
              </a:rPr>
              <a:t>bakım kalitesine ilişkin </a:t>
            </a:r>
          </a:p>
          <a:p>
            <a:pPr>
              <a:lnSpc>
                <a:spcPct val="90000"/>
              </a:lnSpc>
            </a:pPr>
            <a:endParaRPr lang="tr-TR" sz="2800"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>
                <a:latin typeface="Garamond" pitchFamily="18" charset="0"/>
              </a:rPr>
              <a:t>sonuçlarla ilgili bir takım standartlara göre  </a:t>
            </a:r>
            <a:r>
              <a:rPr lang="tr-TR" b="1" i="1">
                <a:latin typeface="Garamond" pitchFamily="18" charset="0"/>
              </a:rPr>
              <a:t>“dış” </a:t>
            </a:r>
            <a:r>
              <a:rPr lang="tr-TR">
                <a:latin typeface="Garamond" pitchFamily="18" charset="0"/>
              </a:rPr>
              <a:t>değerlendirme süreci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C2B5-3016-4EE7-B3EA-36846BB2988C}" type="slidenum">
              <a:rPr lang="en-CA"/>
              <a:pPr/>
              <a:t>26</a:t>
            </a:fld>
            <a:endParaRPr lang="en-CA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692150"/>
            <a:ext cx="7221538" cy="5184775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Bazı ülkeler hekimleri de akredite ediyor olsa da;</a:t>
            </a:r>
          </a:p>
          <a:p>
            <a:pPr>
              <a:buFont typeface="Wingdings" pitchFamily="2" charset="2"/>
              <a:buNone/>
            </a:pPr>
            <a:r>
              <a:rPr lang="tr-TR" sz="4000">
                <a:latin typeface="Garamond" pitchFamily="18" charset="0"/>
              </a:rPr>
              <a:t> </a:t>
            </a:r>
          </a:p>
          <a:p>
            <a:r>
              <a:rPr lang="tr-TR" sz="4000">
                <a:latin typeface="Garamond" pitchFamily="18" charset="0"/>
              </a:rPr>
              <a:t>akreditasyon, normalde kişilere değil, sadece </a:t>
            </a:r>
            <a:r>
              <a:rPr lang="tr-TR" sz="4000" u="sng">
                <a:latin typeface="Garamond" pitchFamily="18" charset="0"/>
              </a:rPr>
              <a:t>sağlık tesislerine</a:t>
            </a:r>
            <a:r>
              <a:rPr lang="tr-TR" sz="4000">
                <a:latin typeface="Garamond" pitchFamily="18" charset="0"/>
              </a:rPr>
              <a:t> veya </a:t>
            </a:r>
            <a:r>
              <a:rPr lang="tr-TR" sz="4000" u="sng">
                <a:latin typeface="Garamond" pitchFamily="18" charset="0"/>
              </a:rPr>
              <a:t>sağlık eğitim programlarına</a:t>
            </a:r>
            <a:r>
              <a:rPr lang="tr-TR" sz="4000">
                <a:latin typeface="Garamond" pitchFamily="18" charset="0"/>
              </a:rPr>
              <a:t> uygulanır</a:t>
            </a:r>
            <a:endParaRPr lang="en-US" sz="4000"/>
          </a:p>
          <a:p>
            <a:pPr>
              <a:buFont typeface="Wingdings" pitchFamily="2" charset="2"/>
              <a:buNone/>
            </a:pPr>
            <a:endParaRPr lang="en-US"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79E-A95B-454D-A6FC-E5CE55F6E134}" type="slidenum">
              <a:rPr lang="en-CA"/>
              <a:pPr/>
              <a:t>27</a:t>
            </a:fld>
            <a:endParaRPr lang="en-CA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739775"/>
          </a:xfrm>
        </p:spPr>
        <p:txBody>
          <a:bodyPr/>
          <a:lstStyle/>
          <a:p>
            <a:r>
              <a:rPr lang="tr-TR" sz="4000">
                <a:latin typeface="Garamond" pitchFamily="18" charset="0"/>
              </a:rPr>
              <a:t>Akreditasyon gönüllüdür</a:t>
            </a:r>
            <a:endParaRPr lang="en-US" sz="4000">
              <a:latin typeface="Garamond" pitchFamily="18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57338"/>
            <a:ext cx="7772400" cy="4538662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Ancak, birçok ülkede tesislerin çoğu rekabete dayalı sebeplerden akreditasyon istemekte</a:t>
            </a:r>
          </a:p>
          <a:p>
            <a:pPr>
              <a:buFont typeface="Wingdings" pitchFamily="2" charset="2"/>
              <a:buNone/>
            </a:pPr>
            <a:r>
              <a:rPr lang="tr-TR">
                <a:latin typeface="Garamond" pitchFamily="18" charset="0"/>
              </a:rPr>
              <a:t> </a:t>
            </a:r>
          </a:p>
          <a:p>
            <a:r>
              <a:rPr lang="tr-TR">
                <a:latin typeface="Garamond" pitchFamily="18" charset="0"/>
              </a:rPr>
              <a:t>Akreditasyon programları kendini geliştirici faaliyetleri öne çıkarma noktasına son yirmi yılda gelmiştir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2DB7-8D71-48D4-A980-319E761FF273}" type="slidenum">
              <a:rPr lang="en-CA"/>
              <a:pPr/>
              <a:t>28</a:t>
            </a:fld>
            <a:endParaRPr lang="en-CA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450850"/>
          </a:xfrm>
        </p:spPr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Akreditasyon</a:t>
            </a:r>
            <a:endParaRPr lang="en-US" sz="4000">
              <a:latin typeface="Garamond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052513"/>
            <a:ext cx="7772400" cy="5329237"/>
          </a:xfrm>
        </p:spPr>
        <p:txBody>
          <a:bodyPr/>
          <a:lstStyle/>
          <a:p>
            <a:r>
              <a:rPr lang="tr-TR">
                <a:latin typeface="Garamond" pitchFamily="18" charset="0"/>
              </a:rPr>
              <a:t>İşin erbabınca belirlenip sektörce kabul görmüş standartlara uygunluğu</a:t>
            </a:r>
          </a:p>
          <a:p>
            <a:endParaRPr lang="tr-TR">
              <a:latin typeface="Garamond" pitchFamily="18" charset="0"/>
            </a:endParaRPr>
          </a:p>
          <a:p>
            <a:r>
              <a:rPr lang="tr-TR">
                <a:latin typeface="Garamond" pitchFamily="18" charset="0"/>
              </a:rPr>
              <a:t>Kamu kuruluşu olmayan mesleki mercilerin değerlendirip onayladığı bir yaklaşım</a:t>
            </a:r>
          </a:p>
          <a:p>
            <a:endParaRPr lang="tr-TR">
              <a:latin typeface="Garamond" pitchFamily="18" charset="0"/>
            </a:endParaRPr>
          </a:p>
          <a:p>
            <a:r>
              <a:rPr lang="tr-TR">
                <a:latin typeface="Garamond" pitchFamily="18" charset="0"/>
              </a:rPr>
              <a:t>Kişisel değil, örgütsel kapasite ve performansı inceleme alanına almakta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98F9-BD1B-4064-88B5-91E0CD890338}" type="slidenum">
              <a:rPr lang="en-CA"/>
              <a:pPr/>
              <a:t>29</a:t>
            </a:fld>
            <a:endParaRPr lang="en-CA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772400" cy="739775"/>
          </a:xfrm>
        </p:spPr>
        <p:txBody>
          <a:bodyPr/>
          <a:lstStyle/>
          <a:p>
            <a:r>
              <a:rPr lang="tr-TR" sz="4000" dirty="0">
                <a:latin typeface="Garamond" pitchFamily="18" charset="0"/>
              </a:rPr>
              <a:t>Akreditasyon Felsefesi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73238"/>
            <a:ext cx="7772400" cy="4322762"/>
          </a:xfrm>
        </p:spPr>
        <p:txBody>
          <a:bodyPr/>
          <a:lstStyle/>
          <a:p>
            <a:r>
              <a:rPr lang="tr-TR" dirty="0">
                <a:latin typeface="Garamond" pitchFamily="18" charset="0"/>
              </a:rPr>
              <a:t>Odakta </a:t>
            </a:r>
            <a:r>
              <a:rPr lang="tr-TR" dirty="0" smtClean="0">
                <a:latin typeface="Garamond" pitchFamily="18" charset="0"/>
              </a:rPr>
              <a:t>hasta, öğrenci vb. (müşteri) </a:t>
            </a:r>
            <a:r>
              <a:rPr lang="tr-TR" dirty="0">
                <a:latin typeface="Garamond" pitchFamily="18" charset="0"/>
              </a:rPr>
              <a:t>bulunmalı</a:t>
            </a:r>
          </a:p>
          <a:p>
            <a:r>
              <a:rPr lang="tr-TR" dirty="0">
                <a:latin typeface="Garamond" pitchFamily="18" charset="0"/>
              </a:rPr>
              <a:t>Standartlar optimal ama ulaşılabilir olmalı</a:t>
            </a:r>
          </a:p>
          <a:p>
            <a:r>
              <a:rPr lang="tr-TR" dirty="0">
                <a:latin typeface="Garamond" pitchFamily="18" charset="0"/>
              </a:rPr>
              <a:t>Değerlendirme süreci yeniliğe önem vermeli</a:t>
            </a:r>
          </a:p>
          <a:p>
            <a:r>
              <a:rPr lang="tr-TR" dirty="0">
                <a:latin typeface="Garamond" pitchFamily="18" charset="0"/>
              </a:rPr>
              <a:t>Sürecin sonucu sürekli kalite </a:t>
            </a:r>
            <a:r>
              <a:rPr lang="tr-TR" dirty="0" smtClean="0">
                <a:latin typeface="Garamond" pitchFamily="18" charset="0"/>
              </a:rPr>
              <a:t>iyileştirme ve olmalı</a:t>
            </a:r>
            <a:endParaRPr lang="tr-TR" dirty="0">
              <a:latin typeface="Garamond" pitchFamily="18" charset="0"/>
            </a:endParaRPr>
          </a:p>
          <a:p>
            <a:r>
              <a:rPr lang="tr-TR" dirty="0">
                <a:latin typeface="Garamond" pitchFamily="18" charset="0"/>
              </a:rPr>
              <a:t>Süreç şeffaf olmalı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 </a:t>
            </a:r>
            <a:r>
              <a:rPr lang="tr-TR" dirty="0" err="1" smtClean="0"/>
              <a:t>İnsangücü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60"/>
          </a:xfrm>
        </p:spPr>
        <p:txBody>
          <a:bodyPr/>
          <a:lstStyle/>
          <a:p>
            <a:r>
              <a:rPr lang="tr-TR" dirty="0" smtClean="0"/>
              <a:t>Dünyada yaklaşık 65 milyon sağlık profesyoneli</a:t>
            </a:r>
          </a:p>
          <a:p>
            <a:endParaRPr lang="tr-TR" dirty="0" smtClean="0"/>
          </a:p>
          <a:p>
            <a:r>
              <a:rPr lang="tr-TR" dirty="0" smtClean="0"/>
              <a:t>Türkiye’de yaklaşık 700 bin kişi</a:t>
            </a:r>
          </a:p>
          <a:p>
            <a:endParaRPr lang="tr-TR" dirty="0" smtClean="0"/>
          </a:p>
          <a:p>
            <a:r>
              <a:rPr lang="tr-TR" dirty="0" smtClean="0"/>
              <a:t>ABD’de ana hattıyla 80, varyantlarıyla 406 sağlık mesleği</a:t>
            </a:r>
          </a:p>
          <a:p>
            <a:endParaRPr lang="tr-TR" dirty="0" smtClean="0"/>
          </a:p>
          <a:p>
            <a:r>
              <a:rPr lang="tr-TR" dirty="0" smtClean="0"/>
              <a:t>Ülkemizde yasada yeri olan 42, varyantlarıyla yaklaşık 60 sağlık mesleği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D740-0D6A-42F7-A555-46E7E9AB1D2F}" type="slidenum">
              <a:rPr lang="en-CA"/>
              <a:pPr/>
              <a:t>30</a:t>
            </a:fld>
            <a:endParaRPr lang="en-CA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668338"/>
          </a:xfrm>
        </p:spPr>
        <p:txBody>
          <a:bodyPr>
            <a:normAutofit fontScale="90000"/>
          </a:bodyPr>
          <a:lstStyle/>
          <a:p>
            <a:r>
              <a:rPr lang="tr-TR" sz="4000">
                <a:latin typeface="Garamond" pitchFamily="18" charset="0"/>
              </a:rPr>
              <a:t>Akreditasyonun yararları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467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Ekip çalışması ve işbirliğini arttırması</a:t>
            </a:r>
          </a:p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Politikaların gözden geçirilmesini sağlaması</a:t>
            </a:r>
          </a:p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Sürekli kalite iyileştirme çabalarının sağlık kuruluşunca özümsenmesi</a:t>
            </a:r>
          </a:p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Standartların başarılması</a:t>
            </a:r>
          </a:p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Dış ağ teması kurulması ve karşılaştırma olanağı vermesi</a:t>
            </a:r>
          </a:p>
          <a:p>
            <a:pPr>
              <a:lnSpc>
                <a:spcPct val="90000"/>
              </a:lnSpc>
            </a:pPr>
            <a:r>
              <a:rPr lang="tr-TR">
                <a:latin typeface="Garamond" pitchFamily="18" charset="0"/>
              </a:rPr>
              <a:t>Tanıtım ve pazarlama avantajı sağlaması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E3ED-0569-41CA-B69A-FCE59A025B70}" type="slidenum">
              <a:rPr lang="en-CA"/>
              <a:pPr/>
              <a:t>31</a:t>
            </a:fld>
            <a:endParaRPr lang="en-CA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Akreditasyonun bileşenleri</a:t>
            </a:r>
            <a:endParaRPr lang="en-US" sz="400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Garamond" pitchFamily="18" charset="0"/>
              </a:rPr>
              <a:t>Misyon ve felsefe</a:t>
            </a:r>
          </a:p>
          <a:p>
            <a:r>
              <a:rPr lang="tr-TR">
                <a:latin typeface="Garamond" pitchFamily="18" charset="0"/>
              </a:rPr>
              <a:t>Yayınlanmış performans standartları</a:t>
            </a:r>
          </a:p>
          <a:p>
            <a:r>
              <a:rPr lang="tr-TR">
                <a:latin typeface="Garamond" pitchFamily="18" charset="0"/>
              </a:rPr>
              <a:t>Akreditasyon altyapısı ve kuruluşu</a:t>
            </a:r>
          </a:p>
          <a:p>
            <a:r>
              <a:rPr lang="tr-TR">
                <a:latin typeface="Garamond" pitchFamily="18" charset="0"/>
              </a:rPr>
              <a:t>Programın sürdürülebilirliği ve finansmanı</a:t>
            </a:r>
          </a:p>
          <a:p>
            <a:r>
              <a:rPr lang="tr-TR">
                <a:latin typeface="Garamond" pitchFamily="18" charset="0"/>
              </a:rPr>
              <a:t>Karar vermede kural ve yöntemler</a:t>
            </a:r>
          </a:p>
          <a:p>
            <a:r>
              <a:rPr lang="tr-TR">
                <a:latin typeface="Garamond" pitchFamily="18" charset="0"/>
              </a:rPr>
              <a:t>Akreditasyon veritabanı</a:t>
            </a:r>
          </a:p>
          <a:p>
            <a:r>
              <a:rPr lang="tr-TR">
                <a:latin typeface="Garamond" pitchFamily="18" charset="0"/>
              </a:rPr>
              <a:t>Saha uygulamaları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Avustralya Örneği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Tıp fakültesinin kapsamı</a:t>
            </a:r>
          </a:p>
          <a:p>
            <a:r>
              <a:rPr lang="tr-TR" dirty="0" smtClean="0"/>
              <a:t>Tıp eğitiminin çıktıları</a:t>
            </a:r>
          </a:p>
          <a:p>
            <a:r>
              <a:rPr lang="tr-TR" dirty="0" smtClean="0"/>
              <a:t>Tıp eğitimi müfredatı</a:t>
            </a:r>
          </a:p>
          <a:p>
            <a:r>
              <a:rPr lang="tr-TR" dirty="0" smtClean="0"/>
              <a:t>Müfredat – öğretme ve öğrenme</a:t>
            </a:r>
          </a:p>
          <a:p>
            <a:r>
              <a:rPr lang="tr-TR" dirty="0" smtClean="0"/>
              <a:t>Müfredat – Öğrencinin öğrenmesini değerlendirme</a:t>
            </a:r>
          </a:p>
          <a:p>
            <a:r>
              <a:rPr lang="tr-TR" dirty="0" smtClean="0"/>
              <a:t>Müfredat – İzleme ve değerlendirme</a:t>
            </a:r>
          </a:p>
          <a:p>
            <a:r>
              <a:rPr lang="tr-TR" dirty="0" smtClean="0"/>
              <a:t>Müfredatın uygulanışı – Öğrenciler açısından</a:t>
            </a:r>
          </a:p>
          <a:p>
            <a:r>
              <a:rPr lang="tr-TR" dirty="0" smtClean="0"/>
              <a:t>Müfredatın uygulanışı – Eğitmenler açısından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48680"/>
            <a:ext cx="3024336" cy="4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Teşekkür…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980728"/>
            <a:ext cx="5551269" cy="52559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Lisans Eğitimini Aşanlar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Tıp Fakültesi (6 yıl)</a:t>
            </a:r>
          </a:p>
          <a:p>
            <a:r>
              <a:rPr lang="tr-TR" dirty="0" err="1" smtClean="0"/>
              <a:t>Dişhekimliği</a:t>
            </a:r>
            <a:r>
              <a:rPr lang="tr-TR" dirty="0" smtClean="0"/>
              <a:t> Fakültesi (5 yıl)</a:t>
            </a:r>
          </a:p>
          <a:p>
            <a:r>
              <a:rPr lang="tr-TR" dirty="0" smtClean="0"/>
              <a:t>Eczacılık Fakültesi (5 yıl)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Lisans Eğitimi ile Mezuniyet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>
            <a:normAutofit/>
          </a:bodyPr>
          <a:lstStyle/>
          <a:p>
            <a:r>
              <a:rPr lang="tr-TR" dirty="0" smtClean="0"/>
              <a:t>Hemşirelik</a:t>
            </a:r>
          </a:p>
          <a:p>
            <a:r>
              <a:rPr lang="tr-TR" dirty="0" smtClean="0"/>
              <a:t>Ebelik</a:t>
            </a:r>
          </a:p>
          <a:p>
            <a:r>
              <a:rPr lang="tr-TR" dirty="0" smtClean="0"/>
              <a:t>Beslenme ve Diyet</a:t>
            </a:r>
          </a:p>
          <a:p>
            <a:r>
              <a:rPr lang="tr-TR" dirty="0" smtClean="0"/>
              <a:t>Fizyoterapi ve </a:t>
            </a:r>
            <a:r>
              <a:rPr lang="tr-TR" dirty="0" err="1" smtClean="0"/>
              <a:t>Rehab</a:t>
            </a:r>
            <a:r>
              <a:rPr lang="tr-TR" dirty="0" smtClean="0"/>
              <a:t>.</a:t>
            </a:r>
          </a:p>
          <a:p>
            <a:r>
              <a:rPr lang="tr-TR" dirty="0" smtClean="0"/>
              <a:t>Sağlık Yönetimi</a:t>
            </a:r>
          </a:p>
          <a:p>
            <a:r>
              <a:rPr lang="tr-TR" dirty="0" smtClean="0"/>
              <a:t>Çocuk Gelişimi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860032" y="1484784"/>
            <a:ext cx="4114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Sosyal Hizmet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Odyoloji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Afet Yönetimi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Gerontoloji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800" dirty="0" smtClean="0"/>
              <a:t>Afet Yönetimi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800" dirty="0" smtClean="0">
                <a:solidFill>
                  <a:srgbClr val="FFFF99"/>
                </a:solidFill>
              </a:rPr>
              <a:t>Sağlık Bilişimi ve Teknolojileri (!)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 Lisans ile Mezuniyet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3528392" cy="4968552"/>
          </a:xfrm>
        </p:spPr>
        <p:txBody>
          <a:bodyPr>
            <a:normAutofit/>
          </a:bodyPr>
          <a:lstStyle/>
          <a:p>
            <a:r>
              <a:rPr lang="tr-TR" sz="2200" dirty="0" smtClean="0"/>
              <a:t>Anestezi</a:t>
            </a:r>
          </a:p>
          <a:p>
            <a:r>
              <a:rPr lang="tr-TR" sz="2200" dirty="0" smtClean="0"/>
              <a:t>Tıbbi Görüntüleme</a:t>
            </a:r>
          </a:p>
          <a:p>
            <a:r>
              <a:rPr lang="tr-TR" sz="2200" dirty="0" smtClean="0"/>
              <a:t>Tıbbi </a:t>
            </a:r>
            <a:r>
              <a:rPr lang="tr-TR" sz="2200" dirty="0" err="1" smtClean="0"/>
              <a:t>Laboratuvar</a:t>
            </a:r>
            <a:endParaRPr lang="tr-TR" sz="2200" dirty="0" smtClean="0"/>
          </a:p>
          <a:p>
            <a:r>
              <a:rPr lang="tr-TR" sz="2200" dirty="0" smtClean="0"/>
              <a:t>Tıbbi Dok. ve </a:t>
            </a:r>
            <a:r>
              <a:rPr lang="tr-TR" sz="2200" dirty="0" err="1" smtClean="0"/>
              <a:t>Sekr</a:t>
            </a:r>
            <a:r>
              <a:rPr lang="tr-TR" sz="2200" dirty="0" smtClean="0"/>
              <a:t>.</a:t>
            </a:r>
          </a:p>
          <a:p>
            <a:r>
              <a:rPr lang="tr-TR" sz="2200" dirty="0" smtClean="0"/>
              <a:t>Ağız Diş</a:t>
            </a:r>
          </a:p>
          <a:p>
            <a:r>
              <a:rPr lang="tr-TR" sz="2200" dirty="0" smtClean="0"/>
              <a:t>Diş Protez</a:t>
            </a:r>
          </a:p>
          <a:p>
            <a:r>
              <a:rPr lang="tr-TR" sz="2200" dirty="0" smtClean="0"/>
              <a:t>Yaşlı Bakımı</a:t>
            </a:r>
          </a:p>
          <a:p>
            <a:r>
              <a:rPr lang="tr-TR" sz="2200" dirty="0" err="1" smtClean="0"/>
              <a:t>Paramedik</a:t>
            </a:r>
            <a:endParaRPr lang="tr-TR" sz="2200" dirty="0" smtClean="0"/>
          </a:p>
          <a:p>
            <a:r>
              <a:rPr lang="tr-TR" sz="2200" dirty="0" smtClean="0"/>
              <a:t>Çocuk Gelişimi</a:t>
            </a:r>
          </a:p>
          <a:p>
            <a:r>
              <a:rPr lang="tr-TR" sz="2200" dirty="0" smtClean="0"/>
              <a:t>Patoloji </a:t>
            </a:r>
            <a:r>
              <a:rPr lang="tr-TR" sz="2200" dirty="0" err="1" smtClean="0"/>
              <a:t>Laboratuvarı</a:t>
            </a:r>
            <a:endParaRPr lang="tr-TR" sz="2200" dirty="0" smtClean="0"/>
          </a:p>
          <a:p>
            <a:r>
              <a:rPr lang="tr-TR" sz="2200" dirty="0" err="1" smtClean="0"/>
              <a:t>Ortez</a:t>
            </a:r>
            <a:r>
              <a:rPr lang="tr-TR" sz="2200" dirty="0" smtClean="0"/>
              <a:t> Protez</a:t>
            </a:r>
          </a:p>
          <a:p>
            <a:r>
              <a:rPr lang="tr-TR" sz="2200" dirty="0" smtClean="0"/>
              <a:t>Ameliyathane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44008" y="1340768"/>
            <a:ext cx="417646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Sağlık Kur. İşletme.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dirty="0" smtClean="0"/>
              <a:t>Yaşlı Bakımı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Fizyoterapi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dirty="0" smtClean="0"/>
              <a:t>Diyaliz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dirty="0" smtClean="0"/>
              <a:t>Çevre Sağlığı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Eczane</a:t>
            </a:r>
            <a:r>
              <a:rPr kumimoji="0" lang="tr-T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Hizm</a:t>
            </a:r>
            <a:r>
              <a:rPr kumimoji="0" lang="tr-T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baseline="0" dirty="0" smtClean="0"/>
              <a:t>Radyoterapi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Tıbbi Tanıtım ve Paz.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Otopsi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dirty="0" smtClean="0"/>
              <a:t>İş Sağlığı ve İş </a:t>
            </a:r>
            <a:r>
              <a:rPr lang="tr-TR" sz="2200" dirty="0" err="1" smtClean="0"/>
              <a:t>Güv</a:t>
            </a:r>
            <a:r>
              <a:rPr lang="tr-TR" sz="2200" dirty="0" smtClean="0"/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dirty="0" smtClean="0"/>
              <a:t>Saç Bakımı ve Güzellik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tr-TR" sz="2200" dirty="0" err="1" smtClean="0"/>
              <a:t>Optisyenlik</a:t>
            </a:r>
            <a:endParaRPr lang="tr-TR" sz="22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tr-TR" dirty="0" smtClean="0"/>
              <a:t>Kalite Nedir?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Haydar Sur Sunumu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1594-90D1-4079-9FE4-102F70F4A1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Haydar SUR Sunumu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3F64-008D-428A-90C3-2FC1E2F3E210}" type="slidenum">
              <a:rPr lang="tr-TR"/>
              <a:pPr/>
              <a:t>9</a:t>
            </a:fld>
            <a:endParaRPr lang="tr-TR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Photo Editor Fotoğrafı" r:id="rId3" imgW="5238095" imgH="39333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1068</Words>
  <Application>Microsoft Office PowerPoint</Application>
  <PresentationFormat>Ekran Gösterisi (4:3)</PresentationFormat>
  <Paragraphs>263</Paragraphs>
  <Slides>33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Güven</vt:lpstr>
      <vt:lpstr>Photo Editor Fotoğrafı</vt:lpstr>
      <vt:lpstr>kALİTE VE AKREDİTASYON -sağlIk ve eğİtİm açIsIyla-</vt:lpstr>
      <vt:lpstr>Sağlık İnsangücü</vt:lpstr>
      <vt:lpstr>Sağlık İnsangücü</vt:lpstr>
      <vt:lpstr>Slayt 4</vt:lpstr>
      <vt:lpstr>Lisans Eğitimini Aşanlar</vt:lpstr>
      <vt:lpstr>Lisans Eğitimi ile Mezuniyet</vt:lpstr>
      <vt:lpstr>Ön Lisans ile Mezuniyet</vt:lpstr>
      <vt:lpstr>Kalite Nedir?</vt:lpstr>
      <vt:lpstr>Slayt 9</vt:lpstr>
      <vt:lpstr>Sağlık Kuruluşları Yönetiminde Başlıca Değişimler…</vt:lpstr>
      <vt:lpstr>20. Yüzyılda sağlık hizmetlerinin organizasyonunda 3 model üretildi: </vt:lpstr>
      <vt:lpstr>Yetkilendirme ve tekelleştirme</vt:lpstr>
      <vt:lpstr>Slayt 13</vt:lpstr>
      <vt:lpstr>Slayt 14</vt:lpstr>
      <vt:lpstr>Belgelendirme İhtiyacı</vt:lpstr>
      <vt:lpstr>Hizmetin ve hizmeti vereceklerin denetlenmesi</vt:lpstr>
      <vt:lpstr>Uygunluk değerlendirme (conformity appraisal)</vt:lpstr>
      <vt:lpstr>Birinci-ikinci-üçüncü taraflar</vt:lpstr>
      <vt:lpstr>Güven kimliği (credential)</vt:lpstr>
      <vt:lpstr>Lisanslandırma</vt:lpstr>
      <vt:lpstr>Sertifikalandırma</vt:lpstr>
      <vt:lpstr>Ruhsatlandırma ve Akreditasyon</vt:lpstr>
      <vt:lpstr>Ruhsatlandırma</vt:lpstr>
      <vt:lpstr>Ruhsatlandırma</vt:lpstr>
      <vt:lpstr>Akreditasyon</vt:lpstr>
      <vt:lpstr>Slayt 26</vt:lpstr>
      <vt:lpstr>Akreditasyon gönüllüdür</vt:lpstr>
      <vt:lpstr>Akreditasyon</vt:lpstr>
      <vt:lpstr>Akreditasyon Felsefesi</vt:lpstr>
      <vt:lpstr>Akreditasyonun yararları</vt:lpstr>
      <vt:lpstr>Akreditasyonun bileşenleri</vt:lpstr>
      <vt:lpstr>Avustralya Örneği </vt:lpstr>
      <vt:lpstr>Teşekkür…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SAĞLIKTA ÖN LİSANS VE LİSANS EĞİTİMLERİ</dc:title>
  <dc:creator>Windows User</dc:creator>
  <cp:lastModifiedBy>Haydar</cp:lastModifiedBy>
  <cp:revision>39</cp:revision>
  <dcterms:created xsi:type="dcterms:W3CDTF">2009-05-08T07:15:59Z</dcterms:created>
  <dcterms:modified xsi:type="dcterms:W3CDTF">2012-03-11T05:39:58Z</dcterms:modified>
</cp:coreProperties>
</file>