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63" r:id="rId3"/>
    <p:sldId id="274" r:id="rId4"/>
    <p:sldId id="275" r:id="rId5"/>
    <p:sldId id="324" r:id="rId6"/>
    <p:sldId id="276" r:id="rId7"/>
    <p:sldId id="277" r:id="rId8"/>
    <p:sldId id="279" r:id="rId9"/>
    <p:sldId id="280" r:id="rId10"/>
    <p:sldId id="282" r:id="rId11"/>
    <p:sldId id="283" r:id="rId12"/>
    <p:sldId id="281" r:id="rId13"/>
    <p:sldId id="272" r:id="rId14"/>
    <p:sldId id="257" r:id="rId15"/>
    <p:sldId id="270" r:id="rId16"/>
    <p:sldId id="258" r:id="rId17"/>
    <p:sldId id="259" r:id="rId18"/>
    <p:sldId id="260" r:id="rId19"/>
    <p:sldId id="261" r:id="rId20"/>
    <p:sldId id="266" r:id="rId21"/>
    <p:sldId id="267" r:id="rId22"/>
    <p:sldId id="271" r:id="rId23"/>
    <p:sldId id="269" r:id="rId24"/>
    <p:sldId id="268" r:id="rId25"/>
    <p:sldId id="325" r:id="rId26"/>
    <p:sldId id="273" r:id="rId27"/>
    <p:sldId id="323" r:id="rId28"/>
    <p:sldId id="308" r:id="rId29"/>
    <p:sldId id="289" r:id="rId30"/>
    <p:sldId id="310" r:id="rId31"/>
    <p:sldId id="317" r:id="rId32"/>
    <p:sldId id="311" r:id="rId33"/>
    <p:sldId id="318" r:id="rId34"/>
    <p:sldId id="312" r:id="rId35"/>
    <p:sldId id="313" r:id="rId36"/>
    <p:sldId id="296" r:id="rId37"/>
    <p:sldId id="297" r:id="rId38"/>
    <p:sldId id="298" r:id="rId39"/>
    <p:sldId id="319" r:id="rId40"/>
    <p:sldId id="300" r:id="rId41"/>
    <p:sldId id="301" r:id="rId42"/>
    <p:sldId id="320" r:id="rId43"/>
    <p:sldId id="302" r:id="rId44"/>
    <p:sldId id="303" r:id="rId45"/>
    <p:sldId id="304" r:id="rId46"/>
    <p:sldId id="305" r:id="rId47"/>
    <p:sldId id="306" r:id="rId48"/>
    <p:sldId id="321" r:id="rId49"/>
    <p:sldId id="314" r:id="rId50"/>
    <p:sldId id="315" r:id="rId51"/>
    <p:sldId id="316" r:id="rId5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1386" y="-222"/>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58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9D66C11-F037-42B5-A75F-606F95C1BEC4}" type="datetimeFigureOut">
              <a:rPr lang="tr-TR"/>
              <a:pPr>
                <a:defRPr/>
              </a:pPr>
              <a:t>25.03.2011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025F14E-A4BE-441D-B9AA-3B8599BBF286}" type="slidenum">
              <a:rPr lang="tr-TR"/>
              <a:pPr>
                <a:defRPr/>
              </a:pPr>
              <a:t>‹#›</a:t>
            </a:fld>
            <a:endParaRPr lang="tr-TR"/>
          </a:p>
        </p:txBody>
      </p:sp>
    </p:spTree>
    <p:extLst>
      <p:ext uri="{BB962C8B-B14F-4D97-AF65-F5344CB8AC3E}">
        <p14:creationId xmlns="" xmlns:p14="http://schemas.microsoft.com/office/powerpoint/2010/main" val="477488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20</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21</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22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23</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24</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25</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26</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25F14E-A4BE-441D-B9AA-3B8599BBF286}" type="slidenum">
              <a:rPr lang="tr-TR" smtClean="0"/>
              <a:pPr>
                <a:defRPr/>
              </a:pPr>
              <a:t>27</a:t>
            </a:fld>
            <a:endParaRPr lang="tr-TR"/>
          </a:p>
        </p:txBody>
      </p:sp>
    </p:spTree>
    <p:extLst>
      <p:ext uri="{BB962C8B-B14F-4D97-AF65-F5344CB8AC3E}">
        <p14:creationId xmlns="" xmlns:p14="http://schemas.microsoft.com/office/powerpoint/2010/main" val="1159898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28</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ürtiker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Katkıda bulunduğu</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30</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31</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32</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33</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34</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35</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Tiea pedis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37</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38</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39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4</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40</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41</a:t>
            </a:fld>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42</a:t>
            </a:fld>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43</a:t>
            </a:fld>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44</a:t>
            </a:fld>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45</a:t>
            </a:fld>
            <a:endParaRPr 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kallus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47</a:t>
            </a:fld>
            <a:endParaRPr 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48</a:t>
            </a:fld>
            <a:endParaRPr 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49</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5</a:t>
            </a:fld>
            <a:endParaRPr 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50</a:t>
            </a:fld>
            <a:endParaRPr 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51</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3025F14E-A4BE-441D-B9AA-3B8599BBF286}" type="slidenum">
              <a:rPr lang="tr-TR" smtClean="0"/>
              <a:pPr>
                <a:defRPr/>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4"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12 Yuvarlatılmış Dikdörtgen"/>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6 Dikdörtgen"/>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Dikdörtgen"/>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0 Dikdörtgen"/>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2"/>
          <p:cNvPicPr>
            <a:picLocks noChangeAspect="1" noChangeArrowheads="1"/>
          </p:cNvPicPr>
          <p:nvPr userDrawn="1"/>
        </p:nvPicPr>
        <p:blipFill>
          <a:blip r:embed="rId2" cstate="print"/>
          <a:srcRect l="2917" t="5688"/>
          <a:stretch>
            <a:fillRect/>
          </a:stretch>
        </p:blipFill>
        <p:spPr bwMode="auto">
          <a:xfrm>
            <a:off x="214313" y="5214938"/>
            <a:ext cx="8715375" cy="1428750"/>
          </a:xfrm>
          <a:prstGeom prst="rect">
            <a:avLst/>
          </a:prstGeom>
          <a:noFill/>
          <a:ln w="9525">
            <a:noFill/>
            <a:miter lim="800000"/>
            <a:headEnd/>
            <a:tailEnd/>
          </a:ln>
        </p:spPr>
      </p:pic>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dirty="0" smtClean="0"/>
              <a:t>Asıl alt başlık stilini düzenlemek için tıklatın</a:t>
            </a:r>
            <a:endParaRPr lang="en-US" dirty="0"/>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dirty="0" smtClean="0"/>
              <a:t>Asıl başlık stili için tıklatın</a:t>
            </a:r>
            <a:endParaRPr lang="en-US" dirty="0"/>
          </a:p>
        </p:txBody>
      </p:sp>
      <p:sp>
        <p:nvSpPr>
          <p:cNvPr id="12" name="28 Slayt Numarası Yer Tutucusu"/>
          <p:cNvSpPr>
            <a:spLocks noGrp="1"/>
          </p:cNvSpPr>
          <p:nvPr>
            <p:ph type="sldNum" sz="quarter" idx="10"/>
          </p:nvPr>
        </p:nvSpPr>
        <p:spPr/>
        <p:txBody>
          <a:bodyPr/>
          <a:lstStyle>
            <a:lvl1pPr>
              <a:defRPr sz="1400">
                <a:solidFill>
                  <a:srgbClr val="FFFFFF"/>
                </a:solidFill>
              </a:defRPr>
            </a:lvl1pPr>
          </a:lstStyle>
          <a:p>
            <a:pPr>
              <a:defRPr/>
            </a:pPr>
            <a:r>
              <a:rPr lang="tr-TR"/>
              <a:t>1</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7812A782-05A4-4081-86F9-78F56D161B95}" type="datetimeFigureOut">
              <a:rPr lang="tr-TR"/>
              <a:pPr>
                <a:defRPr/>
              </a:pPr>
              <a:t>25.03.2011</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C73D0E56-2CEF-4BAD-8CF6-D3CC890F49AE}"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2B294AF7-0F9D-49A0-8CBF-74FD6D43C499}" type="datetimeFigureOut">
              <a:rPr lang="tr-TR"/>
              <a:pPr>
                <a:defRPr/>
              </a:pPr>
              <a:t>25.03.2011</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EDE93428-AD42-46B1-89E5-290C46458314}"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914400" y="1447800"/>
            <a:ext cx="77724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5 Slayt Numarası Yer Tutucusu"/>
          <p:cNvSpPr>
            <a:spLocks noGrp="1"/>
          </p:cNvSpPr>
          <p:nvPr>
            <p:ph type="sldNum" sz="quarter" idx="10"/>
          </p:nvPr>
        </p:nvSpPr>
        <p:spPr>
          <a:xfrm>
            <a:off x="8501063" y="6215063"/>
            <a:ext cx="457200" cy="457200"/>
          </a:xfrm>
        </p:spPr>
        <p:txBody>
          <a:bodyPr/>
          <a:lstStyle>
            <a:lvl1pPr>
              <a:defRPr/>
            </a:lvl1pPr>
          </a:lstStyle>
          <a:p>
            <a:pPr>
              <a:defRPr/>
            </a:pPr>
            <a:r>
              <a:rPr lang="tr-TR"/>
              <a:t>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4"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6 Dikdörtgen"/>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7 Dikdörtgen"/>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8 Dikdörtgen"/>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Başlık"/>
          <p:cNvSpPr>
            <a:spLocks noGrp="1"/>
          </p:cNvSpPr>
          <p:nvPr>
            <p:ph type="title"/>
          </p:nvPr>
        </p:nvSpPr>
        <p:spPr>
          <a:xfrm>
            <a:off x="722313" y="952500"/>
            <a:ext cx="7772400" cy="1362075"/>
          </a:xfrm>
        </p:spPr>
        <p:txBody>
          <a:bodyPr/>
          <a:lstStyle>
            <a:lvl1pPr algn="l">
              <a:buNone/>
              <a:defRPr sz="4000" b="0" cap="none"/>
            </a:lvl1pPr>
          </a:lstStyle>
          <a:p>
            <a:r>
              <a:rPr lang="tr-TR" smtClean="0"/>
              <a:t>Asıl başlık stili için tıklatın</a:t>
            </a:r>
            <a:endParaRPr lang="en-US"/>
          </a:p>
        </p:txBody>
      </p:sp>
      <p:sp>
        <p:nvSpPr>
          <p:cNvPr id="3" name="2 Metin Yer Tutucusu"/>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9" name="3 Veri Yer Tutucusu"/>
          <p:cNvSpPr>
            <a:spLocks noGrp="1"/>
          </p:cNvSpPr>
          <p:nvPr>
            <p:ph type="dt" sz="half" idx="10"/>
          </p:nvPr>
        </p:nvSpPr>
        <p:spPr/>
        <p:txBody>
          <a:bodyPr/>
          <a:lstStyle>
            <a:lvl1pPr>
              <a:defRPr/>
            </a:lvl1pPr>
          </a:lstStyle>
          <a:p>
            <a:pPr>
              <a:defRPr/>
            </a:pPr>
            <a:fld id="{3CC9D2A8-6DD6-454D-9693-2555A3ABFB80}" type="datetimeFigureOut">
              <a:rPr lang="tr-TR"/>
              <a:pPr>
                <a:defRPr/>
              </a:pPr>
              <a:t>25.03.2011</a:t>
            </a:fld>
            <a:endParaRPr lang="tr-TR"/>
          </a:p>
        </p:txBody>
      </p:sp>
      <p:sp>
        <p:nvSpPr>
          <p:cNvPr id="10" name="4 Altbilgi Yer Tutucusu"/>
          <p:cNvSpPr>
            <a:spLocks noGrp="1"/>
          </p:cNvSpPr>
          <p:nvPr>
            <p:ph type="ftr" sz="quarter" idx="11"/>
          </p:nvPr>
        </p:nvSpPr>
        <p:spPr>
          <a:xfrm>
            <a:off x="800100" y="6172200"/>
            <a:ext cx="4000500" cy="457200"/>
          </a:xfrm>
        </p:spPr>
        <p:txBody>
          <a:bodyPr/>
          <a:lstStyle>
            <a:lvl1pPr>
              <a:defRPr/>
            </a:lvl1pPr>
          </a:lstStyle>
          <a:p>
            <a:pPr>
              <a:defRPr/>
            </a:pPr>
            <a:endParaRPr lang="tr-TR"/>
          </a:p>
        </p:txBody>
      </p:sp>
      <p:sp>
        <p:nvSpPr>
          <p:cNvPr id="11" name="5 Slayt Numarası Yer Tutucusu"/>
          <p:cNvSpPr>
            <a:spLocks noGrp="1"/>
          </p:cNvSpPr>
          <p:nvPr>
            <p:ph type="sldNum" sz="quarter" idx="12"/>
          </p:nvPr>
        </p:nvSpPr>
        <p:spPr>
          <a:xfrm>
            <a:off x="146050" y="6208713"/>
            <a:ext cx="457200" cy="457200"/>
          </a:xfrm>
        </p:spPr>
        <p:txBody>
          <a:bodyPr/>
          <a:lstStyle>
            <a:lvl1pPr>
              <a:defRPr/>
            </a:lvl1pPr>
          </a:lstStyle>
          <a:p>
            <a:pPr>
              <a:defRPr/>
            </a:pPr>
            <a:fld id="{C0298ABF-6382-4384-99B0-75A12DDF45FD}"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91440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93395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7B108DA6-C7CE-4D4E-BEB4-2BE7F0912A37}" type="datetimeFigureOut">
              <a:rPr lang="tr-TR"/>
              <a:pPr>
                <a:defRPr/>
              </a:pPr>
              <a:t>25.03.2011</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CD5A1AB1-9C03-452E-B2F5-DD714592428A}"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11" name="10 İçerik Yer Tutucusu"/>
          <p:cNvSpPr>
            <a:spLocks noGrp="1"/>
          </p:cNvSpPr>
          <p:nvPr>
            <p:ph sz="half" idx="2"/>
          </p:nvPr>
        </p:nvSpPr>
        <p:spPr>
          <a:xfrm>
            <a:off x="9144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4"/>
          </p:nvPr>
        </p:nvSpPr>
        <p:spPr>
          <a:xfrm>
            <a:off x="49530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13 Veri Yer Tutucusu"/>
          <p:cNvSpPr>
            <a:spLocks noGrp="1"/>
          </p:cNvSpPr>
          <p:nvPr>
            <p:ph type="dt" sz="half" idx="10"/>
          </p:nvPr>
        </p:nvSpPr>
        <p:spPr/>
        <p:txBody>
          <a:bodyPr/>
          <a:lstStyle>
            <a:lvl1pPr>
              <a:defRPr/>
            </a:lvl1pPr>
          </a:lstStyle>
          <a:p>
            <a:pPr>
              <a:defRPr/>
            </a:pPr>
            <a:fld id="{B6759B53-7FF1-4F16-B7BD-14327399695B}" type="datetimeFigureOut">
              <a:rPr lang="tr-TR"/>
              <a:pPr>
                <a:defRPr/>
              </a:pPr>
              <a:t>25.03.2011</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8310B77D-FB7B-472A-9C16-8B9DCD1251E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fld id="{A0C5671E-AE5A-4668-B4A6-AAD10BC918E3}" type="datetimeFigureOut">
              <a:rPr lang="tr-TR"/>
              <a:pPr>
                <a:defRPr/>
              </a:pPr>
              <a:t>25.03.2011</a:t>
            </a:fld>
            <a:endParaRPr lang="tr-TR"/>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22 Slayt Numarası Yer Tutucusu"/>
          <p:cNvSpPr>
            <a:spLocks noGrp="1"/>
          </p:cNvSpPr>
          <p:nvPr>
            <p:ph type="sldNum" sz="quarter" idx="12"/>
          </p:nvPr>
        </p:nvSpPr>
        <p:spPr/>
        <p:txBody>
          <a:bodyPr/>
          <a:lstStyle>
            <a:lvl1pPr>
              <a:defRPr/>
            </a:lvl1pPr>
          </a:lstStyle>
          <a:p>
            <a:pPr>
              <a:defRPr/>
            </a:pPr>
            <a:fld id="{952EB4FB-2574-4E76-9120-2A1A5788BBB8}"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FD579640-CA18-497B-918E-DD99B6A3F08D}" type="datetimeFigureOut">
              <a:rPr lang="tr-TR"/>
              <a:pPr>
                <a:defRPr/>
              </a:pPr>
              <a:t>25.03.2011</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FB10700D-7192-4F26-9190-DB2A714B154F}"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8 Yuvarlatılmış Dikdörtgen"/>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Başlık"/>
          <p:cNvSpPr>
            <a:spLocks noGrp="1"/>
          </p:cNvSpPr>
          <p:nvPr>
            <p:ph type="title"/>
          </p:nvPr>
        </p:nvSpPr>
        <p:spPr>
          <a:xfrm>
            <a:off x="914400" y="273050"/>
            <a:ext cx="7772400" cy="1143000"/>
          </a:xfrm>
        </p:spPr>
        <p:txBody>
          <a:bodyPr/>
          <a:lstStyle>
            <a:lvl1pPr algn="l">
              <a:buNone/>
              <a:defRPr sz="4000" b="0"/>
            </a:lvl1pPr>
          </a:lstStyle>
          <a:p>
            <a:r>
              <a:rPr lang="tr-TR" smtClean="0"/>
              <a:t>Asıl başlık stili için tıklatın</a:t>
            </a:r>
            <a:endParaRPr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1" name="10 İçerik Yer Tutucusu"/>
          <p:cNvSpPr>
            <a:spLocks noGrp="1"/>
          </p:cNvSpPr>
          <p:nvPr>
            <p:ph sz="quarter" idx="1"/>
          </p:nvPr>
        </p:nvSpPr>
        <p:spPr>
          <a:xfrm>
            <a:off x="2971800" y="1600200"/>
            <a:ext cx="57150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4 Veri Yer Tutucusu"/>
          <p:cNvSpPr>
            <a:spLocks noGrp="1"/>
          </p:cNvSpPr>
          <p:nvPr>
            <p:ph type="dt" sz="half" idx="10"/>
          </p:nvPr>
        </p:nvSpPr>
        <p:spPr/>
        <p:txBody>
          <a:bodyPr/>
          <a:lstStyle>
            <a:lvl1pPr>
              <a:defRPr/>
            </a:lvl1pPr>
          </a:lstStyle>
          <a:p>
            <a:pPr>
              <a:defRPr/>
            </a:pPr>
            <a:fld id="{335D6B2A-DA00-456F-98B7-72AE2B2E41BF}" type="datetimeFigureOut">
              <a:rPr lang="tr-TR"/>
              <a:pPr>
                <a:defRPr/>
              </a:pPr>
              <a:t>25.03.2011</a:t>
            </a:fld>
            <a:endParaRPr lang="tr-TR"/>
          </a:p>
        </p:txBody>
      </p:sp>
      <p:sp>
        <p:nvSpPr>
          <p:cNvPr id="8" name="5 Altbilgi Yer Tutucusu"/>
          <p:cNvSpPr>
            <a:spLocks noGrp="1"/>
          </p:cNvSpPr>
          <p:nvPr>
            <p:ph type="ftr" sz="quarter" idx="11"/>
          </p:nvPr>
        </p:nvSpPr>
        <p:spPr/>
        <p:txBody>
          <a:bodyPr/>
          <a:lstStyle>
            <a:lvl1pPr>
              <a:defRPr/>
            </a:lvl1pPr>
          </a:lstStyle>
          <a:p>
            <a:pPr>
              <a:defRPr/>
            </a:pPr>
            <a:endParaRPr lang="tr-TR"/>
          </a:p>
        </p:txBody>
      </p:sp>
      <p:sp>
        <p:nvSpPr>
          <p:cNvPr id="9" name="6 Slayt Numarası Yer Tutucusu"/>
          <p:cNvSpPr>
            <a:spLocks noGrp="1"/>
          </p:cNvSpPr>
          <p:nvPr>
            <p:ph type="sldNum" sz="quarter" idx="12"/>
          </p:nvPr>
        </p:nvSpPr>
        <p:spPr/>
        <p:txBody>
          <a:bodyPr/>
          <a:lstStyle>
            <a:lvl1pPr>
              <a:defRPr/>
            </a:lvl1pPr>
          </a:lstStyle>
          <a:p>
            <a:pPr>
              <a:defRPr/>
            </a:pPr>
            <a:fld id="{93A26D6F-BD7F-4EF5-827A-05D338721203}"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10 Dikdörtgen"/>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Dikdörtgen"/>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2 Dikdörtgen"/>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lang="tr-TR" smtClean="0"/>
              <a:t>Asıl başlık stili için tıklatın</a:t>
            </a:r>
            <a:endParaRPr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8" name="4 Veri Yer Tutucusu"/>
          <p:cNvSpPr>
            <a:spLocks noGrp="1"/>
          </p:cNvSpPr>
          <p:nvPr>
            <p:ph type="dt" sz="half" idx="10"/>
          </p:nvPr>
        </p:nvSpPr>
        <p:spPr/>
        <p:txBody>
          <a:bodyPr/>
          <a:lstStyle>
            <a:lvl1pPr>
              <a:defRPr/>
            </a:lvl1pPr>
          </a:lstStyle>
          <a:p>
            <a:pPr>
              <a:defRPr/>
            </a:pPr>
            <a:fld id="{DDBFF5B4-E6DB-4CDA-9DE9-8EA11349C9D3}" type="datetimeFigureOut">
              <a:rPr lang="tr-TR"/>
              <a:pPr>
                <a:defRPr/>
              </a:pPr>
              <a:t>25.03.2011</a:t>
            </a:fld>
            <a:endParaRPr lang="tr-TR"/>
          </a:p>
        </p:txBody>
      </p:sp>
      <p:sp>
        <p:nvSpPr>
          <p:cNvPr id="9" name="5 Altbilgi Yer Tutucusu"/>
          <p:cNvSpPr>
            <a:spLocks noGrp="1"/>
          </p:cNvSpPr>
          <p:nvPr>
            <p:ph type="ftr" sz="quarter" idx="11"/>
          </p:nvPr>
        </p:nvSpPr>
        <p:spPr>
          <a:xfrm>
            <a:off x="914400" y="6172200"/>
            <a:ext cx="3886200" cy="457200"/>
          </a:xfrm>
        </p:spPr>
        <p:txBody>
          <a:bodyPr/>
          <a:lstStyle>
            <a:lvl1pPr>
              <a:defRPr/>
            </a:lvl1pPr>
          </a:lstStyle>
          <a:p>
            <a:pPr>
              <a:defRPr/>
            </a:pPr>
            <a:endParaRPr lang="tr-TR"/>
          </a:p>
        </p:txBody>
      </p:sp>
      <p:sp>
        <p:nvSpPr>
          <p:cNvPr id="10" name="6 Slayt Numarası Yer Tutucusu"/>
          <p:cNvSpPr>
            <a:spLocks noGrp="1"/>
          </p:cNvSpPr>
          <p:nvPr>
            <p:ph type="sldNum" sz="quarter" idx="12"/>
          </p:nvPr>
        </p:nvSpPr>
        <p:spPr>
          <a:xfrm>
            <a:off x="146050" y="6208713"/>
            <a:ext cx="457200" cy="457200"/>
          </a:xfrm>
        </p:spPr>
        <p:txBody>
          <a:bodyPr/>
          <a:lstStyle>
            <a:lvl1pPr>
              <a:defRPr/>
            </a:lvl1pPr>
          </a:lstStyle>
          <a:p>
            <a:pPr>
              <a:defRPr/>
            </a:pPr>
            <a:fld id="{95C73D6B-ED9A-4C50-93EF-0438DF4A6478}"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7 Yuvarlatılmış Dikdörtgen"/>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21 Başlık Yer Tutucusu"/>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smtClean="0"/>
              <a:t>Asıl başlık stili için tıklatın</a:t>
            </a:r>
            <a:endParaRPr lang="en-US" smtClean="0"/>
          </a:p>
        </p:txBody>
      </p:sp>
      <p:sp>
        <p:nvSpPr>
          <p:cNvPr id="1029" name="12 Metin Yer Tutucusu"/>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9617FC0C-CBB3-46B9-B3D5-B9ACAF262514}" type="datetimeFigureOut">
              <a:rPr lang="tr-TR"/>
              <a:pPr>
                <a:defRPr/>
              </a:pPr>
              <a:t>25.03.2011</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tr-TR"/>
          </a:p>
        </p:txBody>
      </p:sp>
      <p:sp>
        <p:nvSpPr>
          <p:cNvPr id="23" name="22 Slayt Numarası Yer Tutucusu"/>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C9689F62-CD4B-4B4F-80EA-FCD71D6101E2}"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6" r:id="rId4"/>
    <p:sldLayoutId id="2147483667" r:id="rId5"/>
    <p:sldLayoutId id="2147483668" r:id="rId6"/>
    <p:sldLayoutId id="2147483669" r:id="rId7"/>
    <p:sldLayoutId id="2147483675" r:id="rId8"/>
    <p:sldLayoutId id="2147483676" r:id="rId9"/>
    <p:sldLayoutId id="2147483670" r:id="rId10"/>
    <p:sldLayoutId id="2147483671"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a:defRPr>
      </a:lvl2pPr>
      <a:lvl3pPr algn="l" rtl="0" eaLnBrk="0" fontAlgn="base" hangingPunct="0">
        <a:spcBef>
          <a:spcPct val="0"/>
        </a:spcBef>
        <a:spcAft>
          <a:spcPct val="0"/>
        </a:spcAft>
        <a:defRPr sz="4000">
          <a:solidFill>
            <a:schemeClr val="tx2"/>
          </a:solidFill>
          <a:latin typeface="Franklin Gothic Book"/>
        </a:defRPr>
      </a:lvl3pPr>
      <a:lvl4pPr algn="l" rtl="0" eaLnBrk="0" fontAlgn="base" hangingPunct="0">
        <a:spcBef>
          <a:spcPct val="0"/>
        </a:spcBef>
        <a:spcAft>
          <a:spcPct val="0"/>
        </a:spcAft>
        <a:defRPr sz="4000">
          <a:solidFill>
            <a:schemeClr val="tx2"/>
          </a:solidFill>
          <a:latin typeface="Franklin Gothic Book"/>
        </a:defRPr>
      </a:lvl4pPr>
      <a:lvl5pPr algn="l" rtl="0" eaLnBrk="0" fontAlgn="base" hangingPunct="0">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2 Alt Başlık"/>
          <p:cNvSpPr>
            <a:spLocks noGrp="1"/>
          </p:cNvSpPr>
          <p:nvPr>
            <p:ph type="subTitle" idx="1"/>
          </p:nvPr>
        </p:nvSpPr>
        <p:spPr>
          <a:xfrm>
            <a:off x="1295400" y="3486150"/>
            <a:ext cx="6400800" cy="1157288"/>
          </a:xfrm>
        </p:spPr>
        <p:txBody>
          <a:bodyPr/>
          <a:lstStyle/>
          <a:p>
            <a:pPr eaLnBrk="1" hangingPunct="1"/>
            <a:r>
              <a:rPr lang="tr-TR" sz="3200" smtClean="0"/>
              <a:t>Uz. Dr. Tijen Şengezer</a:t>
            </a:r>
          </a:p>
          <a:p>
            <a:pPr eaLnBrk="1" hangingPunct="1"/>
            <a:r>
              <a:rPr lang="tr-TR" sz="3200" smtClean="0"/>
              <a:t>Yrd. Doç. Dr. Turan Set</a:t>
            </a:r>
          </a:p>
        </p:txBody>
      </p:sp>
      <p:sp>
        <p:nvSpPr>
          <p:cNvPr id="14338" name="1 Başlık"/>
          <p:cNvSpPr>
            <a:spLocks noGrp="1"/>
          </p:cNvSpPr>
          <p:nvPr>
            <p:ph type="ctrTitle"/>
          </p:nvPr>
        </p:nvSpPr>
        <p:spPr>
          <a:xfrm>
            <a:off x="685800" y="1500188"/>
            <a:ext cx="7772400" cy="1470025"/>
          </a:xfrm>
        </p:spPr>
        <p:txBody>
          <a:bodyPr/>
          <a:lstStyle/>
          <a:p>
            <a:pPr eaLnBrk="1" hangingPunct="1"/>
            <a:r>
              <a:rPr lang="tr-TR" b="1" smtClean="0"/>
              <a:t>Birinci Basamakta Sık Görülen Mesleki Deri Hastalıkları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539552" y="116632"/>
            <a:ext cx="7772400" cy="1143000"/>
          </a:xfrm>
        </p:spPr>
        <p:txBody>
          <a:bodyPr bIns="45720" anchor="ctr"/>
          <a:lstStyle/>
          <a:p>
            <a:pPr eaLnBrk="1" hangingPunct="1"/>
            <a:r>
              <a:rPr lang="tr-TR" dirty="0" smtClean="0"/>
              <a:t>Önleme</a:t>
            </a:r>
          </a:p>
        </p:txBody>
      </p:sp>
      <p:sp>
        <p:nvSpPr>
          <p:cNvPr id="25602" name="Rectangle 3"/>
          <p:cNvSpPr>
            <a:spLocks noGrp="1" noChangeArrowheads="1"/>
          </p:cNvSpPr>
          <p:nvPr>
            <p:ph type="body" idx="4294967295"/>
          </p:nvPr>
        </p:nvSpPr>
        <p:spPr>
          <a:xfrm>
            <a:off x="914400" y="1196752"/>
            <a:ext cx="7772400" cy="4572000"/>
          </a:xfrm>
        </p:spPr>
        <p:txBody>
          <a:bodyPr/>
          <a:lstStyle/>
          <a:p>
            <a:pPr eaLnBrk="1" hangingPunct="1">
              <a:lnSpc>
                <a:spcPct val="150000"/>
              </a:lnSpc>
            </a:pPr>
            <a:r>
              <a:rPr lang="tr-TR" dirty="0" smtClean="0">
                <a:latin typeface="Comic Sans MS" pitchFamily="66" charset="0"/>
              </a:rPr>
              <a:t>İşe  giriş muayenesi</a:t>
            </a:r>
          </a:p>
          <a:p>
            <a:pPr eaLnBrk="1" hangingPunct="1">
              <a:lnSpc>
                <a:spcPct val="150000"/>
              </a:lnSpc>
            </a:pPr>
            <a:r>
              <a:rPr lang="tr-TR" dirty="0" smtClean="0">
                <a:latin typeface="Comic Sans MS" pitchFamily="66" charset="0"/>
              </a:rPr>
              <a:t>İşyerindeki riskli maddelerin belirlenmesi</a:t>
            </a:r>
          </a:p>
          <a:p>
            <a:pPr eaLnBrk="1" hangingPunct="1">
              <a:lnSpc>
                <a:spcPct val="150000"/>
              </a:lnSpc>
            </a:pPr>
            <a:r>
              <a:rPr lang="tr-TR" dirty="0" smtClean="0">
                <a:latin typeface="Comic Sans MS" pitchFamily="66" charset="0"/>
              </a:rPr>
              <a:t>Kişisel korunma (koruyucu giysiler, eldiven..)</a:t>
            </a:r>
          </a:p>
          <a:p>
            <a:pPr eaLnBrk="1" hangingPunct="1">
              <a:lnSpc>
                <a:spcPct val="150000"/>
              </a:lnSpc>
            </a:pPr>
            <a:r>
              <a:rPr lang="tr-TR" dirty="0" smtClean="0">
                <a:latin typeface="Comic Sans MS" pitchFamily="66" charset="0"/>
              </a:rPr>
              <a:t>Bariyer kremler, nemlendiriciler</a:t>
            </a:r>
          </a:p>
          <a:p>
            <a:pPr eaLnBrk="1" hangingPunct="1">
              <a:lnSpc>
                <a:spcPct val="150000"/>
              </a:lnSpc>
            </a:pPr>
            <a:r>
              <a:rPr lang="tr-TR" dirty="0" smtClean="0">
                <a:latin typeface="Comic Sans MS" pitchFamily="66" charset="0"/>
              </a:rPr>
              <a:t>Kişisel hijyen  ( yıkama,  mekanik temizlik,  çözücü maddeler, </a:t>
            </a:r>
            <a:r>
              <a:rPr lang="tr-TR" dirty="0" err="1" smtClean="0">
                <a:latin typeface="Comic Sans MS" pitchFamily="66" charset="0"/>
              </a:rPr>
              <a:t>emulsiyonlarla</a:t>
            </a:r>
            <a:r>
              <a:rPr lang="tr-TR" dirty="0" smtClean="0">
                <a:latin typeface="Comic Sans MS" pitchFamily="66" charset="0"/>
              </a:rPr>
              <a:t> temizlik)</a:t>
            </a:r>
          </a:p>
          <a:p>
            <a:pPr eaLnBrk="1" hangingPunct="1">
              <a:lnSpc>
                <a:spcPct val="150000"/>
              </a:lnSpc>
            </a:pPr>
            <a:r>
              <a:rPr lang="tr-TR" dirty="0" smtClean="0">
                <a:latin typeface="Comic Sans MS" pitchFamily="66" charset="0"/>
              </a:rPr>
              <a:t>İşyeri hijyeni  (Ayrıntılı kayıt ve etiket, havalandırma )</a:t>
            </a:r>
          </a:p>
          <a:p>
            <a:pPr eaLnBrk="1" hangingPunct="1">
              <a:lnSpc>
                <a:spcPct val="150000"/>
              </a:lnSpc>
            </a:pPr>
            <a:endParaRPr lang="tr-TR" dirty="0" smtClean="0">
              <a:latin typeface="Comic Sans MS" pitchFamily="66" charset="0"/>
            </a:endParaRPr>
          </a:p>
          <a:p>
            <a:pPr eaLnBrk="1" hangingPunct="1">
              <a:lnSpc>
                <a:spcPct val="150000"/>
              </a:lnSpc>
            </a:pPr>
            <a:endParaRPr lang="tr-TR" dirty="0" smtClean="0">
              <a:latin typeface="Comic Sans MS" pitchFamily="66" charset="0"/>
            </a:endParaRPr>
          </a:p>
          <a:p>
            <a:pPr eaLnBrk="1" hangingPunct="1">
              <a:lnSpc>
                <a:spcPct val="150000"/>
              </a:lnSpc>
            </a:pPr>
            <a:endParaRPr lang="tr-TR" dirty="0" smtClean="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683568" y="-27384"/>
            <a:ext cx="7772400" cy="1143000"/>
          </a:xfrm>
        </p:spPr>
        <p:txBody>
          <a:bodyPr bIns="45720" anchor="ctr"/>
          <a:lstStyle/>
          <a:p>
            <a:pPr eaLnBrk="1" hangingPunct="1"/>
            <a:r>
              <a:rPr lang="tr-TR" dirty="0" smtClean="0"/>
              <a:t>İşe girişte</a:t>
            </a:r>
          </a:p>
        </p:txBody>
      </p:sp>
      <p:sp>
        <p:nvSpPr>
          <p:cNvPr id="26626" name="Rectangle 3"/>
          <p:cNvSpPr>
            <a:spLocks noGrp="1" noChangeArrowheads="1"/>
          </p:cNvSpPr>
          <p:nvPr>
            <p:ph type="body" idx="4294967295"/>
          </p:nvPr>
        </p:nvSpPr>
        <p:spPr>
          <a:xfrm>
            <a:off x="914400" y="1161256"/>
            <a:ext cx="7772400" cy="4572000"/>
          </a:xfrm>
        </p:spPr>
        <p:txBody>
          <a:bodyPr/>
          <a:lstStyle/>
          <a:p>
            <a:pPr eaLnBrk="1" hangingPunct="1">
              <a:lnSpc>
                <a:spcPct val="150000"/>
              </a:lnSpc>
            </a:pPr>
            <a:r>
              <a:rPr lang="tr-TR" dirty="0" err="1" smtClean="0">
                <a:latin typeface="Comic Sans MS" pitchFamily="66" charset="0"/>
              </a:rPr>
              <a:t>Atopik</a:t>
            </a:r>
            <a:r>
              <a:rPr lang="tr-TR" dirty="0" smtClean="0">
                <a:latin typeface="Comic Sans MS" pitchFamily="66" charset="0"/>
              </a:rPr>
              <a:t> dermatit  bulguları veya </a:t>
            </a:r>
            <a:r>
              <a:rPr lang="tr-TR" dirty="0" err="1" smtClean="0">
                <a:latin typeface="Comic Sans MS" pitchFamily="66" charset="0"/>
              </a:rPr>
              <a:t>anamnez</a:t>
            </a:r>
            <a:endParaRPr lang="tr-TR" dirty="0" smtClean="0">
              <a:latin typeface="Comic Sans MS" pitchFamily="66" charset="0"/>
            </a:endParaRPr>
          </a:p>
          <a:p>
            <a:pPr eaLnBrk="1" hangingPunct="1">
              <a:lnSpc>
                <a:spcPct val="150000"/>
              </a:lnSpc>
            </a:pPr>
            <a:r>
              <a:rPr lang="tr-TR" dirty="0" err="1" smtClean="0">
                <a:latin typeface="Comic Sans MS" pitchFamily="66" charset="0"/>
              </a:rPr>
              <a:t>Ekzematöz</a:t>
            </a:r>
            <a:r>
              <a:rPr lang="tr-TR" dirty="0" smtClean="0">
                <a:latin typeface="Comic Sans MS" pitchFamily="66" charset="0"/>
              </a:rPr>
              <a:t> dermatit varlığı</a:t>
            </a:r>
          </a:p>
          <a:p>
            <a:pPr eaLnBrk="1" hangingPunct="1">
              <a:lnSpc>
                <a:spcPct val="150000"/>
              </a:lnSpc>
            </a:pPr>
            <a:r>
              <a:rPr lang="tr-TR" dirty="0" smtClean="0">
                <a:latin typeface="Comic Sans MS" pitchFamily="66" charset="0"/>
              </a:rPr>
              <a:t> Meslek öncesi nikel, kobalt, krom gibi maddelerle temas</a:t>
            </a:r>
          </a:p>
          <a:p>
            <a:pPr eaLnBrk="1" hangingPunct="1">
              <a:lnSpc>
                <a:spcPct val="150000"/>
              </a:lnSpc>
            </a:pPr>
            <a:r>
              <a:rPr lang="tr-TR" dirty="0" smtClean="0">
                <a:latin typeface="Comic Sans MS" pitchFamily="66" charset="0"/>
              </a:rPr>
              <a:t>Deri kuruluğu</a:t>
            </a:r>
          </a:p>
          <a:p>
            <a:pPr eaLnBrk="1" hangingPunct="1">
              <a:lnSpc>
                <a:spcPct val="150000"/>
              </a:lnSpc>
            </a:pPr>
            <a:r>
              <a:rPr lang="tr-TR" dirty="0" smtClean="0">
                <a:latin typeface="Comic Sans MS" pitchFamily="66" charset="0"/>
              </a:rPr>
              <a:t>Yama  </a:t>
            </a:r>
            <a:r>
              <a:rPr lang="tr-TR" dirty="0" smtClean="0">
                <a:latin typeface="Comic Sans MS" pitchFamily="66" charset="0"/>
              </a:rPr>
              <a:t>testleri ( herhangi bir maddeye duyarlılık tarif ediyorsa)</a:t>
            </a:r>
          </a:p>
          <a:p>
            <a:pPr eaLnBrk="1" hangingPunct="1">
              <a:lnSpc>
                <a:spcPct val="150000"/>
              </a:lnSpc>
            </a:pPr>
            <a:endParaRPr lang="tr-TR" dirty="0" smtClean="0">
              <a:latin typeface="Comic Sans MS" pitchFamily="66" charset="0"/>
            </a:endParaRPr>
          </a:p>
          <a:p>
            <a:pPr eaLnBrk="1" hangingPunct="1">
              <a:lnSpc>
                <a:spcPct val="150000"/>
              </a:lnSpc>
            </a:pPr>
            <a:endParaRPr lang="tr-TR" dirty="0" smtClean="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539552" y="-27384"/>
            <a:ext cx="7772400" cy="1143000"/>
          </a:xfrm>
        </p:spPr>
        <p:txBody>
          <a:bodyPr bIns="45720" anchor="ctr"/>
          <a:lstStyle/>
          <a:p>
            <a:pPr eaLnBrk="1" hangingPunct="1"/>
            <a:r>
              <a:rPr lang="tr-TR" dirty="0" smtClean="0"/>
              <a:t>Tedavi</a:t>
            </a:r>
          </a:p>
        </p:txBody>
      </p:sp>
      <p:sp>
        <p:nvSpPr>
          <p:cNvPr id="24578" name="Rectangle 3"/>
          <p:cNvSpPr>
            <a:spLocks noGrp="1" noChangeArrowheads="1"/>
          </p:cNvSpPr>
          <p:nvPr>
            <p:ph type="body" idx="4294967295"/>
          </p:nvPr>
        </p:nvSpPr>
        <p:spPr>
          <a:xfrm>
            <a:off x="976064" y="1052736"/>
            <a:ext cx="7772400" cy="4572000"/>
          </a:xfrm>
        </p:spPr>
        <p:txBody>
          <a:bodyPr/>
          <a:lstStyle/>
          <a:p>
            <a:pPr eaLnBrk="1" hangingPunct="1">
              <a:lnSpc>
                <a:spcPct val="150000"/>
              </a:lnSpc>
            </a:pPr>
            <a:r>
              <a:rPr lang="tr-TR" sz="2200" dirty="0" smtClean="0">
                <a:latin typeface="Comic Sans MS" pitchFamily="66" charset="0"/>
              </a:rPr>
              <a:t>Etkenden uzaklaştırmak ve en az 15 gün istirahat</a:t>
            </a:r>
          </a:p>
          <a:p>
            <a:pPr eaLnBrk="1" hangingPunct="1">
              <a:lnSpc>
                <a:spcPct val="150000"/>
              </a:lnSpc>
            </a:pPr>
            <a:r>
              <a:rPr lang="tr-TR" sz="2200" dirty="0" smtClean="0">
                <a:latin typeface="Comic Sans MS" pitchFamily="66" charset="0"/>
              </a:rPr>
              <a:t>Suya </a:t>
            </a:r>
            <a:r>
              <a:rPr lang="tr-TR" sz="2200" dirty="0" err="1" smtClean="0">
                <a:latin typeface="Comic Sans MS" pitchFamily="66" charset="0"/>
              </a:rPr>
              <a:t>maruziyetin</a:t>
            </a:r>
            <a:r>
              <a:rPr lang="tr-TR" sz="2200" dirty="0" smtClean="0">
                <a:latin typeface="Comic Sans MS" pitchFamily="66" charset="0"/>
              </a:rPr>
              <a:t> ve  el yıkamanın azaltılması</a:t>
            </a:r>
          </a:p>
          <a:p>
            <a:pPr eaLnBrk="1" hangingPunct="1">
              <a:lnSpc>
                <a:spcPct val="150000"/>
              </a:lnSpc>
            </a:pPr>
            <a:r>
              <a:rPr lang="tr-TR" sz="2200" dirty="0" smtClean="0">
                <a:latin typeface="Comic Sans MS" pitchFamily="66" charset="0"/>
              </a:rPr>
              <a:t>Koruyucu iş eldivenlerinin içine  pamuklu iç eldivenler giyilmesi</a:t>
            </a:r>
          </a:p>
          <a:p>
            <a:pPr eaLnBrk="1" hangingPunct="1">
              <a:lnSpc>
                <a:spcPct val="150000"/>
              </a:lnSpc>
            </a:pPr>
            <a:r>
              <a:rPr lang="tr-TR" sz="2200" dirty="0" smtClean="0">
                <a:latin typeface="Comic Sans MS" pitchFamily="66" charset="0"/>
              </a:rPr>
              <a:t>Kuruyan ellerin nemlendirilmesi</a:t>
            </a:r>
          </a:p>
          <a:p>
            <a:pPr eaLnBrk="1" hangingPunct="1">
              <a:lnSpc>
                <a:spcPct val="150000"/>
              </a:lnSpc>
            </a:pPr>
            <a:r>
              <a:rPr lang="tr-TR" sz="2200" dirty="0" smtClean="0">
                <a:latin typeface="Comic Sans MS" pitchFamily="66" charset="0"/>
              </a:rPr>
              <a:t> Ciddi </a:t>
            </a:r>
            <a:r>
              <a:rPr lang="tr-TR" sz="2200" dirty="0" err="1" smtClean="0">
                <a:latin typeface="Comic Sans MS" pitchFamily="66" charset="0"/>
              </a:rPr>
              <a:t>inflamasyonun</a:t>
            </a:r>
            <a:r>
              <a:rPr lang="tr-TR" sz="2200" dirty="0" smtClean="0">
                <a:latin typeface="Comic Sans MS" pitchFamily="66" charset="0"/>
              </a:rPr>
              <a:t> geliştiği durumlarda </a:t>
            </a:r>
            <a:r>
              <a:rPr lang="tr-TR" sz="2200" dirty="0" err="1" smtClean="0">
                <a:latin typeface="Comic Sans MS" pitchFamily="66" charset="0"/>
              </a:rPr>
              <a:t>topikal</a:t>
            </a:r>
            <a:r>
              <a:rPr lang="tr-TR" sz="2200" dirty="0" smtClean="0">
                <a:latin typeface="Comic Sans MS" pitchFamily="66" charset="0"/>
              </a:rPr>
              <a:t> ve sistemik </a:t>
            </a:r>
            <a:r>
              <a:rPr lang="tr-TR" sz="2200" dirty="0" err="1" smtClean="0">
                <a:latin typeface="Comic Sans MS" pitchFamily="66" charset="0"/>
              </a:rPr>
              <a:t>kortikosteroid</a:t>
            </a:r>
            <a:endParaRPr lang="tr-TR" sz="2200" dirty="0" smtClean="0">
              <a:latin typeface="Comic Sans MS" pitchFamily="66" charset="0"/>
            </a:endParaRPr>
          </a:p>
          <a:p>
            <a:pPr eaLnBrk="1" hangingPunct="1">
              <a:lnSpc>
                <a:spcPct val="150000"/>
              </a:lnSpc>
            </a:pPr>
            <a:r>
              <a:rPr lang="tr-TR" sz="2200" dirty="0" err="1" smtClean="0">
                <a:latin typeface="Comic Sans MS" pitchFamily="66" charset="0"/>
              </a:rPr>
              <a:t>Antihistaminikler</a:t>
            </a:r>
            <a:endParaRPr lang="tr-TR" sz="2200" dirty="0" smtClean="0">
              <a:latin typeface="Comic Sans MS" pitchFamily="66" charset="0"/>
            </a:endParaRPr>
          </a:p>
          <a:p>
            <a:pPr eaLnBrk="1" hangingPunct="1">
              <a:lnSpc>
                <a:spcPct val="150000"/>
              </a:lnSpc>
            </a:pPr>
            <a:r>
              <a:rPr lang="tr-TR" sz="2200" dirty="0" smtClean="0">
                <a:latin typeface="Comic Sans MS" pitchFamily="66" charset="0"/>
              </a:rPr>
              <a:t>İşyerinde alan değişimi</a:t>
            </a:r>
          </a:p>
          <a:p>
            <a:pPr eaLnBrk="1" hangingPunct="1">
              <a:lnSpc>
                <a:spcPct val="150000"/>
              </a:lnSpc>
            </a:pPr>
            <a:r>
              <a:rPr lang="tr-TR" sz="2200" dirty="0" smtClean="0">
                <a:latin typeface="Comic Sans MS" pitchFamily="66" charset="0"/>
              </a:rPr>
              <a:t>Yeni meslek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Başlık"/>
          <p:cNvSpPr>
            <a:spLocks noGrp="1"/>
          </p:cNvSpPr>
          <p:nvPr>
            <p:ph type="title"/>
          </p:nvPr>
        </p:nvSpPr>
        <p:spPr>
          <a:xfrm>
            <a:off x="107950" y="115888"/>
            <a:ext cx="7772400" cy="1143000"/>
          </a:xfrm>
        </p:spPr>
        <p:txBody>
          <a:bodyPr/>
          <a:lstStyle/>
          <a:p>
            <a:pPr eaLnBrk="1" hangingPunct="1"/>
            <a:r>
              <a:rPr lang="tr-TR" smtClean="0"/>
              <a:t>Vaka 1</a:t>
            </a:r>
          </a:p>
        </p:txBody>
      </p:sp>
      <p:pic>
        <p:nvPicPr>
          <p:cNvPr id="33794" name="Picture 2" descr="C:\Users\Akdeniz\Downloads\Turan Resim\DSCN0001.jpg"/>
          <p:cNvPicPr>
            <a:picLocks noGrp="1" noChangeAspect="1" noChangeArrowheads="1"/>
          </p:cNvPicPr>
          <p:nvPr>
            <p:ph sz="quarter" idx="1"/>
          </p:nvPr>
        </p:nvPicPr>
        <p:blipFill>
          <a:blip r:embed="rId3" cstate="print"/>
          <a:srcRect/>
          <a:stretch>
            <a:fillRect/>
          </a:stretch>
        </p:blipFill>
        <p:spPr>
          <a:xfrm>
            <a:off x="2286000" y="131763"/>
            <a:ext cx="6624638" cy="658336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914400" y="260648"/>
            <a:ext cx="7772400" cy="6264696"/>
          </a:xfrm>
        </p:spPr>
        <p:txBody>
          <a:bodyPr>
            <a:normAutofit fontScale="92500" lnSpcReduction="10000"/>
          </a:bodyPr>
          <a:lstStyle/>
          <a:p>
            <a:pPr marL="274320" indent="-274320" eaLnBrk="1" fontAlgn="auto" hangingPunct="1">
              <a:lnSpc>
                <a:spcPct val="120000"/>
              </a:lnSpc>
              <a:spcBef>
                <a:spcPts val="580"/>
              </a:spcBef>
              <a:spcAft>
                <a:spcPts val="0"/>
              </a:spcAft>
              <a:buFont typeface="Wingdings 2"/>
              <a:buChar char=""/>
              <a:defRPr/>
            </a:pPr>
            <a:r>
              <a:rPr lang="tr-TR" dirty="0" smtClean="0"/>
              <a:t>24 yaşında, sanayide oto tamirhanesinde </a:t>
            </a:r>
            <a:r>
              <a:rPr lang="tr-TR" dirty="0"/>
              <a:t>ç</a:t>
            </a:r>
            <a:r>
              <a:rPr lang="tr-TR" dirty="0" smtClean="0"/>
              <a:t>alışan hasta </a:t>
            </a:r>
          </a:p>
          <a:p>
            <a:pPr marL="274320" indent="-274320" eaLnBrk="1" fontAlgn="auto" hangingPunct="1">
              <a:lnSpc>
                <a:spcPct val="120000"/>
              </a:lnSpc>
              <a:spcBef>
                <a:spcPts val="580"/>
              </a:spcBef>
              <a:spcAft>
                <a:spcPts val="0"/>
              </a:spcAft>
              <a:buFont typeface="Wingdings 2"/>
              <a:buChar char=""/>
              <a:defRPr/>
            </a:pPr>
            <a:r>
              <a:rPr lang="tr-TR" dirty="0" smtClean="0"/>
              <a:t>Ellerinde ağrı ve yanma ile birlikte olan kabuklanma ve yaralar mevcut</a:t>
            </a:r>
          </a:p>
          <a:p>
            <a:pPr marL="274320" indent="-274320" eaLnBrk="1" fontAlgn="auto" hangingPunct="1">
              <a:lnSpc>
                <a:spcPct val="120000"/>
              </a:lnSpc>
              <a:spcBef>
                <a:spcPts val="580"/>
              </a:spcBef>
              <a:spcAft>
                <a:spcPts val="0"/>
              </a:spcAft>
              <a:buFont typeface="Wingdings 2"/>
              <a:buChar char=""/>
              <a:defRPr/>
            </a:pPr>
            <a:r>
              <a:rPr lang="tr-TR" dirty="0" smtClean="0"/>
              <a:t>Şikayetleri 2 yıldır devam etmektedir</a:t>
            </a:r>
          </a:p>
          <a:p>
            <a:pPr marL="274320" indent="-274320" eaLnBrk="1" fontAlgn="auto" hangingPunct="1">
              <a:lnSpc>
                <a:spcPct val="120000"/>
              </a:lnSpc>
              <a:spcBef>
                <a:spcPts val="580"/>
              </a:spcBef>
              <a:spcAft>
                <a:spcPts val="0"/>
              </a:spcAft>
              <a:buFont typeface="Wingdings 2"/>
              <a:buChar char=""/>
              <a:defRPr/>
            </a:pPr>
            <a:r>
              <a:rPr lang="tr-TR" dirty="0" smtClean="0"/>
              <a:t>Özgeçmiş: Özellik yok </a:t>
            </a:r>
          </a:p>
          <a:p>
            <a:pPr marL="274320" indent="-274320" eaLnBrk="1" fontAlgn="auto" hangingPunct="1">
              <a:lnSpc>
                <a:spcPct val="120000"/>
              </a:lnSpc>
              <a:spcBef>
                <a:spcPts val="580"/>
              </a:spcBef>
              <a:spcAft>
                <a:spcPts val="0"/>
              </a:spcAft>
              <a:buFont typeface="Wingdings 2"/>
              <a:buChar char=""/>
              <a:defRPr/>
            </a:pPr>
            <a:r>
              <a:rPr lang="tr-TR" dirty="0" smtClean="0"/>
              <a:t>Dermatolojik muayene: </a:t>
            </a:r>
          </a:p>
          <a:p>
            <a:pPr marL="548640" lvl="1" eaLnBrk="1" fontAlgn="auto" hangingPunct="1">
              <a:lnSpc>
                <a:spcPct val="120000"/>
              </a:lnSpc>
              <a:spcBef>
                <a:spcPts val="370"/>
              </a:spcBef>
              <a:spcAft>
                <a:spcPts val="0"/>
              </a:spcAft>
              <a:buFont typeface="Wingdings 2"/>
              <a:buChar char=""/>
              <a:defRPr/>
            </a:pPr>
            <a:r>
              <a:rPr lang="tr-TR" dirty="0" err="1" smtClean="0"/>
              <a:t>Heriki</a:t>
            </a:r>
            <a:r>
              <a:rPr lang="tr-TR" dirty="0" smtClean="0"/>
              <a:t> </a:t>
            </a:r>
            <a:r>
              <a:rPr lang="tr-TR" dirty="0" err="1" smtClean="0"/>
              <a:t>palmar</a:t>
            </a:r>
            <a:r>
              <a:rPr lang="tr-TR" dirty="0" smtClean="0"/>
              <a:t> bölgede ve el sırtına taşan</a:t>
            </a:r>
          </a:p>
          <a:p>
            <a:pPr marL="822960" lvl="2" eaLnBrk="1" fontAlgn="auto" hangingPunct="1">
              <a:lnSpc>
                <a:spcPct val="120000"/>
              </a:lnSpc>
              <a:spcBef>
                <a:spcPts val="370"/>
              </a:spcBef>
              <a:spcAft>
                <a:spcPts val="0"/>
              </a:spcAft>
              <a:buClr>
                <a:schemeClr val="accent1">
                  <a:tint val="60000"/>
                </a:schemeClr>
              </a:buClr>
              <a:buFont typeface="Wingdings 2"/>
              <a:buChar char=""/>
              <a:defRPr/>
            </a:pPr>
            <a:r>
              <a:rPr lang="tr-TR" dirty="0" smtClean="0"/>
              <a:t>hafif </a:t>
            </a:r>
            <a:r>
              <a:rPr lang="tr-TR" dirty="0" err="1" smtClean="0"/>
              <a:t>eritem</a:t>
            </a:r>
            <a:r>
              <a:rPr lang="tr-TR" dirty="0" smtClean="0"/>
              <a:t>, </a:t>
            </a:r>
          </a:p>
          <a:p>
            <a:pPr marL="822960" lvl="2" eaLnBrk="1" fontAlgn="auto" hangingPunct="1">
              <a:lnSpc>
                <a:spcPct val="120000"/>
              </a:lnSpc>
              <a:spcBef>
                <a:spcPts val="370"/>
              </a:spcBef>
              <a:spcAft>
                <a:spcPts val="0"/>
              </a:spcAft>
              <a:buClr>
                <a:schemeClr val="accent1">
                  <a:tint val="60000"/>
                </a:schemeClr>
              </a:buClr>
              <a:buFont typeface="Wingdings 2"/>
              <a:buChar char=""/>
              <a:defRPr/>
            </a:pPr>
            <a:r>
              <a:rPr lang="tr-TR" dirty="0" smtClean="0"/>
              <a:t>yaygın </a:t>
            </a:r>
            <a:r>
              <a:rPr lang="tr-TR" dirty="0" err="1" smtClean="0"/>
              <a:t>deskuamasyon</a:t>
            </a:r>
            <a:r>
              <a:rPr lang="tr-TR" dirty="0" smtClean="0"/>
              <a:t>, </a:t>
            </a:r>
          </a:p>
          <a:p>
            <a:pPr marL="822960" lvl="2" eaLnBrk="1" fontAlgn="auto" hangingPunct="1">
              <a:lnSpc>
                <a:spcPct val="120000"/>
              </a:lnSpc>
              <a:spcBef>
                <a:spcPts val="370"/>
              </a:spcBef>
              <a:spcAft>
                <a:spcPts val="0"/>
              </a:spcAft>
              <a:buClr>
                <a:schemeClr val="accent1">
                  <a:tint val="60000"/>
                </a:schemeClr>
              </a:buClr>
              <a:buFont typeface="Wingdings 2"/>
              <a:buChar char=""/>
              <a:defRPr/>
            </a:pPr>
            <a:r>
              <a:rPr lang="tr-TR" dirty="0" smtClean="0"/>
              <a:t>yer yer </a:t>
            </a:r>
            <a:r>
              <a:rPr lang="tr-TR" dirty="0" err="1" smtClean="0"/>
              <a:t>fissürasyon</a:t>
            </a:r>
            <a:r>
              <a:rPr lang="tr-TR" dirty="0" smtClean="0"/>
              <a:t> ve </a:t>
            </a:r>
            <a:r>
              <a:rPr lang="tr-TR" dirty="0" err="1" smtClean="0"/>
              <a:t>krutlanma</a:t>
            </a:r>
            <a:r>
              <a:rPr lang="tr-TR" dirty="0" smtClean="0"/>
              <a:t>, </a:t>
            </a:r>
          </a:p>
          <a:p>
            <a:pPr marL="548640" lvl="1" eaLnBrk="1" fontAlgn="auto" hangingPunct="1">
              <a:lnSpc>
                <a:spcPct val="120000"/>
              </a:lnSpc>
              <a:spcBef>
                <a:spcPts val="370"/>
              </a:spcBef>
              <a:spcAft>
                <a:spcPts val="0"/>
              </a:spcAft>
              <a:buFont typeface="Wingdings 2"/>
              <a:buChar char=""/>
              <a:defRPr/>
            </a:pPr>
            <a:r>
              <a:rPr lang="tr-TR" dirty="0" smtClean="0"/>
              <a:t>Parmak izi çizgilerinde kaybolma mevcut </a:t>
            </a:r>
          </a:p>
          <a:p>
            <a:pPr marL="274320" indent="-274320" eaLnBrk="1" fontAlgn="auto" hangingPunct="1">
              <a:lnSpc>
                <a:spcPct val="120000"/>
              </a:lnSpc>
              <a:spcBef>
                <a:spcPts val="580"/>
              </a:spcBef>
              <a:spcAft>
                <a:spcPts val="0"/>
              </a:spcAft>
              <a:buFont typeface="Wingdings 2"/>
              <a:buChar char=""/>
              <a:defRPr/>
            </a:pPr>
            <a:r>
              <a:rPr lang="tr-TR" dirty="0" smtClean="0"/>
              <a:t>Rutin laboratuar testleri normal</a:t>
            </a:r>
          </a:p>
          <a:p>
            <a:pPr marL="274320" indent="-274320" eaLnBrk="1" fontAlgn="auto" hangingPunct="1">
              <a:lnSpc>
                <a:spcPct val="120000"/>
              </a:lnSpc>
              <a:spcBef>
                <a:spcPts val="580"/>
              </a:spcBef>
              <a:spcAft>
                <a:spcPts val="0"/>
              </a:spcAft>
              <a:buFont typeface="Wingdings 2"/>
              <a:buChar char=""/>
              <a:defRPr/>
            </a:pPr>
            <a:r>
              <a:rPr lang="tr-TR" dirty="0" err="1" smtClean="0"/>
              <a:t>Atopik</a:t>
            </a:r>
            <a:r>
              <a:rPr lang="tr-TR" dirty="0" smtClean="0"/>
              <a:t> dermatit tanı kriterleri negatif</a:t>
            </a:r>
          </a:p>
          <a:p>
            <a:pPr marL="274320" indent="-274320" eaLnBrk="1" fontAlgn="auto" hangingPunct="1">
              <a:lnSpc>
                <a:spcPct val="120000"/>
              </a:lnSpc>
              <a:spcBef>
                <a:spcPts val="580"/>
              </a:spcBef>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eaLnBrk="1" hangingPunct="1">
              <a:lnSpc>
                <a:spcPct val="200000"/>
              </a:lnSpc>
            </a:pPr>
            <a:r>
              <a:rPr lang="tr-TR" smtClean="0"/>
              <a:t>Ön tanı?</a:t>
            </a:r>
          </a:p>
          <a:p>
            <a:pPr eaLnBrk="1" hangingPunct="1">
              <a:lnSpc>
                <a:spcPct val="200000"/>
              </a:lnSpc>
            </a:pPr>
            <a:r>
              <a:rPr lang="tr-TR" smtClean="0"/>
              <a:t>Ayırıcı tanılar?</a:t>
            </a:r>
          </a:p>
          <a:p>
            <a:pPr eaLnBrk="1" hangingPunct="1">
              <a:lnSpc>
                <a:spcPct val="200000"/>
              </a:lnSpc>
            </a:pPr>
            <a:r>
              <a:rPr lang="tr-TR" smtClean="0"/>
              <a:t>Tanınız şüpheli ise neler istersiniz?</a:t>
            </a:r>
          </a:p>
          <a:p>
            <a:pPr eaLnBrk="1" hangingPunct="1">
              <a:lnSpc>
                <a:spcPct val="200000"/>
              </a:lnSpc>
            </a:pPr>
            <a:r>
              <a:rPr lang="tr-TR" smtClean="0"/>
              <a:t>Tedavi planınız nedir?</a:t>
            </a:r>
          </a:p>
          <a:p>
            <a:pPr eaLnBrk="1" hangingPunct="1">
              <a:lnSpc>
                <a:spcPct val="200000"/>
              </a:lnSpc>
            </a:pPr>
            <a:endParaRPr lang="tr-T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Başlık"/>
          <p:cNvSpPr>
            <a:spLocks noGrp="1"/>
          </p:cNvSpPr>
          <p:nvPr>
            <p:ph type="title"/>
          </p:nvPr>
        </p:nvSpPr>
        <p:spPr/>
        <p:txBody>
          <a:bodyPr/>
          <a:lstStyle/>
          <a:p>
            <a:pPr eaLnBrk="1" hangingPunct="1"/>
            <a:r>
              <a:rPr lang="tr-TR" smtClean="0"/>
              <a:t>Ön tanı</a:t>
            </a:r>
          </a:p>
        </p:txBody>
      </p:sp>
      <p:sp>
        <p:nvSpPr>
          <p:cNvPr id="3" name="2 İçerik Yer Tutucusu"/>
          <p:cNvSpPr>
            <a:spLocks noGrp="1"/>
          </p:cNvSpPr>
          <p:nvPr>
            <p:ph sz="quarter" idx="1"/>
          </p:nvPr>
        </p:nvSpPr>
        <p:spPr>
          <a:xfrm>
            <a:off x="914400" y="1714500"/>
            <a:ext cx="7772400" cy="4643438"/>
          </a:xfrm>
        </p:spPr>
        <p:txBody>
          <a:bodyPr>
            <a:normAutofit fontScale="70000" lnSpcReduction="20000"/>
          </a:bodyPr>
          <a:lstStyle/>
          <a:p>
            <a:pPr marL="274320" indent="-274320" eaLnBrk="1" fontAlgn="auto" hangingPunct="1">
              <a:lnSpc>
                <a:spcPts val="4000"/>
              </a:lnSpc>
              <a:spcBef>
                <a:spcPts val="580"/>
              </a:spcBef>
              <a:spcAft>
                <a:spcPts val="0"/>
              </a:spcAft>
              <a:buFont typeface="Wingdings 2"/>
              <a:buChar char=""/>
              <a:defRPr/>
            </a:pPr>
            <a:r>
              <a:rPr lang="tr-TR" sz="3400" dirty="0" err="1" smtClean="0"/>
              <a:t>İrritan</a:t>
            </a:r>
            <a:r>
              <a:rPr lang="tr-TR" sz="3400" dirty="0" smtClean="0"/>
              <a:t> </a:t>
            </a:r>
            <a:r>
              <a:rPr lang="tr-TR" sz="3400" dirty="0" err="1" smtClean="0"/>
              <a:t>Kontakt</a:t>
            </a:r>
            <a:r>
              <a:rPr lang="tr-TR" sz="3400" dirty="0" smtClean="0"/>
              <a:t> Dermatit</a:t>
            </a:r>
          </a:p>
          <a:p>
            <a:pPr marL="548640" lvl="1" eaLnBrk="1" fontAlgn="auto" hangingPunct="1">
              <a:lnSpc>
                <a:spcPts val="4000"/>
              </a:lnSpc>
              <a:spcBef>
                <a:spcPts val="370"/>
              </a:spcBef>
              <a:spcAft>
                <a:spcPts val="0"/>
              </a:spcAft>
              <a:buFont typeface="Wingdings 2"/>
              <a:buChar char=""/>
              <a:defRPr/>
            </a:pPr>
            <a:r>
              <a:rPr lang="tr-TR" dirty="0" err="1" smtClean="0"/>
              <a:t>İrritan</a:t>
            </a:r>
            <a:r>
              <a:rPr lang="tr-TR" dirty="0" smtClean="0"/>
              <a:t> </a:t>
            </a:r>
            <a:r>
              <a:rPr lang="tr-TR" dirty="0" err="1" smtClean="0"/>
              <a:t>kontakt</a:t>
            </a:r>
            <a:r>
              <a:rPr lang="tr-TR" dirty="0" smtClean="0"/>
              <a:t> dermatit, derinin </a:t>
            </a:r>
            <a:r>
              <a:rPr lang="tr-TR" dirty="0" err="1" smtClean="0"/>
              <a:t>irritanlara</a:t>
            </a:r>
            <a:r>
              <a:rPr lang="tr-TR" dirty="0" smtClean="0"/>
              <a:t> karşı </a:t>
            </a:r>
            <a:r>
              <a:rPr lang="tr-TR" dirty="0" err="1" smtClean="0"/>
              <a:t>nonimmunolojik</a:t>
            </a:r>
            <a:r>
              <a:rPr lang="tr-TR" dirty="0" smtClean="0"/>
              <a:t>, </a:t>
            </a:r>
            <a:r>
              <a:rPr lang="tr-TR" dirty="0" err="1" smtClean="0"/>
              <a:t>nonspesifik</a:t>
            </a:r>
            <a:r>
              <a:rPr lang="tr-TR" dirty="0" smtClean="0"/>
              <a:t> </a:t>
            </a:r>
            <a:r>
              <a:rPr lang="tr-TR" dirty="0" err="1" smtClean="0"/>
              <a:t>inflamatuar</a:t>
            </a:r>
            <a:r>
              <a:rPr lang="tr-TR" dirty="0" smtClean="0"/>
              <a:t> bir cevabıdır ve sabun, deterjan, su, friksiyon gibi </a:t>
            </a:r>
            <a:r>
              <a:rPr lang="tr-TR" dirty="0" err="1" smtClean="0"/>
              <a:t>irritanlara</a:t>
            </a:r>
            <a:r>
              <a:rPr lang="tr-TR" dirty="0" smtClean="0"/>
              <a:t> </a:t>
            </a:r>
            <a:r>
              <a:rPr lang="tr-TR" dirty="0" err="1" smtClean="0"/>
              <a:t>maruziyet</a:t>
            </a:r>
            <a:r>
              <a:rPr lang="tr-TR" dirty="0" smtClean="0"/>
              <a:t> sonucunda akut ya da kümülatif olarak gelişir.</a:t>
            </a:r>
          </a:p>
          <a:p>
            <a:pPr marL="548640" lvl="1" eaLnBrk="1" fontAlgn="auto" hangingPunct="1">
              <a:lnSpc>
                <a:spcPts val="4000"/>
              </a:lnSpc>
              <a:spcBef>
                <a:spcPts val="370"/>
              </a:spcBef>
              <a:spcAft>
                <a:spcPts val="0"/>
              </a:spcAft>
              <a:buFont typeface="Wingdings 2"/>
              <a:buChar char=""/>
              <a:defRPr/>
            </a:pPr>
            <a:r>
              <a:rPr lang="tr-TR" dirty="0" smtClean="0"/>
              <a:t>Maddelerin </a:t>
            </a:r>
            <a:r>
              <a:rPr lang="tr-TR" dirty="0" err="1" smtClean="0"/>
              <a:t>toksik</a:t>
            </a:r>
            <a:r>
              <a:rPr lang="tr-TR" dirty="0" smtClean="0"/>
              <a:t> etkisine bağlı olarak ortaya çıkar. Önceden duyarlılık (</a:t>
            </a:r>
            <a:r>
              <a:rPr lang="tr-TR" dirty="0" err="1" smtClean="0"/>
              <a:t>sensitizasyon</a:t>
            </a:r>
            <a:r>
              <a:rPr lang="tr-TR" dirty="0" smtClean="0"/>
              <a:t>) kazanılmış olması gerekmediğinden maddeyle ilk kez temas edilmesi sonrasında bile meydana gelebilir.</a:t>
            </a:r>
            <a:br>
              <a:rPr lang="tr-TR" dirty="0" smtClean="0"/>
            </a:b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Başlık"/>
          <p:cNvSpPr>
            <a:spLocks noGrp="1"/>
          </p:cNvSpPr>
          <p:nvPr>
            <p:ph type="title"/>
          </p:nvPr>
        </p:nvSpPr>
        <p:spPr/>
        <p:txBody>
          <a:bodyPr/>
          <a:lstStyle/>
          <a:p>
            <a:pPr eaLnBrk="1" hangingPunct="1"/>
            <a:r>
              <a:rPr lang="tr-TR" smtClean="0"/>
              <a:t>Ayırıcı tanı</a:t>
            </a:r>
          </a:p>
        </p:txBody>
      </p:sp>
      <p:sp>
        <p:nvSpPr>
          <p:cNvPr id="3" name="2 İçerik Yer Tutucusu"/>
          <p:cNvSpPr>
            <a:spLocks noGrp="1"/>
          </p:cNvSpPr>
          <p:nvPr>
            <p:ph sz="quarter" idx="1"/>
          </p:nvPr>
        </p:nvSpPr>
        <p:spPr>
          <a:xfrm>
            <a:off x="1357313" y="1737320"/>
            <a:ext cx="7329487" cy="4572000"/>
          </a:xfrm>
        </p:spPr>
        <p:txBody>
          <a:bodyPr>
            <a:normAutofit/>
          </a:bodyPr>
          <a:lstStyle/>
          <a:p>
            <a:pPr marL="274320" indent="-274320" eaLnBrk="1" fontAlgn="auto" hangingPunct="1">
              <a:lnSpc>
                <a:spcPct val="150000"/>
              </a:lnSpc>
              <a:spcBef>
                <a:spcPts val="580"/>
              </a:spcBef>
              <a:spcAft>
                <a:spcPts val="0"/>
              </a:spcAft>
              <a:buFont typeface="Wingdings 2"/>
              <a:buChar char=""/>
              <a:defRPr/>
            </a:pPr>
            <a:r>
              <a:rPr lang="tr-TR" dirty="0" smtClean="0"/>
              <a:t>Kronik alerjik </a:t>
            </a:r>
            <a:r>
              <a:rPr lang="tr-TR" dirty="0" err="1" smtClean="0"/>
              <a:t>kontakt</a:t>
            </a:r>
            <a:r>
              <a:rPr lang="tr-TR" dirty="0" smtClean="0"/>
              <a:t> dermatit, </a:t>
            </a:r>
          </a:p>
          <a:p>
            <a:pPr marL="274320" indent="-274320" eaLnBrk="1" fontAlgn="auto" hangingPunct="1">
              <a:lnSpc>
                <a:spcPct val="150000"/>
              </a:lnSpc>
              <a:spcBef>
                <a:spcPts val="580"/>
              </a:spcBef>
              <a:spcAft>
                <a:spcPts val="0"/>
              </a:spcAft>
              <a:buFont typeface="Wingdings 2"/>
              <a:buChar char=""/>
              <a:defRPr/>
            </a:pPr>
            <a:r>
              <a:rPr lang="tr-TR" dirty="0" err="1" smtClean="0"/>
              <a:t>Psoriazis</a:t>
            </a:r>
            <a:r>
              <a:rPr lang="tr-TR" dirty="0" smtClean="0"/>
              <a:t>, </a:t>
            </a:r>
          </a:p>
          <a:p>
            <a:pPr marL="274320" indent="-274320" eaLnBrk="1" fontAlgn="auto" hangingPunct="1">
              <a:lnSpc>
                <a:spcPct val="150000"/>
              </a:lnSpc>
              <a:spcBef>
                <a:spcPts val="580"/>
              </a:spcBef>
              <a:spcAft>
                <a:spcPts val="0"/>
              </a:spcAft>
              <a:buFont typeface="Wingdings 2"/>
              <a:buChar char=""/>
              <a:defRPr/>
            </a:pPr>
            <a:r>
              <a:rPr lang="tr-TR" dirty="0" err="1" smtClean="0"/>
              <a:t>Dermatofitoz</a:t>
            </a:r>
            <a:r>
              <a:rPr lang="tr-TR" dirty="0" smtClean="0"/>
              <a:t>, </a:t>
            </a:r>
          </a:p>
          <a:p>
            <a:pPr marL="274320" indent="-274320" eaLnBrk="1" fontAlgn="auto" hangingPunct="1">
              <a:lnSpc>
                <a:spcPct val="150000"/>
              </a:lnSpc>
              <a:spcBef>
                <a:spcPts val="580"/>
              </a:spcBef>
              <a:spcAft>
                <a:spcPts val="0"/>
              </a:spcAft>
              <a:buFont typeface="Wingdings 2"/>
              <a:buChar char=""/>
              <a:defRPr/>
            </a:pPr>
            <a:r>
              <a:rPr lang="tr-TR" dirty="0" err="1" smtClean="0"/>
              <a:t>Atopik</a:t>
            </a:r>
            <a:r>
              <a:rPr lang="tr-TR" dirty="0" smtClean="0"/>
              <a:t> </a:t>
            </a:r>
            <a:r>
              <a:rPr lang="tr-TR" dirty="0" err="1" smtClean="0"/>
              <a:t>ekzema</a:t>
            </a:r>
            <a:r>
              <a:rPr lang="tr-TR" dirty="0" smtClean="0"/>
              <a:t>,</a:t>
            </a:r>
          </a:p>
          <a:p>
            <a:pPr marL="274320" indent="-274320" eaLnBrk="1" fontAlgn="auto" hangingPunct="1">
              <a:lnSpc>
                <a:spcPct val="150000"/>
              </a:lnSpc>
              <a:spcBef>
                <a:spcPts val="580"/>
              </a:spcBef>
              <a:spcAft>
                <a:spcPts val="0"/>
              </a:spcAft>
              <a:buFont typeface="Wingdings 2"/>
              <a:buChar char=""/>
              <a:defRPr/>
            </a:pPr>
            <a:r>
              <a:rPr lang="tr-TR" dirty="0" smtClean="0"/>
              <a:t>İlaç </a:t>
            </a:r>
            <a:r>
              <a:rPr lang="tr-TR" dirty="0" err="1" smtClean="0"/>
              <a:t>erüpsiyonları</a:t>
            </a:r>
            <a:endParaRPr lang="tr-TR" dirty="0" smtClean="0"/>
          </a:p>
          <a:p>
            <a:pPr marL="274320" indent="-274320" eaLnBrk="1" fontAlgn="auto" hangingPunct="1">
              <a:lnSpc>
                <a:spcPct val="150000"/>
              </a:lnSpc>
              <a:spcBef>
                <a:spcPts val="580"/>
              </a:spcBef>
              <a:spcAft>
                <a:spcPts val="0"/>
              </a:spcAft>
              <a:buFont typeface="Wingdings 2"/>
              <a:buChar char=""/>
              <a:defRPr/>
            </a:pPr>
            <a:r>
              <a:rPr lang="tr-TR" dirty="0" err="1" smtClean="0"/>
              <a:t>İd</a:t>
            </a:r>
            <a:r>
              <a:rPr lang="tr-TR" dirty="0" smtClean="0"/>
              <a:t> reaksiyonları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Başlık"/>
          <p:cNvSpPr>
            <a:spLocks noGrp="1"/>
          </p:cNvSpPr>
          <p:nvPr>
            <p:ph type="title"/>
          </p:nvPr>
        </p:nvSpPr>
        <p:spPr>
          <a:xfrm>
            <a:off x="683568" y="332656"/>
            <a:ext cx="7772400" cy="1143000"/>
          </a:xfrm>
        </p:spPr>
        <p:txBody>
          <a:bodyPr/>
          <a:lstStyle/>
          <a:p>
            <a:pPr eaLnBrk="1" hangingPunct="1"/>
            <a:r>
              <a:rPr lang="tr-TR" dirty="0" smtClean="0"/>
              <a:t>Tanınız şüpheli ise neler istersiniz?</a:t>
            </a:r>
          </a:p>
        </p:txBody>
      </p:sp>
      <p:sp>
        <p:nvSpPr>
          <p:cNvPr id="38914" name="2 İçerik Yer Tutucusu"/>
          <p:cNvSpPr>
            <a:spLocks noGrp="1"/>
          </p:cNvSpPr>
          <p:nvPr>
            <p:ph sz="quarter" idx="1"/>
          </p:nvPr>
        </p:nvSpPr>
        <p:spPr>
          <a:xfrm>
            <a:off x="1428750" y="1932012"/>
            <a:ext cx="7258050" cy="4305300"/>
          </a:xfrm>
        </p:spPr>
        <p:txBody>
          <a:bodyPr/>
          <a:lstStyle/>
          <a:p>
            <a:pPr eaLnBrk="1" hangingPunct="1">
              <a:lnSpc>
                <a:spcPct val="150000"/>
              </a:lnSpc>
            </a:pPr>
            <a:r>
              <a:rPr lang="tr-TR" dirty="0" smtClean="0"/>
              <a:t>İyi bir </a:t>
            </a:r>
            <a:r>
              <a:rPr lang="tr-TR" dirty="0" err="1" smtClean="0"/>
              <a:t>anamnez</a:t>
            </a:r>
            <a:r>
              <a:rPr lang="tr-TR" dirty="0" smtClean="0"/>
              <a:t> ve klinik muayene</a:t>
            </a:r>
          </a:p>
          <a:p>
            <a:pPr eaLnBrk="1" hangingPunct="1">
              <a:lnSpc>
                <a:spcPct val="150000"/>
              </a:lnSpc>
            </a:pPr>
            <a:r>
              <a:rPr lang="tr-TR" dirty="0" smtClean="0"/>
              <a:t>Deri yama testi, </a:t>
            </a:r>
          </a:p>
          <a:p>
            <a:pPr eaLnBrk="1" hangingPunct="1">
              <a:lnSpc>
                <a:spcPct val="150000"/>
              </a:lnSpc>
            </a:pPr>
            <a:r>
              <a:rPr lang="tr-TR" dirty="0" smtClean="0"/>
              <a:t>KOH </a:t>
            </a:r>
            <a:r>
              <a:rPr lang="tr-TR" dirty="0" err="1" smtClean="0"/>
              <a:t>preparasyonu</a:t>
            </a:r>
            <a:endParaRPr lang="tr-TR" dirty="0" smtClean="0"/>
          </a:p>
          <a:p>
            <a:pPr eaLnBrk="1" hangingPunct="1">
              <a:lnSpc>
                <a:spcPct val="150000"/>
              </a:lnSpc>
            </a:pPr>
            <a:r>
              <a:rPr lang="tr-TR" dirty="0" smtClean="0"/>
              <a:t>Kültür</a:t>
            </a:r>
          </a:p>
          <a:p>
            <a:pPr eaLnBrk="1" hangingPunct="1">
              <a:lnSpc>
                <a:spcPct val="150000"/>
              </a:lnSpc>
            </a:pPr>
            <a:r>
              <a:rPr lang="tr-TR" dirty="0" smtClean="0"/>
              <a:t>Biyopsi</a:t>
            </a:r>
          </a:p>
          <a:p>
            <a:pPr eaLnBrk="1" hangingPunct="1">
              <a:lnSpc>
                <a:spcPct val="150000"/>
              </a:lnSpc>
            </a:pPr>
            <a:endParaRPr lang="tr-TR"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Başlık"/>
          <p:cNvSpPr>
            <a:spLocks noGrp="1"/>
          </p:cNvSpPr>
          <p:nvPr>
            <p:ph type="title"/>
          </p:nvPr>
        </p:nvSpPr>
        <p:spPr>
          <a:xfrm>
            <a:off x="683568" y="188640"/>
            <a:ext cx="7772400" cy="1008112"/>
          </a:xfrm>
        </p:spPr>
        <p:txBody>
          <a:bodyPr/>
          <a:lstStyle/>
          <a:p>
            <a:pPr eaLnBrk="1" hangingPunct="1"/>
            <a:r>
              <a:rPr lang="tr-TR" smtClean="0"/>
              <a:t>Tedavi</a:t>
            </a:r>
          </a:p>
        </p:txBody>
      </p:sp>
      <p:sp>
        <p:nvSpPr>
          <p:cNvPr id="39938" name="2 İçerik Yer Tutucusu"/>
          <p:cNvSpPr>
            <a:spLocks noGrp="1"/>
          </p:cNvSpPr>
          <p:nvPr>
            <p:ph sz="quarter" idx="1"/>
          </p:nvPr>
        </p:nvSpPr>
        <p:spPr>
          <a:xfrm>
            <a:off x="914400" y="1449288"/>
            <a:ext cx="7772400" cy="4572000"/>
          </a:xfrm>
        </p:spPr>
        <p:txBody>
          <a:bodyPr/>
          <a:lstStyle/>
          <a:p>
            <a:pPr eaLnBrk="1" hangingPunct="1">
              <a:lnSpc>
                <a:spcPct val="150000"/>
              </a:lnSpc>
            </a:pPr>
            <a:r>
              <a:rPr lang="tr-TR" dirty="0" err="1" smtClean="0"/>
              <a:t>İrritasyon</a:t>
            </a:r>
            <a:r>
              <a:rPr lang="tr-TR" dirty="0" smtClean="0"/>
              <a:t> yapıcı maddeler ile temasın kesilmesi </a:t>
            </a:r>
          </a:p>
          <a:p>
            <a:pPr eaLnBrk="1" hangingPunct="1">
              <a:lnSpc>
                <a:spcPct val="150000"/>
              </a:lnSpc>
            </a:pPr>
            <a:r>
              <a:rPr lang="tr-TR" dirty="0" smtClean="0"/>
              <a:t>Deri tipine bağlı olarak </a:t>
            </a:r>
            <a:r>
              <a:rPr lang="tr-TR" dirty="0" err="1" smtClean="0"/>
              <a:t>nötral</a:t>
            </a:r>
            <a:r>
              <a:rPr lang="tr-TR" dirty="0" smtClean="0"/>
              <a:t> sabunlar, banyo yağları, kremler, </a:t>
            </a:r>
          </a:p>
          <a:p>
            <a:pPr eaLnBrk="1" hangingPunct="1">
              <a:lnSpc>
                <a:spcPct val="150000"/>
              </a:lnSpc>
            </a:pPr>
            <a:r>
              <a:rPr lang="tr-TR" dirty="0" smtClean="0"/>
              <a:t>Sentetik olmayan ve </a:t>
            </a:r>
            <a:r>
              <a:rPr lang="tr-TR" dirty="0" err="1" smtClean="0"/>
              <a:t>irritasyon</a:t>
            </a:r>
            <a:r>
              <a:rPr lang="tr-TR" dirty="0" smtClean="0"/>
              <a:t> yapıcı özelliği bulunmayan eldivenler </a:t>
            </a:r>
          </a:p>
          <a:p>
            <a:pPr eaLnBrk="1" hangingPunct="1">
              <a:lnSpc>
                <a:spcPct val="150000"/>
              </a:lnSpc>
            </a:pPr>
            <a:r>
              <a:rPr lang="tr-TR" dirty="0" smtClean="0"/>
              <a:t>Tıbbi tedavi </a:t>
            </a:r>
          </a:p>
          <a:p>
            <a:pPr lvl="1" eaLnBrk="1" hangingPunct="1">
              <a:lnSpc>
                <a:spcPct val="150000"/>
              </a:lnSpc>
            </a:pPr>
            <a:r>
              <a:rPr lang="tr-TR" dirty="0" err="1" smtClean="0"/>
              <a:t>Topikal</a:t>
            </a:r>
            <a:r>
              <a:rPr lang="tr-TR" dirty="0" smtClean="0"/>
              <a:t> ve oral </a:t>
            </a:r>
            <a:r>
              <a:rPr lang="tr-TR" dirty="0" err="1" smtClean="0"/>
              <a:t>steroid</a:t>
            </a:r>
            <a:endParaRPr lang="tr-TR" dirty="0" smtClean="0"/>
          </a:p>
          <a:p>
            <a:pPr lvl="1" eaLnBrk="1" hangingPunct="1">
              <a:lnSpc>
                <a:spcPct val="150000"/>
              </a:lnSpc>
            </a:pPr>
            <a:r>
              <a:rPr lang="tr-TR" dirty="0" smtClean="0"/>
              <a:t>PUVA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cstate="print"/>
          <a:srcRect t="4906"/>
          <a:stretch>
            <a:fillRect/>
          </a:stretch>
        </p:blipFill>
        <p:spPr bwMode="auto">
          <a:xfrm>
            <a:off x="1412875" y="188913"/>
            <a:ext cx="7731125" cy="6296025"/>
          </a:xfrm>
          <a:prstGeom prst="rect">
            <a:avLst/>
          </a:prstGeom>
          <a:noFill/>
          <a:ln w="9525">
            <a:noFill/>
            <a:miter lim="800000"/>
            <a:headEnd/>
            <a:tailEnd/>
          </a:ln>
        </p:spPr>
      </p:pic>
      <p:sp>
        <p:nvSpPr>
          <p:cNvPr id="5" name="4 Dikdörtgen"/>
          <p:cNvSpPr/>
          <p:nvPr/>
        </p:nvSpPr>
        <p:spPr>
          <a:xfrm>
            <a:off x="6732588" y="3284538"/>
            <a:ext cx="2214562" cy="57150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5363" name="5 Metin kutusu"/>
          <p:cNvSpPr txBox="1">
            <a:spLocks noChangeArrowheads="1"/>
          </p:cNvSpPr>
          <p:nvPr/>
        </p:nvSpPr>
        <p:spPr bwMode="auto">
          <a:xfrm>
            <a:off x="6083300" y="6484938"/>
            <a:ext cx="2657475" cy="260350"/>
          </a:xfrm>
          <a:prstGeom prst="rect">
            <a:avLst/>
          </a:prstGeom>
          <a:noFill/>
          <a:ln w="9525">
            <a:noFill/>
            <a:miter lim="800000"/>
            <a:headEnd/>
            <a:tailEnd/>
          </a:ln>
        </p:spPr>
        <p:txBody>
          <a:bodyPr wrap="none">
            <a:spAutoFit/>
          </a:bodyPr>
          <a:lstStyle/>
          <a:p>
            <a:r>
              <a:rPr lang="tr-TR" sz="1100">
                <a:latin typeface="Perpetua"/>
              </a:rPr>
              <a:t>http://www.who.int/occupational_health/en/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Başlık"/>
          <p:cNvSpPr>
            <a:spLocks noGrp="1"/>
          </p:cNvSpPr>
          <p:nvPr>
            <p:ph type="title"/>
          </p:nvPr>
        </p:nvSpPr>
        <p:spPr/>
        <p:txBody>
          <a:bodyPr/>
          <a:lstStyle/>
          <a:p>
            <a:pPr eaLnBrk="1" hangingPunct="1"/>
            <a:r>
              <a:rPr lang="tr-TR" smtClean="0"/>
              <a:t>Vaka 2</a:t>
            </a:r>
          </a:p>
        </p:txBody>
      </p:sp>
      <p:pic>
        <p:nvPicPr>
          <p:cNvPr id="40962" name="Picture 2"/>
          <p:cNvPicPr>
            <a:picLocks noChangeAspect="1" noChangeArrowheads="1"/>
          </p:cNvPicPr>
          <p:nvPr/>
        </p:nvPicPr>
        <p:blipFill>
          <a:blip r:embed="rId3" cstate="print"/>
          <a:srcRect t="4285" b="12857"/>
          <a:stretch>
            <a:fillRect/>
          </a:stretch>
        </p:blipFill>
        <p:spPr bwMode="auto">
          <a:xfrm>
            <a:off x="1500188" y="1643063"/>
            <a:ext cx="5715000"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332657"/>
            <a:ext cx="8219256" cy="6264695"/>
          </a:xfrm>
        </p:spPr>
        <p:txBody>
          <a:bodyPr>
            <a:normAutofit/>
          </a:bodyPr>
          <a:lstStyle/>
          <a:p>
            <a:pPr marL="274320" indent="-274320" eaLnBrk="1" fontAlgn="auto" hangingPunct="1">
              <a:spcBef>
                <a:spcPts val="580"/>
              </a:spcBef>
              <a:spcAft>
                <a:spcPts val="0"/>
              </a:spcAft>
              <a:buFont typeface="Wingdings 2"/>
              <a:buChar char=""/>
              <a:defRPr/>
            </a:pPr>
            <a:r>
              <a:rPr lang="tr-TR" dirty="0" smtClean="0"/>
              <a:t>Çocukluğunda </a:t>
            </a:r>
            <a:r>
              <a:rPr lang="tr-TR" dirty="0" err="1" smtClean="0"/>
              <a:t>atopik</a:t>
            </a:r>
            <a:r>
              <a:rPr lang="tr-TR" dirty="0" smtClean="0"/>
              <a:t> </a:t>
            </a:r>
            <a:r>
              <a:rPr lang="tr-TR" dirty="0" err="1" smtClean="0"/>
              <a:t>egzeması</a:t>
            </a:r>
            <a:r>
              <a:rPr lang="tr-TR" dirty="0" smtClean="0"/>
              <a:t> olan 32 yaşında kadın, bir fabrikanın bulaşıkhanesinde işe başlamıştır.</a:t>
            </a:r>
          </a:p>
          <a:p>
            <a:pPr marL="274320" indent="-274320" eaLnBrk="1" fontAlgn="auto" hangingPunct="1">
              <a:spcBef>
                <a:spcPts val="580"/>
              </a:spcBef>
              <a:spcAft>
                <a:spcPts val="0"/>
              </a:spcAft>
              <a:buFont typeface="Wingdings 2"/>
              <a:buChar char=""/>
              <a:defRPr/>
            </a:pPr>
            <a:r>
              <a:rPr lang="tr-TR" dirty="0" smtClean="0"/>
              <a:t>İşe başladıktan bir kaç gün sonra ellerinde kaşıntı, yanma şikayetleri başlamış.</a:t>
            </a:r>
          </a:p>
          <a:p>
            <a:pPr marL="274320" indent="-274320" eaLnBrk="1" fontAlgn="auto" hangingPunct="1">
              <a:lnSpc>
                <a:spcPct val="120000"/>
              </a:lnSpc>
              <a:spcBef>
                <a:spcPts val="580"/>
              </a:spcBef>
              <a:spcAft>
                <a:spcPts val="0"/>
              </a:spcAft>
              <a:buFont typeface="Wingdings 2"/>
              <a:buChar char=""/>
              <a:defRPr/>
            </a:pPr>
            <a:r>
              <a:rPr lang="tr-TR" dirty="0" smtClean="0"/>
              <a:t>Şikayetleri 2 haftadır devam etmektedir</a:t>
            </a:r>
          </a:p>
          <a:p>
            <a:pPr marL="274320" indent="-274320" eaLnBrk="1" fontAlgn="auto" hangingPunct="1">
              <a:lnSpc>
                <a:spcPct val="120000"/>
              </a:lnSpc>
              <a:spcBef>
                <a:spcPts val="580"/>
              </a:spcBef>
              <a:spcAft>
                <a:spcPts val="0"/>
              </a:spcAft>
              <a:buFont typeface="Wingdings 2"/>
              <a:buChar char=""/>
              <a:defRPr/>
            </a:pPr>
            <a:r>
              <a:rPr lang="tr-TR" dirty="0" smtClean="0"/>
              <a:t>Özgeçmiş: Özellik yok </a:t>
            </a:r>
          </a:p>
          <a:p>
            <a:pPr marL="274320" indent="-274320" eaLnBrk="1" fontAlgn="auto" hangingPunct="1">
              <a:lnSpc>
                <a:spcPct val="120000"/>
              </a:lnSpc>
              <a:spcBef>
                <a:spcPts val="580"/>
              </a:spcBef>
              <a:spcAft>
                <a:spcPts val="0"/>
              </a:spcAft>
              <a:buFont typeface="Wingdings 2"/>
              <a:buChar char=""/>
              <a:defRPr/>
            </a:pPr>
            <a:r>
              <a:rPr lang="tr-TR" dirty="0" smtClean="0"/>
              <a:t>Dermatolojik muayene: </a:t>
            </a:r>
          </a:p>
          <a:p>
            <a:pPr marL="548640" lvl="1" eaLnBrk="1" fontAlgn="auto" hangingPunct="1">
              <a:lnSpc>
                <a:spcPct val="120000"/>
              </a:lnSpc>
              <a:spcBef>
                <a:spcPts val="370"/>
              </a:spcBef>
              <a:spcAft>
                <a:spcPts val="0"/>
              </a:spcAft>
              <a:buFont typeface="Wingdings 2"/>
              <a:buChar char=""/>
              <a:defRPr/>
            </a:pPr>
            <a:r>
              <a:rPr lang="tr-TR" dirty="0" smtClean="0"/>
              <a:t>Her iki el ve el bileklerini içeren,</a:t>
            </a:r>
          </a:p>
          <a:p>
            <a:pPr marL="822960" lvl="2" eaLnBrk="1" fontAlgn="auto" hangingPunct="1">
              <a:lnSpc>
                <a:spcPct val="120000"/>
              </a:lnSpc>
              <a:spcBef>
                <a:spcPts val="370"/>
              </a:spcBef>
              <a:spcAft>
                <a:spcPts val="0"/>
              </a:spcAft>
              <a:buClr>
                <a:schemeClr val="accent1">
                  <a:tint val="60000"/>
                </a:schemeClr>
              </a:buClr>
              <a:buFont typeface="Wingdings 2"/>
              <a:buChar char=""/>
              <a:defRPr/>
            </a:pPr>
            <a:r>
              <a:rPr lang="tr-TR" dirty="0" smtClean="0"/>
              <a:t>Yaygın </a:t>
            </a:r>
            <a:r>
              <a:rPr lang="tr-TR" dirty="0" err="1" smtClean="0"/>
              <a:t>eritem</a:t>
            </a:r>
            <a:r>
              <a:rPr lang="tr-TR" dirty="0" smtClean="0"/>
              <a:t>, </a:t>
            </a:r>
          </a:p>
          <a:p>
            <a:pPr marL="822960" lvl="2" eaLnBrk="1" fontAlgn="auto" hangingPunct="1">
              <a:lnSpc>
                <a:spcPct val="120000"/>
              </a:lnSpc>
              <a:spcBef>
                <a:spcPts val="370"/>
              </a:spcBef>
              <a:spcAft>
                <a:spcPts val="0"/>
              </a:spcAft>
              <a:buClr>
                <a:schemeClr val="accent1">
                  <a:tint val="60000"/>
                </a:schemeClr>
              </a:buClr>
              <a:buFont typeface="Wingdings 2"/>
              <a:buChar char=""/>
              <a:defRPr/>
            </a:pPr>
            <a:r>
              <a:rPr lang="tr-TR" dirty="0" smtClean="0"/>
              <a:t>Yer yer </a:t>
            </a:r>
            <a:r>
              <a:rPr lang="tr-TR" dirty="0" err="1" smtClean="0"/>
              <a:t>deskuamasyon</a:t>
            </a:r>
            <a:r>
              <a:rPr lang="tr-TR" dirty="0" smtClean="0"/>
              <a:t>, </a:t>
            </a:r>
          </a:p>
          <a:p>
            <a:pPr marL="822960" lvl="2" eaLnBrk="1" fontAlgn="auto" hangingPunct="1">
              <a:lnSpc>
                <a:spcPct val="120000"/>
              </a:lnSpc>
              <a:spcBef>
                <a:spcPts val="370"/>
              </a:spcBef>
              <a:spcAft>
                <a:spcPts val="0"/>
              </a:spcAft>
              <a:buClr>
                <a:schemeClr val="accent1">
                  <a:tint val="60000"/>
                </a:schemeClr>
              </a:buClr>
              <a:buFont typeface="Wingdings 2"/>
              <a:buChar char=""/>
              <a:defRPr/>
            </a:pPr>
            <a:r>
              <a:rPr lang="tr-TR" dirty="0" smtClean="0"/>
              <a:t>Hafif ödem, </a:t>
            </a:r>
            <a:r>
              <a:rPr lang="tr-TR" dirty="0" err="1" smtClean="0"/>
              <a:t>papül</a:t>
            </a:r>
            <a:r>
              <a:rPr lang="tr-TR" dirty="0" smtClean="0"/>
              <a:t> ve </a:t>
            </a:r>
            <a:r>
              <a:rPr lang="tr-TR" dirty="0" err="1" smtClean="0"/>
              <a:t>veziküler</a:t>
            </a:r>
            <a:r>
              <a:rPr lang="tr-TR" dirty="0" smtClean="0"/>
              <a:t> lezyonlar</a:t>
            </a:r>
          </a:p>
          <a:p>
            <a:pPr marL="274320" indent="-274320" eaLnBrk="1" fontAlgn="auto" hangingPunct="1">
              <a:lnSpc>
                <a:spcPct val="120000"/>
              </a:lnSpc>
              <a:spcBef>
                <a:spcPts val="580"/>
              </a:spcBef>
              <a:spcAft>
                <a:spcPts val="0"/>
              </a:spcAft>
              <a:buFont typeface="Wingdings 2"/>
              <a:buChar char=""/>
              <a:defRPr/>
            </a:pPr>
            <a:r>
              <a:rPr lang="tr-TR" dirty="0" smtClean="0"/>
              <a:t>Rutin laboratuar testleri normal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eaLnBrk="1" hangingPunct="1">
              <a:lnSpc>
                <a:spcPct val="200000"/>
              </a:lnSpc>
            </a:pPr>
            <a:r>
              <a:rPr lang="tr-TR" smtClean="0"/>
              <a:t>Ön tanı?</a:t>
            </a:r>
          </a:p>
          <a:p>
            <a:pPr eaLnBrk="1" hangingPunct="1">
              <a:lnSpc>
                <a:spcPct val="200000"/>
              </a:lnSpc>
            </a:pPr>
            <a:r>
              <a:rPr lang="tr-TR" smtClean="0"/>
              <a:t>Ayırıcı tanılar?</a:t>
            </a:r>
          </a:p>
          <a:p>
            <a:pPr eaLnBrk="1" hangingPunct="1">
              <a:lnSpc>
                <a:spcPct val="200000"/>
              </a:lnSpc>
            </a:pPr>
            <a:r>
              <a:rPr lang="tr-TR" smtClean="0"/>
              <a:t>Tanınız şüpheli ise neler istersiniz?</a:t>
            </a:r>
          </a:p>
          <a:p>
            <a:pPr eaLnBrk="1" hangingPunct="1">
              <a:lnSpc>
                <a:spcPct val="200000"/>
              </a:lnSpc>
            </a:pPr>
            <a:r>
              <a:rPr lang="tr-TR" smtClean="0"/>
              <a:t>Tedavi planınız nedir?</a:t>
            </a:r>
          </a:p>
          <a:p>
            <a:pPr eaLnBrk="1" hangingPunct="1">
              <a:lnSpc>
                <a:spcPct val="200000"/>
              </a:lnSpc>
            </a:pPr>
            <a:endParaRPr lang="tr-T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Başlık"/>
          <p:cNvSpPr>
            <a:spLocks noGrp="1"/>
          </p:cNvSpPr>
          <p:nvPr>
            <p:ph type="title"/>
          </p:nvPr>
        </p:nvSpPr>
        <p:spPr/>
        <p:txBody>
          <a:bodyPr/>
          <a:lstStyle/>
          <a:p>
            <a:pPr eaLnBrk="1" hangingPunct="1"/>
            <a:r>
              <a:rPr lang="tr-TR" smtClean="0"/>
              <a:t>Ön tanı</a:t>
            </a:r>
          </a:p>
        </p:txBody>
      </p:sp>
      <p:sp>
        <p:nvSpPr>
          <p:cNvPr id="3" name="2 İçerik Yer Tutucusu"/>
          <p:cNvSpPr>
            <a:spLocks noGrp="1"/>
          </p:cNvSpPr>
          <p:nvPr>
            <p:ph sz="quarter" idx="1"/>
          </p:nvPr>
        </p:nvSpPr>
        <p:spPr/>
        <p:txBody>
          <a:bodyPr>
            <a:normAutofit fontScale="92500"/>
          </a:bodyPr>
          <a:lstStyle/>
          <a:p>
            <a:pPr marL="274320" indent="-274320" eaLnBrk="1" fontAlgn="auto" hangingPunct="1">
              <a:lnSpc>
                <a:spcPct val="150000"/>
              </a:lnSpc>
              <a:spcBef>
                <a:spcPts val="580"/>
              </a:spcBef>
              <a:spcAft>
                <a:spcPts val="0"/>
              </a:spcAft>
              <a:buFont typeface="Wingdings 2"/>
              <a:buChar char=""/>
              <a:defRPr/>
            </a:pPr>
            <a:r>
              <a:rPr lang="tr-TR" dirty="0" err="1" smtClean="0"/>
              <a:t>Allerjik</a:t>
            </a:r>
            <a:r>
              <a:rPr lang="tr-TR" dirty="0" smtClean="0"/>
              <a:t> </a:t>
            </a:r>
            <a:r>
              <a:rPr lang="tr-TR" dirty="0" err="1" smtClean="0"/>
              <a:t>kontakt</a:t>
            </a:r>
            <a:r>
              <a:rPr lang="tr-TR" dirty="0" smtClean="0"/>
              <a:t> dermatit</a:t>
            </a:r>
          </a:p>
          <a:p>
            <a:pPr marL="548640" lvl="1" eaLnBrk="1" fontAlgn="auto" hangingPunct="1">
              <a:lnSpc>
                <a:spcPct val="150000"/>
              </a:lnSpc>
              <a:spcBef>
                <a:spcPts val="370"/>
              </a:spcBef>
              <a:spcAft>
                <a:spcPts val="0"/>
              </a:spcAft>
              <a:buFont typeface="Wingdings 2"/>
              <a:buChar char=""/>
              <a:defRPr/>
            </a:pPr>
            <a:r>
              <a:rPr lang="tr-TR" sz="2200" dirty="0" smtClean="0"/>
              <a:t>Önceden herhangi bir </a:t>
            </a:r>
            <a:r>
              <a:rPr lang="tr-TR" sz="2200" dirty="0" err="1" smtClean="0"/>
              <a:t>allerjen</a:t>
            </a:r>
            <a:r>
              <a:rPr lang="tr-TR" sz="2200" dirty="0" smtClean="0"/>
              <a:t> maddenin teması ile </a:t>
            </a:r>
            <a:r>
              <a:rPr lang="tr-TR" sz="2200" dirty="0" err="1" smtClean="0"/>
              <a:t>duyarlanmış</a:t>
            </a:r>
            <a:r>
              <a:rPr lang="tr-TR" sz="2200" dirty="0" smtClean="0"/>
              <a:t> deriye aynı maddenin tekrar temas etmesi ile ortaya çıkan immünolojik (bağışıklık sistemi tarafından başlatılan) bir reaksiyondur. </a:t>
            </a:r>
          </a:p>
          <a:p>
            <a:pPr marL="548640" lvl="1" eaLnBrk="1" fontAlgn="auto" hangingPunct="1">
              <a:lnSpc>
                <a:spcPct val="150000"/>
              </a:lnSpc>
              <a:spcBef>
                <a:spcPts val="370"/>
              </a:spcBef>
              <a:spcAft>
                <a:spcPts val="0"/>
              </a:spcAft>
              <a:buFont typeface="Wingdings 2"/>
              <a:buChar char=""/>
              <a:defRPr/>
            </a:pPr>
            <a:r>
              <a:rPr lang="tr-TR" sz="2200" dirty="0" smtClean="0"/>
              <a:t>Burada gecikmiş tip aşırı duyarlılık reaksiyonu söz konusudur.</a:t>
            </a:r>
          </a:p>
          <a:p>
            <a:pPr marL="548640" lvl="1" eaLnBrk="1" fontAlgn="auto" hangingPunct="1">
              <a:lnSpc>
                <a:spcPct val="150000"/>
              </a:lnSpc>
              <a:spcBef>
                <a:spcPts val="370"/>
              </a:spcBef>
              <a:spcAft>
                <a:spcPts val="0"/>
              </a:spcAft>
              <a:buFont typeface="Wingdings 2"/>
              <a:buChar char=""/>
              <a:defRPr/>
            </a:pPr>
            <a:r>
              <a:rPr lang="tr-TR" sz="2200" dirty="0" smtClean="0"/>
              <a:t>Genellikle </a:t>
            </a:r>
            <a:r>
              <a:rPr lang="tr-TR" sz="2200" dirty="0" err="1" smtClean="0"/>
              <a:t>egzematöz</a:t>
            </a:r>
            <a:r>
              <a:rPr lang="tr-TR" sz="2200" dirty="0" smtClean="0"/>
              <a:t> reaksiyon </a:t>
            </a:r>
            <a:r>
              <a:rPr lang="tr-TR" sz="2200" dirty="0" smtClean="0"/>
              <a:t>,hassas </a:t>
            </a:r>
            <a:r>
              <a:rPr lang="tr-TR" sz="2200" dirty="0" smtClean="0"/>
              <a:t>bir kişi </a:t>
            </a:r>
            <a:r>
              <a:rPr lang="tr-TR" sz="2200" dirty="0" smtClean="0"/>
              <a:t> </a:t>
            </a:r>
            <a:r>
              <a:rPr lang="tr-TR" sz="2200" dirty="0" smtClean="0"/>
              <a:t>kimyasalla temas ettikten 24 ila 72 saat sonra gerçekleşir</a:t>
            </a:r>
          </a:p>
          <a:p>
            <a:pPr marL="548640" lvl="1" eaLnBrk="1" fontAlgn="auto" hangingPunct="1">
              <a:lnSpc>
                <a:spcPct val="150000"/>
              </a:lnSpc>
              <a:spcBef>
                <a:spcPts val="370"/>
              </a:spcBef>
              <a:spcAft>
                <a:spcPts val="0"/>
              </a:spcAft>
              <a:buFont typeface="Wingdings 2"/>
              <a:buChar char=""/>
              <a:defRPr/>
            </a:pPr>
            <a:r>
              <a:rPr lang="tr-TR" sz="2200" dirty="0" smtClean="0"/>
              <a:t>En sık görülen meslek hastalıklarındandı</a:t>
            </a:r>
            <a:r>
              <a:rPr lang="tr-TR" dirty="0" smtClean="0"/>
              <a:t>r.</a:t>
            </a:r>
          </a:p>
          <a:p>
            <a:pPr marL="548640" lvl="1" eaLnBrk="1" fontAlgn="auto" hangingPunct="1">
              <a:lnSpc>
                <a:spcPct val="150000"/>
              </a:lnSpc>
              <a:spcBef>
                <a:spcPts val="370"/>
              </a:spcBef>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Başlık"/>
          <p:cNvSpPr>
            <a:spLocks noGrp="1"/>
          </p:cNvSpPr>
          <p:nvPr>
            <p:ph type="title"/>
          </p:nvPr>
        </p:nvSpPr>
        <p:spPr/>
        <p:txBody>
          <a:bodyPr/>
          <a:lstStyle/>
          <a:p>
            <a:pPr eaLnBrk="1" hangingPunct="1"/>
            <a:r>
              <a:rPr lang="tr-TR" smtClean="0"/>
              <a:t>Ayırıcı tanı</a:t>
            </a:r>
          </a:p>
        </p:txBody>
      </p:sp>
      <p:sp>
        <p:nvSpPr>
          <p:cNvPr id="45058" name="2 İçerik Yer Tutucusu"/>
          <p:cNvSpPr>
            <a:spLocks noGrp="1"/>
          </p:cNvSpPr>
          <p:nvPr>
            <p:ph sz="quarter" idx="1"/>
          </p:nvPr>
        </p:nvSpPr>
        <p:spPr>
          <a:xfrm>
            <a:off x="914400" y="1809328"/>
            <a:ext cx="7772400" cy="4572000"/>
          </a:xfrm>
        </p:spPr>
        <p:txBody>
          <a:bodyPr/>
          <a:lstStyle/>
          <a:p>
            <a:pPr eaLnBrk="1" hangingPunct="1">
              <a:lnSpc>
                <a:spcPct val="150000"/>
              </a:lnSpc>
            </a:pPr>
            <a:r>
              <a:rPr lang="tr-TR" dirty="0" err="1" smtClean="0"/>
              <a:t>İrritan</a:t>
            </a:r>
            <a:r>
              <a:rPr lang="tr-TR" dirty="0" smtClean="0"/>
              <a:t> kontak dermatit, </a:t>
            </a:r>
          </a:p>
          <a:p>
            <a:pPr eaLnBrk="1" hangingPunct="1">
              <a:lnSpc>
                <a:spcPct val="150000"/>
              </a:lnSpc>
            </a:pPr>
            <a:r>
              <a:rPr lang="tr-TR" dirty="0" err="1" smtClean="0"/>
              <a:t>Atopik</a:t>
            </a:r>
            <a:r>
              <a:rPr lang="tr-TR" dirty="0" smtClean="0"/>
              <a:t> dermatit, </a:t>
            </a:r>
          </a:p>
          <a:p>
            <a:pPr eaLnBrk="1" hangingPunct="1">
              <a:lnSpc>
                <a:spcPct val="150000"/>
              </a:lnSpc>
            </a:pPr>
            <a:r>
              <a:rPr lang="tr-TR" dirty="0" err="1" smtClean="0"/>
              <a:t>Staz</a:t>
            </a:r>
            <a:r>
              <a:rPr lang="tr-TR" dirty="0" smtClean="0"/>
              <a:t> dermatiti, </a:t>
            </a:r>
          </a:p>
          <a:p>
            <a:pPr eaLnBrk="1" hangingPunct="1">
              <a:lnSpc>
                <a:spcPct val="150000"/>
              </a:lnSpc>
            </a:pPr>
            <a:r>
              <a:rPr lang="tr-TR" dirty="0" err="1" smtClean="0"/>
              <a:t>Seboreik</a:t>
            </a:r>
            <a:r>
              <a:rPr lang="tr-TR" dirty="0" smtClean="0"/>
              <a:t> dermatit </a:t>
            </a:r>
          </a:p>
          <a:p>
            <a:pPr eaLnBrk="1" hangingPunct="1">
              <a:lnSpc>
                <a:spcPct val="150000"/>
              </a:lnSpc>
            </a:pPr>
            <a:r>
              <a:rPr lang="tr-TR" dirty="0" err="1" smtClean="0"/>
              <a:t>Dermatofitoz</a:t>
            </a:r>
            <a:endParaRPr lang="tr-TR"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Başlık"/>
          <p:cNvSpPr>
            <a:spLocks noGrp="1"/>
          </p:cNvSpPr>
          <p:nvPr>
            <p:ph type="title"/>
          </p:nvPr>
        </p:nvSpPr>
        <p:spPr>
          <a:xfrm>
            <a:off x="539552" y="413792"/>
            <a:ext cx="7772400" cy="1143000"/>
          </a:xfrm>
        </p:spPr>
        <p:txBody>
          <a:bodyPr/>
          <a:lstStyle/>
          <a:p>
            <a:pPr eaLnBrk="1" hangingPunct="1"/>
            <a:r>
              <a:rPr lang="tr-TR" dirty="0" smtClean="0"/>
              <a:t>Tanınız şüpheli ise neler istersiniz?</a:t>
            </a:r>
          </a:p>
        </p:txBody>
      </p:sp>
      <p:sp>
        <p:nvSpPr>
          <p:cNvPr id="38914" name="2 İçerik Yer Tutucusu"/>
          <p:cNvSpPr>
            <a:spLocks noGrp="1"/>
          </p:cNvSpPr>
          <p:nvPr>
            <p:ph sz="quarter" idx="1"/>
          </p:nvPr>
        </p:nvSpPr>
        <p:spPr>
          <a:xfrm>
            <a:off x="1259632" y="1932012"/>
            <a:ext cx="7258050" cy="4305300"/>
          </a:xfrm>
        </p:spPr>
        <p:txBody>
          <a:bodyPr/>
          <a:lstStyle/>
          <a:p>
            <a:pPr eaLnBrk="1" hangingPunct="1">
              <a:lnSpc>
                <a:spcPct val="150000"/>
              </a:lnSpc>
            </a:pPr>
            <a:r>
              <a:rPr lang="tr-TR" dirty="0" smtClean="0"/>
              <a:t>İyi bir </a:t>
            </a:r>
            <a:r>
              <a:rPr lang="tr-TR" dirty="0" err="1" smtClean="0"/>
              <a:t>anamnez</a:t>
            </a:r>
            <a:r>
              <a:rPr lang="tr-TR" dirty="0" smtClean="0"/>
              <a:t> ve klinik muayene</a:t>
            </a:r>
          </a:p>
          <a:p>
            <a:pPr eaLnBrk="1" hangingPunct="1">
              <a:lnSpc>
                <a:spcPct val="150000"/>
              </a:lnSpc>
            </a:pPr>
            <a:r>
              <a:rPr lang="tr-TR" dirty="0" smtClean="0"/>
              <a:t>Deri yama testi, </a:t>
            </a:r>
          </a:p>
          <a:p>
            <a:pPr eaLnBrk="1" hangingPunct="1">
              <a:lnSpc>
                <a:spcPct val="150000"/>
              </a:lnSpc>
            </a:pPr>
            <a:r>
              <a:rPr lang="tr-TR" dirty="0" smtClean="0"/>
              <a:t>KOH </a:t>
            </a:r>
            <a:r>
              <a:rPr lang="tr-TR" dirty="0" err="1" smtClean="0"/>
              <a:t>preparasyonu</a:t>
            </a:r>
            <a:endParaRPr lang="tr-TR" dirty="0" smtClean="0"/>
          </a:p>
          <a:p>
            <a:pPr eaLnBrk="1" hangingPunct="1">
              <a:lnSpc>
                <a:spcPct val="150000"/>
              </a:lnSpc>
            </a:pPr>
            <a:r>
              <a:rPr lang="tr-TR" dirty="0" smtClean="0"/>
              <a:t>Kültür</a:t>
            </a:r>
          </a:p>
          <a:p>
            <a:pPr eaLnBrk="1" hangingPunct="1">
              <a:lnSpc>
                <a:spcPct val="150000"/>
              </a:lnSpc>
            </a:pPr>
            <a:endParaRPr lang="tr-TR"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Başlık"/>
          <p:cNvSpPr>
            <a:spLocks noGrp="1"/>
          </p:cNvSpPr>
          <p:nvPr>
            <p:ph type="title"/>
          </p:nvPr>
        </p:nvSpPr>
        <p:spPr/>
        <p:txBody>
          <a:bodyPr/>
          <a:lstStyle/>
          <a:p>
            <a:pPr eaLnBrk="1" hangingPunct="1"/>
            <a:r>
              <a:rPr lang="tr-TR" smtClean="0"/>
              <a:t>Tedavi</a:t>
            </a:r>
          </a:p>
        </p:txBody>
      </p:sp>
      <p:sp>
        <p:nvSpPr>
          <p:cNvPr id="46082" name="2 İçerik Yer Tutucusu"/>
          <p:cNvSpPr>
            <a:spLocks noGrp="1"/>
          </p:cNvSpPr>
          <p:nvPr>
            <p:ph sz="quarter" idx="1"/>
          </p:nvPr>
        </p:nvSpPr>
        <p:spPr>
          <a:xfrm>
            <a:off x="1357313" y="1643063"/>
            <a:ext cx="7329487" cy="4572000"/>
          </a:xfrm>
        </p:spPr>
        <p:txBody>
          <a:bodyPr/>
          <a:lstStyle/>
          <a:p>
            <a:pPr eaLnBrk="1" hangingPunct="1">
              <a:lnSpc>
                <a:spcPct val="200000"/>
              </a:lnSpc>
            </a:pPr>
            <a:r>
              <a:rPr lang="tr-TR" dirty="0" smtClean="0"/>
              <a:t>Etkenle temastan kaçınılmalı</a:t>
            </a:r>
          </a:p>
          <a:p>
            <a:pPr eaLnBrk="1" hangingPunct="1">
              <a:lnSpc>
                <a:spcPct val="200000"/>
              </a:lnSpc>
            </a:pPr>
            <a:r>
              <a:rPr lang="tr-TR" dirty="0" smtClean="0"/>
              <a:t>K</a:t>
            </a:r>
            <a:r>
              <a:rPr lang="da-DK" dirty="0" smtClean="0"/>
              <a:t>aşıntıyı engellemek için </a:t>
            </a:r>
            <a:r>
              <a:rPr lang="tr-TR" dirty="0" smtClean="0"/>
              <a:t>a</a:t>
            </a:r>
            <a:r>
              <a:rPr lang="da-DK" dirty="0" smtClean="0"/>
              <a:t>ntihistaminikler kullanılabilirler.</a:t>
            </a:r>
            <a:endParaRPr lang="tr-TR" dirty="0" smtClean="0"/>
          </a:p>
          <a:p>
            <a:pPr eaLnBrk="1" hangingPunct="1">
              <a:lnSpc>
                <a:spcPct val="200000"/>
              </a:lnSpc>
            </a:pPr>
            <a:r>
              <a:rPr lang="tr-TR" dirty="0" err="1" smtClean="0"/>
              <a:t>Topikal</a:t>
            </a:r>
            <a:r>
              <a:rPr lang="tr-TR" dirty="0" smtClean="0"/>
              <a:t> yada oral </a:t>
            </a:r>
            <a:r>
              <a:rPr lang="tr-TR" dirty="0" err="1" smtClean="0"/>
              <a:t>steroidli</a:t>
            </a:r>
            <a:r>
              <a:rPr lang="tr-TR" dirty="0" smtClean="0"/>
              <a:t> kremler</a:t>
            </a:r>
          </a:p>
          <a:p>
            <a:pPr eaLnBrk="1" hangingPunct="1">
              <a:lnSpc>
                <a:spcPct val="200000"/>
              </a:lnSpc>
            </a:pPr>
            <a:endParaRPr lang="tr-TR" dirty="0" smtClean="0"/>
          </a:p>
          <a:p>
            <a:pPr eaLnBrk="1" hangingPunct="1">
              <a:lnSpc>
                <a:spcPct val="200000"/>
              </a:lnSpc>
            </a:pPr>
            <a:endParaRPr lang="tr-TR" dirty="0" smtClean="0"/>
          </a:p>
          <a:p>
            <a:pPr eaLnBrk="1" hangingPunct="1">
              <a:lnSpc>
                <a:spcPct val="200000"/>
              </a:lnSpc>
            </a:pPr>
            <a:endParaRPr lang="tr-TR" dirty="0" smtClean="0"/>
          </a:p>
          <a:p>
            <a:pPr eaLnBrk="1" hangingPunct="1">
              <a:lnSpc>
                <a:spcPct val="200000"/>
              </a:lnSpc>
            </a:pPr>
            <a:endParaRPr lang="tr-TR"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slekselKontaktDermatilerinTedavisi.jpg"/>
          <p:cNvPicPr>
            <a:picLocks noChangeAspect="1"/>
          </p:cNvPicPr>
          <p:nvPr/>
        </p:nvPicPr>
        <p:blipFill rotWithShape="1">
          <a:blip r:embed="rId3" cstate="print">
            <a:extLst>
              <a:ext uri="{28A0092B-C50C-407E-A947-70E740481C1C}">
                <a14:useLocalDpi xmlns="" xmlns:a14="http://schemas.microsoft.com/office/drawing/2010/main" val="0"/>
              </a:ext>
            </a:extLst>
          </a:blip>
          <a:srcRect l="8960" t="5040" r="64309" b="32172"/>
          <a:stretch/>
        </p:blipFill>
        <p:spPr>
          <a:xfrm rot="16200000">
            <a:off x="1988316" y="-252013"/>
            <a:ext cx="4752529" cy="7938087"/>
          </a:xfrm>
          <a:prstGeom prst="rect">
            <a:avLst/>
          </a:prstGeom>
        </p:spPr>
      </p:pic>
      <p:sp>
        <p:nvSpPr>
          <p:cNvPr id="7" name="TextBox 6"/>
          <p:cNvSpPr txBox="1"/>
          <p:nvPr/>
        </p:nvSpPr>
        <p:spPr>
          <a:xfrm>
            <a:off x="971600" y="620688"/>
            <a:ext cx="6244718" cy="523220"/>
          </a:xfrm>
          <a:prstGeom prst="rect">
            <a:avLst/>
          </a:prstGeom>
          <a:noFill/>
        </p:spPr>
        <p:txBody>
          <a:bodyPr wrap="none" rtlCol="0">
            <a:spAutoFit/>
          </a:bodyPr>
          <a:lstStyle/>
          <a:p>
            <a:r>
              <a:rPr lang="en-US" sz="2800" dirty="0" err="1" smtClean="0"/>
              <a:t>Mesleki</a:t>
            </a:r>
            <a:r>
              <a:rPr lang="en-US" sz="2800" dirty="0" smtClean="0"/>
              <a:t> </a:t>
            </a:r>
            <a:r>
              <a:rPr lang="en-US" sz="2800" dirty="0" err="1" smtClean="0"/>
              <a:t>Kontakt</a:t>
            </a:r>
            <a:r>
              <a:rPr lang="en-US" sz="2800" dirty="0" smtClean="0"/>
              <a:t> </a:t>
            </a:r>
            <a:r>
              <a:rPr lang="en-US" sz="2800" dirty="0" err="1" smtClean="0"/>
              <a:t>Dermatitlerin</a:t>
            </a:r>
            <a:r>
              <a:rPr lang="en-US" sz="2800" dirty="0"/>
              <a:t> </a:t>
            </a:r>
            <a:r>
              <a:rPr lang="en-US" sz="2800" dirty="0" err="1" smtClean="0"/>
              <a:t>Tedavisi</a:t>
            </a:r>
            <a:endParaRPr lang="en-US" sz="2800" dirty="0"/>
          </a:p>
        </p:txBody>
      </p:sp>
    </p:spTree>
    <p:extLst>
      <p:ext uri="{BB962C8B-B14F-4D97-AF65-F5344CB8AC3E}">
        <p14:creationId xmlns="" xmlns:p14="http://schemas.microsoft.com/office/powerpoint/2010/main" val="2038943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Başlık"/>
          <p:cNvSpPr>
            <a:spLocks noGrp="1"/>
          </p:cNvSpPr>
          <p:nvPr>
            <p:ph type="title"/>
          </p:nvPr>
        </p:nvSpPr>
        <p:spPr>
          <a:xfrm>
            <a:off x="467544" y="-387424"/>
            <a:ext cx="7772400" cy="1143000"/>
          </a:xfrm>
        </p:spPr>
        <p:txBody>
          <a:bodyPr/>
          <a:lstStyle/>
          <a:p>
            <a:pPr eaLnBrk="1" hangingPunct="1"/>
            <a:r>
              <a:rPr lang="tr-TR" b="1" dirty="0" err="1" smtClean="0"/>
              <a:t>Mathias</a:t>
            </a:r>
            <a:r>
              <a:rPr lang="tr-TR" b="1" dirty="0" smtClean="0"/>
              <a:t> Kriterleri</a:t>
            </a:r>
            <a:endParaRPr lang="tr-TR" dirty="0" smtClean="0"/>
          </a:p>
        </p:txBody>
      </p:sp>
      <p:sp>
        <p:nvSpPr>
          <p:cNvPr id="3" name="2 İçerik Yer Tutucusu"/>
          <p:cNvSpPr>
            <a:spLocks noGrp="1"/>
          </p:cNvSpPr>
          <p:nvPr>
            <p:ph sz="quarter" idx="1"/>
          </p:nvPr>
        </p:nvSpPr>
        <p:spPr>
          <a:xfrm>
            <a:off x="755576" y="4387354"/>
            <a:ext cx="7772400" cy="3290118"/>
          </a:xfrm>
        </p:spPr>
        <p:txBody>
          <a:bodyPr>
            <a:normAutofit fontScale="40000" lnSpcReduction="20000"/>
          </a:bodyPr>
          <a:lstStyle/>
          <a:p>
            <a:pPr marL="274320" indent="-274320" eaLnBrk="1" fontAlgn="auto" hangingPunct="1">
              <a:lnSpc>
                <a:spcPct val="200000"/>
              </a:lnSpc>
              <a:spcBef>
                <a:spcPts val="580"/>
              </a:spcBef>
              <a:spcAft>
                <a:spcPts val="0"/>
              </a:spcAft>
              <a:buFont typeface="Wingdings 2"/>
              <a:buNone/>
              <a:defRPr/>
            </a:pPr>
            <a:r>
              <a:rPr lang="tr-TR" b="1" dirty="0" smtClean="0"/>
              <a:t>          </a:t>
            </a:r>
          </a:p>
          <a:p>
            <a:pPr marL="274320" indent="-274320" eaLnBrk="1" fontAlgn="auto" hangingPunct="1">
              <a:spcBef>
                <a:spcPts val="580"/>
              </a:spcBef>
              <a:spcAft>
                <a:spcPts val="0"/>
              </a:spcAft>
              <a:buFont typeface="Wingdings 2"/>
              <a:buChar char=""/>
              <a:defRPr/>
            </a:pPr>
            <a:endParaRPr lang="tr-TR" b="1" dirty="0" smtClean="0"/>
          </a:p>
          <a:p>
            <a:pPr marL="274320" indent="-274320" eaLnBrk="1" fontAlgn="auto" hangingPunct="1">
              <a:spcBef>
                <a:spcPts val="580"/>
              </a:spcBef>
              <a:spcAft>
                <a:spcPts val="0"/>
              </a:spcAft>
              <a:buFont typeface="Wingdings 2"/>
              <a:buChar char=""/>
              <a:defRPr/>
            </a:pPr>
            <a:endParaRPr lang="tr-TR" b="1" dirty="0" smtClean="0"/>
          </a:p>
          <a:p>
            <a:pPr marL="274320" indent="-274320" eaLnBrk="1" fontAlgn="auto" hangingPunct="1">
              <a:spcBef>
                <a:spcPts val="580"/>
              </a:spcBef>
              <a:spcAft>
                <a:spcPts val="0"/>
              </a:spcAft>
              <a:buFont typeface="Wingdings 2"/>
              <a:buChar char=""/>
              <a:defRPr/>
            </a:pPr>
            <a:endParaRPr lang="tr-TR" b="1" dirty="0" smtClean="0"/>
          </a:p>
          <a:p>
            <a:pPr marL="274320" indent="-274320" eaLnBrk="1" fontAlgn="auto" hangingPunct="1">
              <a:spcBef>
                <a:spcPts val="580"/>
              </a:spcBef>
              <a:spcAft>
                <a:spcPts val="0"/>
              </a:spcAft>
              <a:buFont typeface="Wingdings 2"/>
              <a:buChar char=""/>
              <a:defRPr/>
            </a:pPr>
            <a:endParaRPr lang="tr-TR" b="1" dirty="0" smtClean="0"/>
          </a:p>
          <a:p>
            <a:pPr marL="274320" indent="-274320" eaLnBrk="1" fontAlgn="auto" hangingPunct="1">
              <a:spcBef>
                <a:spcPts val="580"/>
              </a:spcBef>
              <a:spcAft>
                <a:spcPts val="0"/>
              </a:spcAft>
              <a:buFont typeface="Wingdings 2"/>
              <a:buChar char=""/>
              <a:defRPr/>
            </a:pPr>
            <a:endParaRPr lang="tr-TR" b="1" dirty="0" smtClean="0"/>
          </a:p>
          <a:p>
            <a:pPr marL="274320" indent="-274320" eaLnBrk="1" fontAlgn="auto" hangingPunct="1">
              <a:lnSpc>
                <a:spcPct val="200000"/>
              </a:lnSpc>
              <a:spcBef>
                <a:spcPts val="580"/>
              </a:spcBef>
              <a:spcAft>
                <a:spcPts val="0"/>
              </a:spcAft>
              <a:buFont typeface="Wingdings 2"/>
              <a:buChar char=""/>
              <a:defRPr/>
            </a:pPr>
            <a:r>
              <a:rPr lang="tr-TR" sz="5000" dirty="0" smtClean="0"/>
              <a:t>Meslek ile </a:t>
            </a:r>
            <a:r>
              <a:rPr lang="tr-TR" sz="5000" dirty="0" err="1" smtClean="0"/>
              <a:t>MKD’ler</a:t>
            </a:r>
            <a:r>
              <a:rPr lang="tr-TR" sz="5000" dirty="0" smtClean="0"/>
              <a:t> arasındaki ilişkiyi doğrulamak için kullanılır </a:t>
            </a:r>
          </a:p>
          <a:p>
            <a:pPr marL="274320" indent="-274320" eaLnBrk="1" fontAlgn="auto" hangingPunct="1">
              <a:spcBef>
                <a:spcPts val="580"/>
              </a:spcBef>
              <a:spcAft>
                <a:spcPts val="0"/>
              </a:spcAft>
              <a:buFont typeface="Wingdings 2"/>
              <a:buChar char=""/>
              <a:defRPr/>
            </a:pPr>
            <a:r>
              <a:rPr lang="tr-TR" sz="5000" b="1" dirty="0" smtClean="0"/>
              <a:t>4 soruya evet cevabı yeterli</a:t>
            </a:r>
            <a:endParaRPr lang="tr-TR" sz="5000" b="1" dirty="0"/>
          </a:p>
        </p:txBody>
      </p:sp>
      <p:pic>
        <p:nvPicPr>
          <p:cNvPr id="47107" name="Picture 2" descr="C:\Documents and Settings\tip\Desktop\Kontakt dermatitTanı.jpg"/>
          <p:cNvPicPr>
            <a:picLocks noChangeAspect="1" noChangeArrowheads="1"/>
          </p:cNvPicPr>
          <p:nvPr/>
        </p:nvPicPr>
        <p:blipFill>
          <a:blip r:embed="rId3" cstate="print"/>
          <a:srcRect l="44843" t="43359" r="15956" b="5031"/>
          <a:stretch>
            <a:fillRect/>
          </a:stretch>
        </p:blipFill>
        <p:spPr bwMode="auto">
          <a:xfrm>
            <a:off x="971600" y="812571"/>
            <a:ext cx="6120680" cy="4992693"/>
          </a:xfrm>
          <a:prstGeom prst="rect">
            <a:avLst/>
          </a:prstGeom>
          <a:noFill/>
          <a:ln w="9525">
            <a:noFill/>
            <a:miter lim="800000"/>
            <a:headEnd/>
            <a:tailEnd/>
          </a:ln>
        </p:spPr>
      </p:pic>
      <p:cxnSp>
        <p:nvCxnSpPr>
          <p:cNvPr id="6" name="5 Düz Bağlayıcı"/>
          <p:cNvCxnSpPr/>
          <p:nvPr/>
        </p:nvCxnSpPr>
        <p:spPr>
          <a:xfrm>
            <a:off x="971600" y="5805264"/>
            <a:ext cx="640871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a:xfrm>
            <a:off x="571500" y="-71438"/>
            <a:ext cx="7772400" cy="868363"/>
          </a:xfrm>
        </p:spPr>
        <p:txBody>
          <a:bodyPr/>
          <a:lstStyle/>
          <a:p>
            <a:pPr eaLnBrk="1" hangingPunct="1"/>
            <a:r>
              <a:rPr lang="tr-TR" smtClean="0"/>
              <a:t>Olgu 3</a:t>
            </a:r>
          </a:p>
        </p:txBody>
      </p:sp>
      <p:pic>
        <p:nvPicPr>
          <p:cNvPr id="48130" name="Picture 2" descr="C:\Users\Akdeniz\Downloads\Turan Resim\IMG_0522.JPG"/>
          <p:cNvPicPr>
            <a:picLocks noChangeAspect="1" noChangeArrowheads="1"/>
          </p:cNvPicPr>
          <p:nvPr/>
        </p:nvPicPr>
        <p:blipFill>
          <a:blip r:embed="rId3" cstate="print"/>
          <a:srcRect/>
          <a:stretch>
            <a:fillRect/>
          </a:stretch>
        </p:blipFill>
        <p:spPr bwMode="auto">
          <a:xfrm>
            <a:off x="1071563" y="857250"/>
            <a:ext cx="7786687" cy="588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p:txBody>
          <a:bodyPr/>
          <a:lstStyle/>
          <a:p>
            <a:pPr eaLnBrk="1" hangingPunct="1"/>
            <a:r>
              <a:rPr lang="tr-TR" dirty="0" smtClean="0">
                <a:solidFill>
                  <a:srgbClr val="EC2902"/>
                </a:solidFill>
              </a:rPr>
              <a:t>Mesleki deri hastalığı:</a:t>
            </a:r>
          </a:p>
        </p:txBody>
      </p:sp>
      <p:sp>
        <p:nvSpPr>
          <p:cNvPr id="16386" name="Rectangle 3"/>
          <p:cNvSpPr>
            <a:spLocks noGrp="1"/>
          </p:cNvSpPr>
          <p:nvPr>
            <p:ph type="body" idx="4294967295"/>
          </p:nvPr>
        </p:nvSpPr>
        <p:spPr/>
        <p:txBody>
          <a:bodyPr/>
          <a:lstStyle/>
          <a:p>
            <a:pPr eaLnBrk="1" hangingPunct="1">
              <a:lnSpc>
                <a:spcPct val="150000"/>
              </a:lnSpc>
            </a:pPr>
            <a:r>
              <a:rPr lang="tr-TR" sz="2200" dirty="0" smtClean="0">
                <a:latin typeface="Arial" charset="0"/>
              </a:rPr>
              <a:t>Meslek hastalıklarının %50-60’ıdır</a:t>
            </a:r>
          </a:p>
          <a:p>
            <a:pPr eaLnBrk="1" hangingPunct="1">
              <a:lnSpc>
                <a:spcPct val="150000"/>
              </a:lnSpc>
            </a:pPr>
            <a:r>
              <a:rPr lang="tr-TR" sz="2200" dirty="0" smtClean="0">
                <a:latin typeface="Arial" charset="0"/>
              </a:rPr>
              <a:t>Hastalıklara bağlı kayıp işgünlerinin %25’inden sorumlu</a:t>
            </a:r>
          </a:p>
          <a:p>
            <a:pPr eaLnBrk="1" hangingPunct="1">
              <a:lnSpc>
                <a:spcPct val="150000"/>
              </a:lnSpc>
            </a:pPr>
            <a:r>
              <a:rPr lang="tr-TR" sz="2200" dirty="0" smtClean="0">
                <a:latin typeface="Arial" charset="0"/>
              </a:rPr>
              <a:t>Genellikle de işyeri ile bağlantısı bilinmediğinden mesleki hastalık olarak bildirilmezler. </a:t>
            </a:r>
          </a:p>
          <a:p>
            <a:pPr eaLnBrk="1" hangingPunct="1">
              <a:lnSpc>
                <a:spcPct val="150000"/>
              </a:lnSpc>
            </a:pPr>
            <a:r>
              <a:rPr lang="tr-TR" sz="2200" dirty="0" smtClean="0">
                <a:latin typeface="Arial" charset="0"/>
              </a:rPr>
              <a:t>Oysa her yaştan çalışanda ve geniş bir çalışma alanı içinde görülürler</a:t>
            </a:r>
          </a:p>
          <a:p>
            <a:pPr eaLnBrk="1" hangingPunct="1">
              <a:lnSpc>
                <a:spcPct val="150000"/>
              </a:lnSpc>
            </a:pPr>
            <a:endParaRPr lang="tr-TR" sz="2200" dirty="0" smtClean="0">
              <a:latin typeface="Arial" charset="0"/>
            </a:endParaRPr>
          </a:p>
          <a:p>
            <a:pPr eaLnBrk="1" hangingPunct="1">
              <a:lnSpc>
                <a:spcPct val="150000"/>
              </a:lnSpc>
              <a:buFont typeface="Wingdings 2" pitchFamily="18" charset="2"/>
              <a:buNone/>
            </a:pPr>
            <a:r>
              <a:rPr lang="tr-TR" sz="1600" i="1" dirty="0" smtClean="0">
                <a:latin typeface="Arial" charset="0"/>
              </a:rPr>
              <a:t>An </a:t>
            </a:r>
            <a:r>
              <a:rPr lang="tr-TR" sz="1600" i="1" dirty="0" err="1" smtClean="0">
                <a:latin typeface="Arial" charset="0"/>
              </a:rPr>
              <a:t>Bras</a:t>
            </a:r>
            <a:r>
              <a:rPr lang="tr-TR" sz="1600" i="1" dirty="0" smtClean="0">
                <a:latin typeface="Arial" charset="0"/>
              </a:rPr>
              <a:t> </a:t>
            </a:r>
            <a:r>
              <a:rPr lang="tr-TR" sz="1600" i="1" dirty="0" err="1" smtClean="0">
                <a:latin typeface="Arial" charset="0"/>
              </a:rPr>
              <a:t>Dermatol</a:t>
            </a:r>
            <a:r>
              <a:rPr lang="tr-TR" sz="1600" i="1" dirty="0" smtClean="0">
                <a:latin typeface="Arial" charset="0"/>
              </a:rPr>
              <a:t>. 2010;85(2):137-47.</a:t>
            </a:r>
          </a:p>
          <a:p>
            <a:pPr eaLnBrk="1" hangingPunct="1">
              <a:lnSpc>
                <a:spcPct val="150000"/>
              </a:lnSpc>
              <a:buFont typeface="Wingdings 2" pitchFamily="18" charset="2"/>
              <a:buNone/>
            </a:pPr>
            <a:r>
              <a:rPr lang="tr-TR" sz="1600" dirty="0" err="1" smtClean="0">
                <a:latin typeface="Arial" charset="0"/>
              </a:rPr>
              <a:t>Amerıcan</a:t>
            </a:r>
            <a:r>
              <a:rPr lang="tr-TR" sz="1600" dirty="0" smtClean="0">
                <a:latin typeface="Arial" charset="0"/>
              </a:rPr>
              <a:t> </a:t>
            </a:r>
            <a:r>
              <a:rPr lang="tr-TR" sz="1600" dirty="0" err="1" smtClean="0">
                <a:latin typeface="Arial" charset="0"/>
              </a:rPr>
              <a:t>Famıly</a:t>
            </a:r>
            <a:r>
              <a:rPr lang="tr-TR" sz="1600" dirty="0" smtClean="0">
                <a:latin typeface="Arial" charset="0"/>
              </a:rPr>
              <a:t> </a:t>
            </a:r>
            <a:r>
              <a:rPr lang="tr-TR" sz="1600" dirty="0" err="1" smtClean="0">
                <a:latin typeface="Arial" charset="0"/>
              </a:rPr>
              <a:t>Physıcıan</a:t>
            </a:r>
            <a:r>
              <a:rPr lang="tr-TR" sz="1600" dirty="0" smtClean="0">
                <a:latin typeface="Arial" charset="0"/>
              </a:rPr>
              <a:t>, </a:t>
            </a:r>
            <a:r>
              <a:rPr lang="tr-TR" sz="1600" dirty="0" err="1" smtClean="0">
                <a:latin typeface="Arial" charset="0"/>
              </a:rPr>
              <a:t>Volume</a:t>
            </a:r>
            <a:r>
              <a:rPr lang="tr-TR" sz="1600" dirty="0" smtClean="0">
                <a:latin typeface="Arial" charset="0"/>
              </a:rPr>
              <a:t> 66, </a:t>
            </a:r>
            <a:r>
              <a:rPr lang="tr-TR" sz="1600" dirty="0" err="1" smtClean="0">
                <a:latin typeface="Arial" charset="0"/>
              </a:rPr>
              <a:t>Number</a:t>
            </a:r>
            <a:r>
              <a:rPr lang="tr-TR" sz="1600" dirty="0" smtClean="0">
                <a:latin typeface="Arial" charset="0"/>
              </a:rPr>
              <a:t> 6 / </a:t>
            </a:r>
            <a:r>
              <a:rPr lang="tr-TR" sz="1600" dirty="0" err="1" smtClean="0">
                <a:latin typeface="Arial" charset="0"/>
              </a:rPr>
              <a:t>September</a:t>
            </a:r>
            <a:r>
              <a:rPr lang="tr-TR" sz="1600" dirty="0" smtClean="0">
                <a:latin typeface="Arial" charset="0"/>
              </a:rPr>
              <a:t> 15, 2002</a:t>
            </a:r>
          </a:p>
          <a:p>
            <a:pPr eaLnBrk="1" hangingPunct="1">
              <a:lnSpc>
                <a:spcPct val="150000"/>
              </a:lnSpc>
            </a:pPr>
            <a:endParaRPr lang="tr-TR" sz="1600" dirty="0" smtClean="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914400" y="260648"/>
            <a:ext cx="7772400" cy="6336703"/>
          </a:xfrm>
        </p:spPr>
        <p:txBody>
          <a:bodyPr>
            <a:normAutofit/>
          </a:bodyPr>
          <a:lstStyle/>
          <a:p>
            <a:pPr marL="274320" indent="-274320" eaLnBrk="1" fontAlgn="auto" hangingPunct="1">
              <a:lnSpc>
                <a:spcPct val="150000"/>
              </a:lnSpc>
              <a:spcBef>
                <a:spcPts val="580"/>
              </a:spcBef>
              <a:spcAft>
                <a:spcPts val="0"/>
              </a:spcAft>
              <a:buFont typeface="Wingdings 2"/>
              <a:buChar char=""/>
              <a:defRPr/>
            </a:pPr>
            <a:r>
              <a:rPr lang="tr-TR" dirty="0" smtClean="0"/>
              <a:t>Uzun süre güneş altında kalan kayak eğitmeni, </a:t>
            </a:r>
          </a:p>
          <a:p>
            <a:pPr marL="274320" indent="-274320" eaLnBrk="1" fontAlgn="auto" hangingPunct="1">
              <a:lnSpc>
                <a:spcPct val="150000"/>
              </a:lnSpc>
              <a:spcBef>
                <a:spcPts val="580"/>
              </a:spcBef>
              <a:spcAft>
                <a:spcPts val="0"/>
              </a:spcAft>
              <a:buFont typeface="Wingdings 2"/>
              <a:buChar char=""/>
              <a:defRPr/>
            </a:pPr>
            <a:r>
              <a:rPr lang="tr-TR" dirty="0" smtClean="0"/>
              <a:t>Mesleği gereği sakal </a:t>
            </a:r>
            <a:r>
              <a:rPr lang="tr-TR" dirty="0" err="1" smtClean="0"/>
              <a:t>traşına</a:t>
            </a:r>
            <a:r>
              <a:rPr lang="tr-TR" dirty="0" smtClean="0"/>
              <a:t> dikkat etmektedir.</a:t>
            </a:r>
          </a:p>
          <a:p>
            <a:pPr marL="274320" indent="-274320" eaLnBrk="1" fontAlgn="auto" hangingPunct="1">
              <a:lnSpc>
                <a:spcPct val="150000"/>
              </a:lnSpc>
              <a:spcBef>
                <a:spcPts val="580"/>
              </a:spcBef>
              <a:spcAft>
                <a:spcPts val="0"/>
              </a:spcAft>
              <a:buFont typeface="Wingdings 2"/>
              <a:buChar char=""/>
              <a:defRPr/>
            </a:pPr>
            <a:r>
              <a:rPr lang="tr-TR" dirty="0" smtClean="0"/>
              <a:t>Güneş koruyucu kullanmadan eğitim vermiş</a:t>
            </a:r>
          </a:p>
          <a:p>
            <a:pPr marL="274320" indent="-274320" eaLnBrk="1" fontAlgn="auto" hangingPunct="1">
              <a:lnSpc>
                <a:spcPct val="150000"/>
              </a:lnSpc>
              <a:spcBef>
                <a:spcPts val="580"/>
              </a:spcBef>
              <a:spcAft>
                <a:spcPts val="0"/>
              </a:spcAft>
              <a:buFont typeface="Wingdings 2"/>
              <a:buChar char=""/>
              <a:defRPr/>
            </a:pPr>
            <a:r>
              <a:rPr lang="tr-TR" dirty="0" smtClean="0"/>
              <a:t>Daha çok yüzde kızarıklık yanma ve kaşıntı şikayeti ile kliniğimize müracaat etmiş. </a:t>
            </a:r>
          </a:p>
          <a:p>
            <a:pPr marL="274320" indent="-274320" eaLnBrk="1" fontAlgn="auto" hangingPunct="1">
              <a:lnSpc>
                <a:spcPct val="150000"/>
              </a:lnSpc>
              <a:spcBef>
                <a:spcPts val="580"/>
              </a:spcBef>
              <a:spcAft>
                <a:spcPts val="0"/>
              </a:spcAft>
              <a:buFont typeface="Wingdings 2"/>
              <a:buChar char=""/>
              <a:defRPr/>
            </a:pPr>
            <a:r>
              <a:rPr lang="tr-TR" dirty="0" smtClean="0"/>
              <a:t>Muayenede yüzde özellikle yanaklarda daha yoğun olan hafif ödemli ve belirgin </a:t>
            </a:r>
            <a:r>
              <a:rPr lang="tr-TR" dirty="0" err="1" smtClean="0"/>
              <a:t>eritemli</a:t>
            </a:r>
            <a:r>
              <a:rPr lang="tr-TR" dirty="0" smtClean="0"/>
              <a:t> zemin üzerinde yeni başlayan </a:t>
            </a:r>
            <a:r>
              <a:rPr lang="tr-TR" dirty="0" err="1" smtClean="0"/>
              <a:t>krutlanmaların</a:t>
            </a:r>
            <a:r>
              <a:rPr lang="tr-TR" dirty="0" smtClean="0"/>
              <a:t> olduğu yaygın yama tarzında lezyonlar mevcut.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eaLnBrk="1" hangingPunct="1">
              <a:lnSpc>
                <a:spcPct val="200000"/>
              </a:lnSpc>
            </a:pPr>
            <a:r>
              <a:rPr lang="tr-TR" smtClean="0"/>
              <a:t>Ön tanı?</a:t>
            </a:r>
          </a:p>
          <a:p>
            <a:pPr eaLnBrk="1" hangingPunct="1">
              <a:lnSpc>
                <a:spcPct val="200000"/>
              </a:lnSpc>
            </a:pPr>
            <a:r>
              <a:rPr lang="tr-TR" smtClean="0"/>
              <a:t>Ayırıcı tanılar?</a:t>
            </a:r>
          </a:p>
          <a:p>
            <a:pPr eaLnBrk="1" hangingPunct="1">
              <a:lnSpc>
                <a:spcPct val="200000"/>
              </a:lnSpc>
            </a:pPr>
            <a:r>
              <a:rPr lang="tr-TR" smtClean="0"/>
              <a:t>Tanınız şüpheli ise neler istersiniz?</a:t>
            </a:r>
          </a:p>
          <a:p>
            <a:pPr eaLnBrk="1" hangingPunct="1">
              <a:lnSpc>
                <a:spcPct val="200000"/>
              </a:lnSpc>
            </a:pPr>
            <a:r>
              <a:rPr lang="tr-TR" smtClean="0"/>
              <a:t>Tedavi planınız nedir?</a:t>
            </a:r>
          </a:p>
          <a:p>
            <a:pPr eaLnBrk="1" hangingPunct="1">
              <a:lnSpc>
                <a:spcPct val="200000"/>
              </a:lnSpc>
            </a:pPr>
            <a:endParaRPr lang="tr-T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Başlık 1"/>
          <p:cNvSpPr>
            <a:spLocks noGrp="1"/>
          </p:cNvSpPr>
          <p:nvPr>
            <p:ph type="title"/>
          </p:nvPr>
        </p:nvSpPr>
        <p:spPr>
          <a:xfrm>
            <a:off x="785813" y="571500"/>
            <a:ext cx="7772400" cy="1143000"/>
          </a:xfrm>
        </p:spPr>
        <p:txBody>
          <a:bodyPr/>
          <a:lstStyle/>
          <a:p>
            <a:pPr eaLnBrk="1" hangingPunct="1"/>
            <a:r>
              <a:rPr lang="tr-TR" smtClean="0"/>
              <a:t>Ön tanı</a:t>
            </a:r>
          </a:p>
        </p:txBody>
      </p:sp>
      <p:sp>
        <p:nvSpPr>
          <p:cNvPr id="52226" name="İçerik Yer Tutucusu 2"/>
          <p:cNvSpPr>
            <a:spLocks noGrp="1"/>
          </p:cNvSpPr>
          <p:nvPr>
            <p:ph sz="quarter" idx="1"/>
          </p:nvPr>
        </p:nvSpPr>
        <p:spPr>
          <a:xfrm>
            <a:off x="914400" y="2305050"/>
            <a:ext cx="7772400" cy="3338513"/>
          </a:xfrm>
        </p:spPr>
        <p:txBody>
          <a:bodyPr/>
          <a:lstStyle/>
          <a:p>
            <a:pPr lvl="1" eaLnBrk="1" hangingPunct="1"/>
            <a:r>
              <a:rPr lang="tr-TR" smtClean="0"/>
              <a:t>Güneş erüpsiyonu</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Başlık"/>
          <p:cNvSpPr>
            <a:spLocks noGrp="1"/>
          </p:cNvSpPr>
          <p:nvPr>
            <p:ph type="title"/>
          </p:nvPr>
        </p:nvSpPr>
        <p:spPr/>
        <p:txBody>
          <a:bodyPr/>
          <a:lstStyle/>
          <a:p>
            <a:pPr eaLnBrk="1" hangingPunct="1"/>
            <a:r>
              <a:rPr lang="tr-TR" smtClean="0"/>
              <a:t>Ayırıcı tanı</a:t>
            </a:r>
          </a:p>
        </p:txBody>
      </p:sp>
      <p:sp>
        <p:nvSpPr>
          <p:cNvPr id="53250" name="2 İçerik Yer Tutucusu"/>
          <p:cNvSpPr>
            <a:spLocks noGrp="1"/>
          </p:cNvSpPr>
          <p:nvPr>
            <p:ph sz="quarter" idx="1"/>
          </p:nvPr>
        </p:nvSpPr>
        <p:spPr>
          <a:xfrm>
            <a:off x="914400" y="1807840"/>
            <a:ext cx="7772400" cy="4861520"/>
          </a:xfrm>
        </p:spPr>
        <p:txBody>
          <a:bodyPr/>
          <a:lstStyle/>
          <a:p>
            <a:pPr lvl="1" eaLnBrk="1" hangingPunct="1">
              <a:lnSpc>
                <a:spcPct val="200000"/>
              </a:lnSpc>
            </a:pPr>
            <a:r>
              <a:rPr lang="tr-TR" dirty="0" err="1" smtClean="0"/>
              <a:t>İrritan</a:t>
            </a:r>
            <a:r>
              <a:rPr lang="tr-TR" dirty="0" smtClean="0"/>
              <a:t> </a:t>
            </a:r>
            <a:r>
              <a:rPr lang="tr-TR" dirty="0" err="1" smtClean="0"/>
              <a:t>kontakt</a:t>
            </a:r>
            <a:r>
              <a:rPr lang="tr-TR" dirty="0" smtClean="0"/>
              <a:t> dermatit </a:t>
            </a:r>
          </a:p>
          <a:p>
            <a:pPr lvl="1" eaLnBrk="1" hangingPunct="1">
              <a:lnSpc>
                <a:spcPct val="200000"/>
              </a:lnSpc>
            </a:pPr>
            <a:r>
              <a:rPr lang="tr-TR" dirty="0" err="1" smtClean="0"/>
              <a:t>Allerjik</a:t>
            </a:r>
            <a:r>
              <a:rPr lang="tr-TR" dirty="0" smtClean="0"/>
              <a:t> </a:t>
            </a:r>
            <a:r>
              <a:rPr lang="tr-TR" dirty="0" err="1" smtClean="0"/>
              <a:t>kontakt</a:t>
            </a:r>
            <a:r>
              <a:rPr lang="tr-TR" dirty="0" smtClean="0"/>
              <a:t> dermatit</a:t>
            </a:r>
          </a:p>
          <a:p>
            <a:pPr lvl="1" eaLnBrk="1" hangingPunct="1">
              <a:lnSpc>
                <a:spcPct val="200000"/>
              </a:lnSpc>
            </a:pPr>
            <a:r>
              <a:rPr lang="tr-TR" dirty="0" err="1" smtClean="0"/>
              <a:t>Fotokontakt</a:t>
            </a:r>
            <a:r>
              <a:rPr lang="tr-TR" dirty="0" smtClean="0"/>
              <a:t> dermatit</a:t>
            </a:r>
          </a:p>
          <a:p>
            <a:pPr lvl="1" eaLnBrk="1" hangingPunct="1">
              <a:lnSpc>
                <a:spcPct val="200000"/>
              </a:lnSpc>
            </a:pPr>
            <a:r>
              <a:rPr lang="tr-TR" dirty="0" err="1" smtClean="0"/>
              <a:t>Erizipel</a:t>
            </a:r>
            <a:r>
              <a:rPr lang="tr-TR" dirty="0" smtClean="0"/>
              <a:t> – </a:t>
            </a:r>
            <a:r>
              <a:rPr lang="tr-TR" dirty="0" err="1" smtClean="0"/>
              <a:t>selülit</a:t>
            </a:r>
            <a:endParaRPr lang="tr-TR" dirty="0" smtClean="0"/>
          </a:p>
          <a:p>
            <a:pPr lvl="1" eaLnBrk="1" hangingPunct="1">
              <a:lnSpc>
                <a:spcPct val="200000"/>
              </a:lnSpc>
            </a:pPr>
            <a:r>
              <a:rPr lang="tr-TR" dirty="0" err="1" smtClean="0"/>
              <a:t>Rozasea</a:t>
            </a:r>
            <a:endParaRPr lang="tr-TR" dirty="0" smtClean="0"/>
          </a:p>
          <a:p>
            <a:pPr lvl="1" eaLnBrk="1" hangingPunct="1">
              <a:lnSpc>
                <a:spcPct val="200000"/>
              </a:lnSpc>
            </a:pPr>
            <a:endParaRPr lang="tr-TR" dirty="0" smtClean="0"/>
          </a:p>
          <a:p>
            <a:pPr eaLnBrk="1" hangingPunct="1">
              <a:lnSpc>
                <a:spcPct val="200000"/>
              </a:lnSpc>
            </a:pPr>
            <a:endParaRPr lang="tr-TR"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Başlık 1"/>
          <p:cNvSpPr>
            <a:spLocks noGrp="1"/>
          </p:cNvSpPr>
          <p:nvPr>
            <p:ph type="title"/>
          </p:nvPr>
        </p:nvSpPr>
        <p:spPr>
          <a:xfrm>
            <a:off x="323528" y="485800"/>
            <a:ext cx="7772400" cy="1143000"/>
          </a:xfrm>
        </p:spPr>
        <p:txBody>
          <a:bodyPr/>
          <a:lstStyle/>
          <a:p>
            <a:pPr eaLnBrk="1" hangingPunct="1"/>
            <a:r>
              <a:rPr lang="tr-TR" dirty="0" smtClean="0"/>
              <a:t>Tanınız şüpheli ise neler istersiniz?</a:t>
            </a:r>
          </a:p>
        </p:txBody>
      </p:sp>
      <p:sp>
        <p:nvSpPr>
          <p:cNvPr id="54274" name="İçerik Yer Tutucusu 2"/>
          <p:cNvSpPr>
            <a:spLocks noGrp="1"/>
          </p:cNvSpPr>
          <p:nvPr>
            <p:ph sz="quarter" idx="1"/>
          </p:nvPr>
        </p:nvSpPr>
        <p:spPr>
          <a:xfrm>
            <a:off x="914400" y="1857375"/>
            <a:ext cx="7772400" cy="4162425"/>
          </a:xfrm>
        </p:spPr>
        <p:txBody>
          <a:bodyPr/>
          <a:lstStyle/>
          <a:p>
            <a:pPr eaLnBrk="1" hangingPunct="1">
              <a:lnSpc>
                <a:spcPct val="200000"/>
              </a:lnSpc>
            </a:pPr>
            <a:r>
              <a:rPr lang="tr-TR" dirty="0" err="1" smtClean="0"/>
              <a:t>Hemogram</a:t>
            </a:r>
            <a:endParaRPr lang="tr-TR" dirty="0" smtClean="0"/>
          </a:p>
          <a:p>
            <a:pPr eaLnBrk="1" hangingPunct="1">
              <a:lnSpc>
                <a:spcPct val="200000"/>
              </a:lnSpc>
            </a:pPr>
            <a:r>
              <a:rPr lang="tr-TR" dirty="0" smtClean="0"/>
              <a:t>Yama testi (</a:t>
            </a:r>
            <a:r>
              <a:rPr lang="tr-TR" dirty="0" err="1" smtClean="0"/>
              <a:t>patch</a:t>
            </a:r>
            <a:r>
              <a:rPr lang="tr-TR" dirty="0" smtClean="0"/>
              <a:t>- </a:t>
            </a:r>
            <a:r>
              <a:rPr lang="tr-TR" dirty="0" err="1" smtClean="0"/>
              <a:t>fotopatch</a:t>
            </a:r>
            <a:r>
              <a:rPr lang="tr-TR" dirty="0" smtClean="0"/>
              <a:t> test)</a:t>
            </a:r>
          </a:p>
          <a:p>
            <a:pPr lvl="1" eaLnBrk="1" hangingPunct="1">
              <a:lnSpc>
                <a:spcPct val="200000"/>
              </a:lnSpc>
            </a:pPr>
            <a:endParaRPr lang="tr-TR"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Başlık 1"/>
          <p:cNvSpPr>
            <a:spLocks noGrp="1"/>
          </p:cNvSpPr>
          <p:nvPr>
            <p:ph type="title"/>
          </p:nvPr>
        </p:nvSpPr>
        <p:spPr/>
        <p:txBody>
          <a:bodyPr/>
          <a:lstStyle/>
          <a:p>
            <a:pPr eaLnBrk="1" hangingPunct="1"/>
            <a:r>
              <a:rPr lang="tr-TR" smtClean="0"/>
              <a:t>Tedavi</a:t>
            </a:r>
          </a:p>
        </p:txBody>
      </p:sp>
      <p:sp>
        <p:nvSpPr>
          <p:cNvPr id="55298" name="İçerik Yer Tutucusu 2"/>
          <p:cNvSpPr>
            <a:spLocks noGrp="1"/>
          </p:cNvSpPr>
          <p:nvPr>
            <p:ph sz="quarter" idx="1"/>
          </p:nvPr>
        </p:nvSpPr>
        <p:spPr/>
        <p:txBody>
          <a:bodyPr/>
          <a:lstStyle/>
          <a:p>
            <a:pPr lvl="1" eaLnBrk="1" hangingPunct="1">
              <a:lnSpc>
                <a:spcPct val="200000"/>
              </a:lnSpc>
            </a:pPr>
            <a:r>
              <a:rPr lang="tr-TR" smtClean="0"/>
              <a:t>Korunma: Güneş koruyucu, Şapka ve gözlük kullanımı</a:t>
            </a:r>
          </a:p>
          <a:p>
            <a:pPr lvl="1" eaLnBrk="1" hangingPunct="1">
              <a:lnSpc>
                <a:spcPct val="200000"/>
              </a:lnSpc>
            </a:pPr>
            <a:r>
              <a:rPr lang="tr-TR" smtClean="0"/>
              <a:t>Medikal Tedavi:  1. Nonsteroid  Antienflamatuar ilaçlar</a:t>
            </a:r>
          </a:p>
          <a:p>
            <a:pPr lvl="1" eaLnBrk="1" hangingPunct="1">
              <a:lnSpc>
                <a:spcPct val="200000"/>
              </a:lnSpc>
            </a:pPr>
            <a:r>
              <a:rPr lang="tr-TR" smtClean="0"/>
              <a:t>2. Topikal zayıf etkili steroidler</a:t>
            </a:r>
          </a:p>
          <a:p>
            <a:pPr lvl="1" eaLnBrk="1" hangingPunct="1">
              <a:lnSpc>
                <a:spcPct val="200000"/>
              </a:lnSpc>
            </a:pPr>
            <a:r>
              <a:rPr lang="tr-TR" smtClean="0"/>
              <a:t>Şiddetli durumda orta doz 40-60mg /gün kortikosteroid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a:xfrm>
            <a:off x="142875" y="214313"/>
            <a:ext cx="7772400" cy="714375"/>
          </a:xfrm>
        </p:spPr>
        <p:txBody>
          <a:bodyPr>
            <a:normAutofit fontScale="90000"/>
          </a:bodyPr>
          <a:lstStyle/>
          <a:p>
            <a:pPr eaLnBrk="1" fontAlgn="auto" hangingPunct="1">
              <a:spcAft>
                <a:spcPts val="0"/>
              </a:spcAft>
              <a:defRPr/>
            </a:pPr>
            <a:r>
              <a:rPr lang="tr-TR" dirty="0" smtClean="0"/>
              <a:t>Olgu 4</a:t>
            </a:r>
          </a:p>
        </p:txBody>
      </p:sp>
      <p:sp>
        <p:nvSpPr>
          <p:cNvPr id="48130" name="Rectangle 4"/>
          <p:cNvSpPr>
            <a:spLocks noGrp="1"/>
          </p:cNvSpPr>
          <p:nvPr>
            <p:ph type="body" sz="half" idx="4294967295"/>
          </p:nvPr>
        </p:nvSpPr>
        <p:spPr>
          <a:xfrm>
            <a:off x="142875" y="980728"/>
            <a:ext cx="4143375" cy="5472608"/>
          </a:xfrm>
        </p:spPr>
        <p:txBody>
          <a:bodyPr>
            <a:normAutofit/>
          </a:bodyPr>
          <a:lstStyle/>
          <a:p>
            <a:pPr marL="274320" indent="-274320" eaLnBrk="1" fontAlgn="auto" hangingPunct="1">
              <a:lnSpc>
                <a:spcPct val="150000"/>
              </a:lnSpc>
              <a:spcBef>
                <a:spcPts val="580"/>
              </a:spcBef>
              <a:spcAft>
                <a:spcPts val="0"/>
              </a:spcAft>
              <a:buFont typeface="Wingdings 2"/>
              <a:buChar char=""/>
              <a:defRPr/>
            </a:pPr>
            <a:r>
              <a:rPr lang="tr-TR" sz="2200" dirty="0" smtClean="0"/>
              <a:t>32 yaşında erkek</a:t>
            </a:r>
          </a:p>
          <a:p>
            <a:pPr marL="274320" indent="-274320" eaLnBrk="1" fontAlgn="auto" hangingPunct="1">
              <a:lnSpc>
                <a:spcPct val="150000"/>
              </a:lnSpc>
              <a:spcBef>
                <a:spcPts val="580"/>
              </a:spcBef>
              <a:spcAft>
                <a:spcPts val="0"/>
              </a:spcAft>
              <a:buFont typeface="Wingdings 2"/>
              <a:buChar char=""/>
              <a:defRPr/>
            </a:pPr>
            <a:r>
              <a:rPr lang="tr-TR" sz="2200" dirty="0" smtClean="0"/>
              <a:t>Bir işyerinde temizlik işçisi olarak çalışıyor</a:t>
            </a:r>
          </a:p>
          <a:p>
            <a:pPr marL="274320" indent="-274320" eaLnBrk="1" fontAlgn="auto" hangingPunct="1">
              <a:lnSpc>
                <a:spcPct val="150000"/>
              </a:lnSpc>
              <a:spcBef>
                <a:spcPts val="580"/>
              </a:spcBef>
              <a:spcAft>
                <a:spcPts val="0"/>
              </a:spcAft>
              <a:buFont typeface="Wingdings 2"/>
              <a:buChar char=""/>
              <a:defRPr/>
            </a:pPr>
            <a:r>
              <a:rPr lang="tr-TR" sz="2200" dirty="0" smtClean="0"/>
              <a:t>Ayak parmakları ve ayak üst yüzünde kaşıntı ve kızarıklık şikayeti ile başvuruyor</a:t>
            </a:r>
          </a:p>
          <a:p>
            <a:pPr marL="274320" indent="-274320" eaLnBrk="1" fontAlgn="auto" hangingPunct="1">
              <a:lnSpc>
                <a:spcPct val="150000"/>
              </a:lnSpc>
              <a:spcBef>
                <a:spcPts val="580"/>
              </a:spcBef>
              <a:spcAft>
                <a:spcPts val="0"/>
              </a:spcAft>
              <a:buFont typeface="Wingdings 2"/>
              <a:buChar char=""/>
              <a:defRPr/>
            </a:pPr>
            <a:r>
              <a:rPr lang="tr-TR" sz="2200" dirty="0" smtClean="0"/>
              <a:t>Muayenede sol ayakta </a:t>
            </a:r>
            <a:r>
              <a:rPr lang="tr-TR" sz="2200" dirty="0" err="1" smtClean="0"/>
              <a:t>eritem</a:t>
            </a:r>
            <a:r>
              <a:rPr lang="tr-TR" sz="2200" dirty="0" smtClean="0"/>
              <a:t>, </a:t>
            </a:r>
            <a:r>
              <a:rPr lang="tr-TR" sz="2200" dirty="0" err="1" smtClean="0"/>
              <a:t>hiperkeratoz</a:t>
            </a:r>
            <a:r>
              <a:rPr lang="tr-TR" sz="2200" dirty="0" smtClean="0"/>
              <a:t>, 4. parmak arasında </a:t>
            </a:r>
            <a:r>
              <a:rPr lang="tr-TR" sz="2200" dirty="0" err="1" smtClean="0"/>
              <a:t>squam,fissür</a:t>
            </a:r>
            <a:r>
              <a:rPr lang="tr-TR" sz="2200" dirty="0" smtClean="0"/>
              <a:t> ve </a:t>
            </a:r>
            <a:r>
              <a:rPr lang="tr-TR" sz="2200" dirty="0" err="1" smtClean="0"/>
              <a:t>maserasyon</a:t>
            </a:r>
            <a:r>
              <a:rPr lang="tr-TR" sz="2200" dirty="0" smtClean="0"/>
              <a:t> </a:t>
            </a:r>
          </a:p>
          <a:p>
            <a:pPr marL="274320" indent="-274320" eaLnBrk="1" fontAlgn="auto" hangingPunct="1">
              <a:lnSpc>
                <a:spcPct val="150000"/>
              </a:lnSpc>
              <a:spcBef>
                <a:spcPts val="580"/>
              </a:spcBef>
              <a:spcAft>
                <a:spcPts val="0"/>
              </a:spcAft>
              <a:buFont typeface="Wingdings 2"/>
              <a:buChar char=""/>
              <a:defRPr/>
            </a:pPr>
            <a:endParaRPr lang="tr-TR" sz="2200" dirty="0" smtClean="0"/>
          </a:p>
        </p:txBody>
      </p:sp>
      <p:sp>
        <p:nvSpPr>
          <p:cNvPr id="56323" name="Rectangle 5"/>
          <p:cNvSpPr>
            <a:spLocks noGrp="1"/>
          </p:cNvSpPr>
          <p:nvPr>
            <p:ph type="body" sz="half" idx="4294967295"/>
          </p:nvPr>
        </p:nvSpPr>
        <p:spPr>
          <a:xfrm>
            <a:off x="4876800" y="1447800"/>
            <a:ext cx="3810000" cy="4572000"/>
          </a:xfrm>
        </p:spPr>
        <p:txBody>
          <a:bodyPr/>
          <a:lstStyle/>
          <a:p>
            <a:pPr eaLnBrk="1" hangingPunct="1"/>
            <a:endParaRPr lang="tr-TR" sz="2200" smtClean="0"/>
          </a:p>
        </p:txBody>
      </p:sp>
      <p:pic>
        <p:nvPicPr>
          <p:cNvPr id="56324" name="Picture 6" descr="tinped4-s"/>
          <p:cNvPicPr>
            <a:picLocks noChangeAspect="1" noChangeArrowheads="1"/>
          </p:cNvPicPr>
          <p:nvPr/>
        </p:nvPicPr>
        <p:blipFill>
          <a:blip r:embed="rId3" cstate="print"/>
          <a:srcRect/>
          <a:stretch>
            <a:fillRect/>
          </a:stretch>
        </p:blipFill>
        <p:spPr bwMode="auto">
          <a:xfrm>
            <a:off x="4429125" y="0"/>
            <a:ext cx="4643438" cy="3571875"/>
          </a:xfrm>
          <a:prstGeom prst="rect">
            <a:avLst/>
          </a:prstGeom>
          <a:noFill/>
          <a:ln w="9525">
            <a:noFill/>
            <a:miter lim="800000"/>
            <a:headEnd/>
            <a:tailEnd/>
          </a:ln>
        </p:spPr>
      </p:pic>
      <p:pic>
        <p:nvPicPr>
          <p:cNvPr id="56325" name="Picture 7" descr="tinped7-s"/>
          <p:cNvPicPr>
            <a:picLocks noChangeAspect="1" noChangeArrowheads="1"/>
          </p:cNvPicPr>
          <p:nvPr/>
        </p:nvPicPr>
        <p:blipFill>
          <a:blip r:embed="rId4" cstate="print"/>
          <a:srcRect/>
          <a:stretch>
            <a:fillRect/>
          </a:stretch>
        </p:blipFill>
        <p:spPr bwMode="auto">
          <a:xfrm>
            <a:off x="4429125" y="3571875"/>
            <a:ext cx="4643438" cy="323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5"/>
          <p:cNvSpPr>
            <a:spLocks noGrp="1"/>
          </p:cNvSpPr>
          <p:nvPr>
            <p:ph type="body" sz="half" idx="4294967295"/>
          </p:nvPr>
        </p:nvSpPr>
        <p:spPr>
          <a:xfrm>
            <a:off x="47625" y="332656"/>
            <a:ext cx="4738688" cy="6192687"/>
          </a:xfrm>
        </p:spPr>
        <p:txBody>
          <a:bodyPr/>
          <a:lstStyle/>
          <a:p>
            <a:pPr eaLnBrk="1" hangingPunct="1">
              <a:lnSpc>
                <a:spcPct val="200000"/>
              </a:lnSpc>
            </a:pPr>
            <a:r>
              <a:rPr lang="tr-TR" sz="2200" dirty="0" smtClean="0"/>
              <a:t>Son 20 gündür işyerinde her gün çıkmadan işyerini yıkadıkları ve bunun için lastik çizmeyi çorapsız giydiği, servise yetişmek için çorap ve ayakkabısını ıslak iken giydiği ve aynı ayakkabıyı ertesi gün de kullandığı öğreniliyor. </a:t>
            </a:r>
          </a:p>
        </p:txBody>
      </p:sp>
      <p:pic>
        <p:nvPicPr>
          <p:cNvPr id="58370" name="Picture 7" descr="tinped4-s"/>
          <p:cNvPicPr>
            <a:picLocks noGrp="1" noChangeAspect="1" noChangeArrowheads="1"/>
          </p:cNvPicPr>
          <p:nvPr>
            <p:ph type="body" sz="half" idx="4294967295"/>
          </p:nvPr>
        </p:nvPicPr>
        <p:blipFill>
          <a:blip r:embed="rId3" cstate="print"/>
          <a:srcRect/>
          <a:stretch>
            <a:fillRect/>
          </a:stretch>
        </p:blipFill>
        <p:spPr>
          <a:xfrm>
            <a:off x="4929188" y="171450"/>
            <a:ext cx="4025900" cy="3213100"/>
          </a:xfrm>
        </p:spPr>
      </p:pic>
      <p:pic>
        <p:nvPicPr>
          <p:cNvPr id="58371" name="Picture 8" descr="tinped7-s"/>
          <p:cNvPicPr>
            <a:picLocks noChangeAspect="1" noChangeArrowheads="1"/>
          </p:cNvPicPr>
          <p:nvPr/>
        </p:nvPicPr>
        <p:blipFill>
          <a:blip r:embed="rId4" cstate="print"/>
          <a:srcRect/>
          <a:stretch>
            <a:fillRect/>
          </a:stretch>
        </p:blipFill>
        <p:spPr bwMode="auto">
          <a:xfrm>
            <a:off x="4929188" y="3500438"/>
            <a:ext cx="4008437" cy="300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type="body" idx="4294967295"/>
          </p:nvPr>
        </p:nvSpPr>
        <p:spPr>
          <a:xfrm>
            <a:off x="914400" y="857250"/>
            <a:ext cx="7772400" cy="4572000"/>
          </a:xfrm>
        </p:spPr>
        <p:txBody>
          <a:bodyPr/>
          <a:lstStyle/>
          <a:p>
            <a:pPr eaLnBrk="1" hangingPunct="1">
              <a:lnSpc>
                <a:spcPct val="200000"/>
              </a:lnSpc>
            </a:pPr>
            <a:r>
              <a:rPr lang="tr-TR" sz="3300" dirty="0" smtClean="0"/>
              <a:t>Ön tanı</a:t>
            </a:r>
            <a:r>
              <a:rPr lang="tr-TR" sz="3300" dirty="0" smtClean="0"/>
              <a:t>?</a:t>
            </a:r>
          </a:p>
          <a:p>
            <a:pPr eaLnBrk="1" hangingPunct="1">
              <a:lnSpc>
                <a:spcPct val="200000"/>
              </a:lnSpc>
            </a:pPr>
            <a:r>
              <a:rPr lang="tr-TR" sz="3300" dirty="0" smtClean="0"/>
              <a:t>Ayırıcı tanılar?</a:t>
            </a:r>
          </a:p>
          <a:p>
            <a:pPr eaLnBrk="1" hangingPunct="1">
              <a:lnSpc>
                <a:spcPct val="200000"/>
              </a:lnSpc>
            </a:pPr>
            <a:r>
              <a:rPr lang="tr-TR" sz="3300" dirty="0" smtClean="0"/>
              <a:t>Tanınız şüpheli ise neler istersiniz?</a:t>
            </a:r>
          </a:p>
          <a:p>
            <a:pPr eaLnBrk="1" hangingPunct="1">
              <a:lnSpc>
                <a:spcPct val="200000"/>
              </a:lnSpc>
            </a:pPr>
            <a:r>
              <a:rPr lang="tr-TR" sz="3300" dirty="0" smtClean="0"/>
              <a:t>Tedavi planınız nedir?</a:t>
            </a:r>
          </a:p>
          <a:p>
            <a:pPr eaLnBrk="1" hangingPunct="1">
              <a:lnSpc>
                <a:spcPct val="200000"/>
              </a:lnSpc>
            </a:pPr>
            <a:endParaRPr lang="tr-TR" sz="33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Başlık"/>
          <p:cNvSpPr>
            <a:spLocks noGrp="1"/>
          </p:cNvSpPr>
          <p:nvPr>
            <p:ph type="title"/>
          </p:nvPr>
        </p:nvSpPr>
        <p:spPr/>
        <p:txBody>
          <a:bodyPr/>
          <a:lstStyle/>
          <a:p>
            <a:pPr eaLnBrk="1" hangingPunct="1"/>
            <a:r>
              <a:rPr lang="tr-TR" smtClean="0"/>
              <a:t>Ön tanı</a:t>
            </a:r>
          </a:p>
        </p:txBody>
      </p:sp>
      <p:sp>
        <p:nvSpPr>
          <p:cNvPr id="3" name="2 İçerik Yer Tutucusu"/>
          <p:cNvSpPr>
            <a:spLocks noGrp="1"/>
          </p:cNvSpPr>
          <p:nvPr>
            <p:ph sz="quarter" idx="1"/>
          </p:nvPr>
        </p:nvSpPr>
        <p:spPr/>
        <p:txBody>
          <a:bodyPr>
            <a:normAutofit fontScale="92500" lnSpcReduction="20000"/>
          </a:bodyPr>
          <a:lstStyle/>
          <a:p>
            <a:pPr marL="274320" indent="-274320" eaLnBrk="1" fontAlgn="auto" hangingPunct="1">
              <a:lnSpc>
                <a:spcPct val="200000"/>
              </a:lnSpc>
              <a:spcBef>
                <a:spcPts val="580"/>
              </a:spcBef>
              <a:spcAft>
                <a:spcPts val="0"/>
              </a:spcAft>
              <a:buFont typeface="Wingdings 2"/>
              <a:buChar char=""/>
              <a:defRPr/>
            </a:pPr>
            <a:r>
              <a:rPr lang="tr-TR" dirty="0" err="1" smtClean="0"/>
              <a:t>Tinea</a:t>
            </a:r>
            <a:r>
              <a:rPr lang="tr-TR" dirty="0" smtClean="0"/>
              <a:t> </a:t>
            </a:r>
            <a:r>
              <a:rPr lang="tr-TR" dirty="0" err="1" smtClean="0"/>
              <a:t>Pedis</a:t>
            </a:r>
            <a:endParaRPr lang="tr-TR" dirty="0" smtClean="0"/>
          </a:p>
          <a:p>
            <a:pPr marL="548640" lvl="1" eaLnBrk="1" fontAlgn="auto" hangingPunct="1">
              <a:lnSpc>
                <a:spcPct val="200000"/>
              </a:lnSpc>
              <a:spcBef>
                <a:spcPts val="370"/>
              </a:spcBef>
              <a:spcAft>
                <a:spcPts val="0"/>
              </a:spcAft>
              <a:buFont typeface="Wingdings 2"/>
              <a:buChar char=""/>
              <a:defRPr/>
            </a:pPr>
            <a:r>
              <a:rPr lang="tr-TR" dirty="0" smtClean="0"/>
              <a:t>Ayakların özellikle ayak parmak aralarının </a:t>
            </a:r>
            <a:r>
              <a:rPr lang="tr-TR" dirty="0" err="1" smtClean="0"/>
              <a:t>dermatofitlere</a:t>
            </a:r>
            <a:r>
              <a:rPr lang="tr-TR" dirty="0" smtClean="0"/>
              <a:t> bağlı enfeksiyonudur. Celal Muhtar tarafından belirtildiğinden “Celal Muhtar Hastalığı” </a:t>
            </a:r>
            <a:r>
              <a:rPr lang="tr-TR" dirty="0" smtClean="0"/>
              <a:t>ismi de </a:t>
            </a:r>
            <a:r>
              <a:rPr lang="tr-TR" dirty="0" smtClean="0"/>
              <a:t>verilmektedir. Sıcak ve nemli </a:t>
            </a:r>
            <a:r>
              <a:rPr lang="tr-TR" dirty="0" smtClean="0"/>
              <a:t> iklim </a:t>
            </a:r>
            <a:r>
              <a:rPr lang="tr-TR" dirty="0" smtClean="0"/>
              <a:t>şartlarında ayak parmak aralarında gelişen </a:t>
            </a:r>
            <a:r>
              <a:rPr lang="tr-TR" dirty="0" err="1" smtClean="0"/>
              <a:t>maserasyon</a:t>
            </a:r>
            <a:r>
              <a:rPr lang="tr-TR" dirty="0" smtClean="0"/>
              <a:t> hastalığının oluşumunda önemli role sahiptir. </a:t>
            </a:r>
          </a:p>
          <a:p>
            <a:pPr marL="274320" indent="-274320" eaLnBrk="1" fontAlgn="auto" hangingPunct="1">
              <a:lnSpc>
                <a:spcPct val="200000"/>
              </a:lnSpc>
              <a:spcBef>
                <a:spcPts val="580"/>
              </a:spcBef>
              <a:spcAft>
                <a:spcPts val="0"/>
              </a:spcAft>
              <a:buFont typeface="Wingdings 2"/>
              <a:buChar char=""/>
              <a:defRPr/>
            </a:pPr>
            <a:endParaRPr lang="tr-TR" dirty="0" smtClean="0"/>
          </a:p>
          <a:p>
            <a:pPr marL="274320" indent="-274320" eaLnBrk="1" fontAlgn="auto" hangingPunct="1">
              <a:lnSpc>
                <a:spcPct val="200000"/>
              </a:lnSpc>
              <a:spcBef>
                <a:spcPts val="580"/>
              </a:spcBef>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pPr eaLnBrk="1" hangingPunct="1"/>
            <a:r>
              <a:rPr lang="tr-TR" dirty="0" smtClean="0">
                <a:solidFill>
                  <a:srgbClr val="EC2902"/>
                </a:solidFill>
              </a:rPr>
              <a:t>Mesleki deri hastalığı:</a:t>
            </a:r>
          </a:p>
        </p:txBody>
      </p:sp>
      <p:sp>
        <p:nvSpPr>
          <p:cNvPr id="18434" name="Rectangle 3"/>
          <p:cNvSpPr>
            <a:spLocks noGrp="1"/>
          </p:cNvSpPr>
          <p:nvPr>
            <p:ph type="body" idx="4294967295"/>
          </p:nvPr>
        </p:nvSpPr>
        <p:spPr/>
        <p:txBody>
          <a:bodyPr/>
          <a:lstStyle/>
          <a:p>
            <a:pPr eaLnBrk="1" hangingPunct="1">
              <a:lnSpc>
                <a:spcPct val="150000"/>
              </a:lnSpc>
            </a:pPr>
            <a:r>
              <a:rPr lang="tr-TR" dirty="0" smtClean="0"/>
              <a:t>Hastaların işlerini kaybetme korkusu deri hastalıklarının meslek ile bağlantısını kurmayı zorlaştırmaktadır.</a:t>
            </a:r>
          </a:p>
          <a:p>
            <a:pPr eaLnBrk="1" hangingPunct="1">
              <a:lnSpc>
                <a:spcPct val="150000"/>
              </a:lnSpc>
            </a:pPr>
            <a:r>
              <a:rPr lang="tr-TR" dirty="0" smtClean="0"/>
              <a:t>Mesleki deri hastalıklarının en önemli ve en sık nedeni kimyasal ajanlardır</a:t>
            </a:r>
          </a:p>
          <a:p>
            <a:pPr eaLnBrk="1" hangingPunct="1">
              <a:lnSpc>
                <a:spcPct val="150000"/>
              </a:lnSpc>
              <a:buFont typeface="Wingdings 2" pitchFamily="18" charset="2"/>
              <a:buNone/>
            </a:pPr>
            <a:endParaRPr lang="tr-TR" sz="1600" i="1" dirty="0" smtClean="0">
              <a:latin typeface="Arial" charset="0"/>
            </a:endParaRPr>
          </a:p>
          <a:p>
            <a:pPr eaLnBrk="1" hangingPunct="1">
              <a:lnSpc>
                <a:spcPct val="150000"/>
              </a:lnSpc>
              <a:buFont typeface="Wingdings 2" pitchFamily="18" charset="2"/>
              <a:buNone/>
            </a:pPr>
            <a:r>
              <a:rPr lang="tr-TR" sz="1600" i="1" dirty="0" smtClean="0">
                <a:latin typeface="Arial" charset="0"/>
              </a:rPr>
              <a:t>An </a:t>
            </a:r>
            <a:r>
              <a:rPr lang="tr-TR" sz="1600" i="1" dirty="0" err="1" smtClean="0">
                <a:latin typeface="Arial" charset="0"/>
              </a:rPr>
              <a:t>Bras</a:t>
            </a:r>
            <a:r>
              <a:rPr lang="tr-TR" sz="1600" i="1" dirty="0" smtClean="0">
                <a:latin typeface="Arial" charset="0"/>
              </a:rPr>
              <a:t> </a:t>
            </a:r>
            <a:r>
              <a:rPr lang="tr-TR" sz="1600" i="1" dirty="0" err="1" smtClean="0">
                <a:latin typeface="Arial" charset="0"/>
              </a:rPr>
              <a:t>Dermatol</a:t>
            </a:r>
            <a:r>
              <a:rPr lang="tr-TR" sz="1600" i="1" dirty="0" smtClean="0">
                <a:latin typeface="Arial" charset="0"/>
              </a:rPr>
              <a:t>. 2010;85(2):137-47.</a:t>
            </a:r>
          </a:p>
          <a:p>
            <a:pPr eaLnBrk="1" hangingPunct="1">
              <a:lnSpc>
                <a:spcPct val="150000"/>
              </a:lnSpc>
              <a:buFont typeface="Wingdings 2" pitchFamily="18" charset="2"/>
              <a:buNone/>
            </a:pPr>
            <a:r>
              <a:rPr lang="tr-TR" sz="1600" dirty="0" err="1" smtClean="0">
                <a:latin typeface="Arial" charset="0"/>
              </a:rPr>
              <a:t>Amerıcan</a:t>
            </a:r>
            <a:r>
              <a:rPr lang="tr-TR" sz="1600" dirty="0" smtClean="0">
                <a:latin typeface="Arial" charset="0"/>
              </a:rPr>
              <a:t> </a:t>
            </a:r>
            <a:r>
              <a:rPr lang="tr-TR" sz="1600" dirty="0" err="1" smtClean="0">
                <a:latin typeface="Arial" charset="0"/>
              </a:rPr>
              <a:t>Famıly</a:t>
            </a:r>
            <a:r>
              <a:rPr lang="tr-TR" sz="1600" dirty="0" smtClean="0">
                <a:latin typeface="Arial" charset="0"/>
              </a:rPr>
              <a:t> </a:t>
            </a:r>
            <a:r>
              <a:rPr lang="tr-TR" sz="1600" dirty="0" err="1" smtClean="0">
                <a:latin typeface="Arial" charset="0"/>
              </a:rPr>
              <a:t>Physıcıan</a:t>
            </a:r>
            <a:r>
              <a:rPr lang="tr-TR" sz="1600" dirty="0" smtClean="0">
                <a:latin typeface="Arial" charset="0"/>
              </a:rPr>
              <a:t>, Volume 66, </a:t>
            </a:r>
            <a:r>
              <a:rPr lang="tr-TR" sz="1600" dirty="0" err="1" smtClean="0">
                <a:latin typeface="Arial" charset="0"/>
              </a:rPr>
              <a:t>Number</a:t>
            </a:r>
            <a:r>
              <a:rPr lang="tr-TR" sz="1600" dirty="0" smtClean="0">
                <a:latin typeface="Arial" charset="0"/>
              </a:rPr>
              <a:t> 6 / </a:t>
            </a:r>
            <a:r>
              <a:rPr lang="tr-TR" sz="1600" dirty="0" err="1" smtClean="0">
                <a:latin typeface="Arial" charset="0"/>
              </a:rPr>
              <a:t>September</a:t>
            </a:r>
            <a:r>
              <a:rPr lang="tr-TR" sz="1600" dirty="0" smtClean="0">
                <a:latin typeface="Arial" charset="0"/>
              </a:rPr>
              <a:t> 15, 2002</a:t>
            </a:r>
          </a:p>
          <a:p>
            <a:pPr eaLnBrk="1" hangingPunct="1">
              <a:lnSpc>
                <a:spcPct val="150000"/>
              </a:lnSpc>
            </a:pPr>
            <a:endParaRPr lang="tr-TR" sz="1600" dirty="0" smtClean="0">
              <a:latin typeface="Arial" charset="0"/>
            </a:endParaRPr>
          </a:p>
          <a:p>
            <a:pPr eaLnBrk="1" hangingPunct="1">
              <a:lnSpc>
                <a:spcPct val="150000"/>
              </a:lnSpc>
            </a:pPr>
            <a:endParaRPr lang="tr-TR" sz="16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p:txBody>
          <a:bodyPr/>
          <a:lstStyle/>
          <a:p>
            <a:pPr eaLnBrk="1" hangingPunct="1"/>
            <a:r>
              <a:rPr lang="tr-TR" smtClean="0"/>
              <a:t>Tinea pedis’in klinik tipleri</a:t>
            </a:r>
          </a:p>
        </p:txBody>
      </p:sp>
      <p:graphicFrame>
        <p:nvGraphicFramePr>
          <p:cNvPr id="57389" name="Group 45"/>
          <p:cNvGraphicFramePr>
            <a:graphicFrameLocks noGrp="1"/>
          </p:cNvGraphicFramePr>
          <p:nvPr/>
        </p:nvGraphicFramePr>
        <p:xfrm>
          <a:off x="179388" y="1447800"/>
          <a:ext cx="8785225" cy="4686618"/>
        </p:xfrm>
        <a:graphic>
          <a:graphicData uri="http://schemas.openxmlformats.org/drawingml/2006/table">
            <a:tbl>
              <a:tblPr/>
              <a:tblGrid>
                <a:gridCol w="1584325"/>
                <a:gridCol w="2016125"/>
                <a:gridCol w="2989262"/>
                <a:gridCol w="2195513"/>
              </a:tblGrid>
              <a:tr h="541338">
                <a:tc>
                  <a:txBody>
                    <a:bodyPr/>
                    <a:lstStyle/>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200" b="0" i="0" u="none" strike="noStrike" cap="none" normalizeH="0" baseline="0" dirty="0" smtClean="0">
                          <a:ln>
                            <a:noFill/>
                          </a:ln>
                          <a:solidFill>
                            <a:schemeClr val="tx1"/>
                          </a:solidFill>
                          <a:effectLst/>
                          <a:latin typeface="Perpetua"/>
                        </a:rPr>
                        <a:t>Tip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200" b="0" i="0" u="none" strike="noStrike" cap="none" normalizeH="0" baseline="0" smtClean="0">
                          <a:ln>
                            <a:noFill/>
                          </a:ln>
                          <a:solidFill>
                            <a:schemeClr val="tx1"/>
                          </a:solidFill>
                          <a:effectLst/>
                          <a:latin typeface="Perpetua"/>
                        </a:rPr>
                        <a:t>Etken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200" b="0" i="0" u="none" strike="noStrike" cap="none" normalizeH="0" baseline="0" smtClean="0">
                          <a:ln>
                            <a:noFill/>
                          </a:ln>
                          <a:solidFill>
                            <a:schemeClr val="tx1"/>
                          </a:solidFill>
                          <a:effectLst/>
                          <a:latin typeface="Perpetua"/>
                        </a:rPr>
                        <a:t>Klinik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200" b="0" i="0" u="none" strike="noStrike" cap="none" normalizeH="0" baseline="0" smtClean="0">
                          <a:ln>
                            <a:noFill/>
                          </a:ln>
                          <a:solidFill>
                            <a:schemeClr val="tx1"/>
                          </a:solidFill>
                          <a:effectLst/>
                          <a:latin typeface="Perpetua"/>
                        </a:rPr>
                        <a:t>Tedavi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200" b="0" i="0" u="none" strike="noStrike" cap="none" normalizeH="0" baseline="0" smtClean="0">
                          <a:ln>
                            <a:noFill/>
                          </a:ln>
                          <a:solidFill>
                            <a:schemeClr val="tx1"/>
                          </a:solidFill>
                          <a:effectLst/>
                          <a:latin typeface="Perpetua"/>
                        </a:rPr>
                        <a:t>Mokasen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Perpetua"/>
                        </a:rPr>
                        <a:t>Trichophyton rubrum</a:t>
                      </a:r>
                    </a:p>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Perpetua"/>
                        </a:rPr>
                        <a:t>Epidermophyton floccosum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Perpetua"/>
                        </a:rPr>
                        <a:t>Ayağın plantar yüzeyi ve yanlarda eritem, hiperkeratoz,skuam, fissür ve soyulmalar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Perpetua"/>
                        </a:rPr>
                        <a:t>Topikal antifungal, oral tedavi gerekebilir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200" b="0" i="0" u="none" strike="noStrike" cap="none" normalizeH="0" baseline="0" smtClean="0">
                          <a:ln>
                            <a:noFill/>
                          </a:ln>
                          <a:solidFill>
                            <a:schemeClr val="tx1"/>
                          </a:solidFill>
                          <a:effectLst/>
                          <a:latin typeface="Perpetua"/>
                        </a:rPr>
                        <a:t>İnterdijital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Perpetua"/>
                        </a:rPr>
                        <a:t>T. Mentagrofites</a:t>
                      </a:r>
                    </a:p>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Perpetua"/>
                        </a:rPr>
                        <a:t>T. rubrum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Perpetua"/>
                        </a:rPr>
                        <a:t>En yaygın tip. Ayak parmakları arasında </a:t>
                      </a:r>
                      <a:r>
                        <a:rPr kumimoji="0" lang="tr-TR" sz="2000" b="0" i="0" u="none" strike="noStrike" cap="none" normalizeH="0" baseline="0" dirty="0" err="1" smtClean="0">
                          <a:ln>
                            <a:noFill/>
                          </a:ln>
                          <a:solidFill>
                            <a:schemeClr val="tx1"/>
                          </a:solidFill>
                          <a:effectLst/>
                          <a:latin typeface="Perpetua"/>
                        </a:rPr>
                        <a:t>eritem</a:t>
                      </a:r>
                      <a:r>
                        <a:rPr kumimoji="0" lang="tr-TR" sz="2000" b="0" i="0" u="none" strike="noStrike" cap="none" normalizeH="0" baseline="0" dirty="0" smtClean="0">
                          <a:ln>
                            <a:noFill/>
                          </a:ln>
                          <a:solidFill>
                            <a:schemeClr val="tx1"/>
                          </a:solidFill>
                          <a:effectLst/>
                          <a:latin typeface="Perpetua"/>
                        </a:rPr>
                        <a:t>, soyulma, </a:t>
                      </a:r>
                      <a:r>
                        <a:rPr kumimoji="0" lang="tr-TR" sz="2000" b="0" i="0" u="none" strike="noStrike" cap="none" normalizeH="0" baseline="0" dirty="0" err="1" smtClean="0">
                          <a:ln>
                            <a:noFill/>
                          </a:ln>
                          <a:solidFill>
                            <a:schemeClr val="tx1"/>
                          </a:solidFill>
                          <a:effectLst/>
                          <a:latin typeface="Perpetua"/>
                        </a:rPr>
                        <a:t>maserasyon</a:t>
                      </a:r>
                      <a:r>
                        <a:rPr kumimoji="0" lang="tr-TR" sz="2000" b="0" i="0" u="none" strike="noStrike" cap="none" normalizeH="0" baseline="0" dirty="0" smtClean="0">
                          <a:ln>
                            <a:noFill/>
                          </a:ln>
                          <a:solidFill>
                            <a:schemeClr val="tx1"/>
                          </a:solidFill>
                          <a:effectLst/>
                          <a:latin typeface="Perpetua"/>
                        </a:rPr>
                        <a:t>,</a:t>
                      </a:r>
                      <a:r>
                        <a:rPr kumimoji="0" lang="tr-TR" sz="2000" b="0" i="0" u="none" strike="noStrike" cap="none" normalizeH="0" baseline="0" dirty="0" err="1" smtClean="0">
                          <a:ln>
                            <a:noFill/>
                          </a:ln>
                          <a:solidFill>
                            <a:schemeClr val="tx1"/>
                          </a:solidFill>
                          <a:effectLst/>
                          <a:latin typeface="Perpetua"/>
                        </a:rPr>
                        <a:t>fissür</a:t>
                      </a:r>
                      <a:r>
                        <a:rPr kumimoji="0" lang="tr-TR" sz="2000" b="0" i="0" u="none" strike="noStrike" cap="none" normalizeH="0" baseline="0" dirty="0" smtClean="0">
                          <a:ln>
                            <a:noFill/>
                          </a:ln>
                          <a:solidFill>
                            <a:schemeClr val="tx1"/>
                          </a:solidFill>
                          <a:effectLst/>
                          <a:latin typeface="Perpetua"/>
                        </a:rPr>
                        <a:t>, </a:t>
                      </a:r>
                      <a:r>
                        <a:rPr kumimoji="0" lang="tr-TR" sz="2000" b="0" i="0" u="none" strike="noStrike" cap="none" normalizeH="0" baseline="0" dirty="0" err="1" smtClean="0">
                          <a:ln>
                            <a:noFill/>
                          </a:ln>
                          <a:solidFill>
                            <a:schemeClr val="tx1"/>
                          </a:solidFill>
                          <a:effectLst/>
                          <a:latin typeface="Perpetua"/>
                        </a:rPr>
                        <a:t>skuam</a:t>
                      </a:r>
                      <a:endParaRPr kumimoji="0" lang="tr-TR" sz="2000" b="0" i="0" u="none" strike="noStrike" cap="none" normalizeH="0" baseline="0" dirty="0" smtClean="0">
                        <a:ln>
                          <a:noFill/>
                        </a:ln>
                        <a:solidFill>
                          <a:schemeClr val="tx1"/>
                        </a:solidFill>
                        <a:effectLst/>
                        <a:latin typeface="Perpetu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Perpetua"/>
                        </a:rPr>
                        <a:t>Topikal antifungal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200" b="0" i="0" u="none" strike="noStrike" cap="none" normalizeH="0" baseline="0" smtClean="0">
                          <a:ln>
                            <a:noFill/>
                          </a:ln>
                          <a:solidFill>
                            <a:schemeClr val="tx1"/>
                          </a:solidFill>
                          <a:effectLst/>
                          <a:latin typeface="Perpetua"/>
                        </a:rPr>
                        <a:t>İnflamatuar</a:t>
                      </a:r>
                    </a:p>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200" b="0" i="0" u="none" strike="noStrike" cap="none" normalizeH="0" baseline="0" smtClean="0">
                          <a:ln>
                            <a:noFill/>
                          </a:ln>
                          <a:solidFill>
                            <a:schemeClr val="tx1"/>
                          </a:solidFill>
                          <a:effectLst/>
                          <a:latin typeface="Perpetua"/>
                        </a:rPr>
                        <a:t>(veziküler)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Perpetua"/>
                        </a:rPr>
                        <a:t>T. mentagrofites</a:t>
                      </a:r>
                    </a:p>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endParaRPr kumimoji="0" lang="tr-TR" sz="2200" b="0" i="0" u="none" strike="noStrike" cap="none" normalizeH="0" baseline="0" smtClean="0">
                        <a:ln>
                          <a:noFill/>
                        </a:ln>
                        <a:solidFill>
                          <a:schemeClr val="tx1"/>
                        </a:solidFill>
                        <a:effectLst/>
                        <a:latin typeface="Perpetu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Perpetua"/>
                        </a:rPr>
                        <a:t>Ayağın arka ve yan taraflarında veziküler döküntü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Perpetua"/>
                        </a:rPr>
                        <a:t>Topikal antifungal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a:xfrm>
            <a:off x="571500" y="274638"/>
            <a:ext cx="8115300" cy="1143000"/>
          </a:xfrm>
        </p:spPr>
        <p:txBody>
          <a:bodyPr>
            <a:normAutofit fontScale="90000"/>
          </a:bodyPr>
          <a:lstStyle/>
          <a:p>
            <a:pPr eaLnBrk="1" fontAlgn="auto" hangingPunct="1">
              <a:spcAft>
                <a:spcPts val="0"/>
              </a:spcAft>
              <a:defRPr/>
            </a:pPr>
            <a:r>
              <a:rPr lang="tr-TR" sz="3600" dirty="0" smtClean="0"/>
              <a:t/>
            </a:r>
            <a:br>
              <a:rPr lang="tr-TR" sz="3600" dirty="0" smtClean="0"/>
            </a:br>
            <a:r>
              <a:rPr lang="tr-TR" sz="3600" dirty="0" smtClean="0"/>
              <a:t>Ayırıcı tanı</a:t>
            </a:r>
          </a:p>
        </p:txBody>
      </p:sp>
      <p:sp>
        <p:nvSpPr>
          <p:cNvPr id="62466" name="Rectangle 4"/>
          <p:cNvSpPr>
            <a:spLocks noGrp="1"/>
          </p:cNvSpPr>
          <p:nvPr>
            <p:ph type="body" idx="4294967295"/>
          </p:nvPr>
        </p:nvSpPr>
        <p:spPr>
          <a:xfrm>
            <a:off x="1071563" y="1447800"/>
            <a:ext cx="7615237" cy="4572000"/>
          </a:xfrm>
        </p:spPr>
        <p:txBody>
          <a:bodyPr/>
          <a:lstStyle/>
          <a:p>
            <a:pPr eaLnBrk="1" hangingPunct="1">
              <a:lnSpc>
                <a:spcPct val="200000"/>
              </a:lnSpc>
            </a:pPr>
            <a:r>
              <a:rPr lang="tr-TR" dirty="0" err="1" smtClean="0"/>
              <a:t>İrritan</a:t>
            </a:r>
            <a:r>
              <a:rPr lang="tr-TR" dirty="0" smtClean="0"/>
              <a:t> </a:t>
            </a:r>
            <a:r>
              <a:rPr lang="tr-TR" dirty="0" err="1" smtClean="0"/>
              <a:t>kontakt</a:t>
            </a:r>
            <a:r>
              <a:rPr lang="tr-TR" dirty="0" smtClean="0"/>
              <a:t> dermatit</a:t>
            </a:r>
          </a:p>
          <a:p>
            <a:pPr eaLnBrk="1" hangingPunct="1">
              <a:lnSpc>
                <a:spcPct val="200000"/>
              </a:lnSpc>
            </a:pPr>
            <a:r>
              <a:rPr lang="tr-TR" dirty="0" err="1" smtClean="0"/>
              <a:t>Allerjik</a:t>
            </a:r>
            <a:r>
              <a:rPr lang="tr-TR" dirty="0" smtClean="0"/>
              <a:t> </a:t>
            </a:r>
            <a:r>
              <a:rPr lang="tr-TR" dirty="0" err="1" smtClean="0"/>
              <a:t>kontakt</a:t>
            </a:r>
            <a:r>
              <a:rPr lang="tr-TR" dirty="0" smtClean="0"/>
              <a:t> dermatit</a:t>
            </a:r>
          </a:p>
          <a:p>
            <a:pPr eaLnBrk="1" hangingPunct="1">
              <a:lnSpc>
                <a:spcPct val="200000"/>
              </a:lnSpc>
            </a:pPr>
            <a:r>
              <a:rPr lang="tr-TR" dirty="0" err="1" smtClean="0"/>
              <a:t>Psöriazis</a:t>
            </a:r>
            <a:endParaRPr lang="tr-TR" dirty="0" smtClean="0"/>
          </a:p>
          <a:p>
            <a:pPr eaLnBrk="1" hangingPunct="1">
              <a:lnSpc>
                <a:spcPct val="200000"/>
              </a:lnSpc>
            </a:pPr>
            <a:r>
              <a:rPr lang="tr-TR" dirty="0" err="1" smtClean="0"/>
              <a:t>İnterdigital</a:t>
            </a:r>
            <a:r>
              <a:rPr lang="tr-TR" dirty="0" smtClean="0"/>
              <a:t> tipte </a:t>
            </a:r>
            <a:r>
              <a:rPr lang="tr-TR" dirty="0" err="1" smtClean="0"/>
              <a:t>eritrazma</a:t>
            </a:r>
            <a:endParaRPr lang="tr-TR" dirty="0" smtClean="0"/>
          </a:p>
          <a:p>
            <a:pPr eaLnBrk="1" hangingPunct="1">
              <a:lnSpc>
                <a:spcPct val="200000"/>
              </a:lnSpc>
            </a:pPr>
            <a:r>
              <a:rPr lang="tr-TR" dirty="0" err="1" smtClean="0"/>
              <a:t>Kandidiyazis</a:t>
            </a:r>
            <a:endParaRPr lang="tr-TR"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Başlık"/>
          <p:cNvSpPr>
            <a:spLocks noGrp="1"/>
          </p:cNvSpPr>
          <p:nvPr>
            <p:ph type="title"/>
          </p:nvPr>
        </p:nvSpPr>
        <p:spPr/>
        <p:txBody>
          <a:bodyPr/>
          <a:lstStyle/>
          <a:p>
            <a:pPr eaLnBrk="1" hangingPunct="1"/>
            <a:r>
              <a:rPr lang="tr-TR" smtClean="0"/>
              <a:t>Tanınız şüpheli ise neler istersiniz?</a:t>
            </a:r>
          </a:p>
        </p:txBody>
      </p:sp>
      <p:sp>
        <p:nvSpPr>
          <p:cNvPr id="63490" name="2 İçerik Yer Tutucusu"/>
          <p:cNvSpPr>
            <a:spLocks noGrp="1"/>
          </p:cNvSpPr>
          <p:nvPr>
            <p:ph sz="quarter" idx="1"/>
          </p:nvPr>
        </p:nvSpPr>
        <p:spPr>
          <a:xfrm>
            <a:off x="914400" y="1628800"/>
            <a:ext cx="7772400" cy="4391000"/>
          </a:xfrm>
        </p:spPr>
        <p:txBody>
          <a:bodyPr/>
          <a:lstStyle/>
          <a:p>
            <a:pPr eaLnBrk="1" hangingPunct="1">
              <a:lnSpc>
                <a:spcPct val="200000"/>
              </a:lnSpc>
            </a:pPr>
            <a:r>
              <a:rPr lang="tr-TR" dirty="0" err="1" smtClean="0"/>
              <a:t>Nativ</a:t>
            </a:r>
            <a:r>
              <a:rPr lang="tr-TR" dirty="0" smtClean="0"/>
              <a:t> preparat</a:t>
            </a:r>
          </a:p>
          <a:p>
            <a:pPr eaLnBrk="1" hangingPunct="1">
              <a:lnSpc>
                <a:spcPct val="200000"/>
              </a:lnSpc>
            </a:pPr>
            <a:r>
              <a:rPr lang="tr-TR" dirty="0" smtClean="0"/>
              <a:t> Kültür </a:t>
            </a:r>
          </a:p>
          <a:p>
            <a:pPr eaLnBrk="1" hangingPunct="1">
              <a:lnSpc>
                <a:spcPct val="200000"/>
              </a:lnSpc>
            </a:pPr>
            <a:r>
              <a:rPr lang="tr-TR" dirty="0" smtClean="0"/>
              <a:t>Biyopsi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a:xfrm>
            <a:off x="500063" y="274638"/>
            <a:ext cx="8186737" cy="439737"/>
          </a:xfrm>
        </p:spPr>
        <p:txBody>
          <a:bodyPr>
            <a:normAutofit fontScale="90000"/>
          </a:bodyPr>
          <a:lstStyle/>
          <a:p>
            <a:pPr eaLnBrk="1" fontAlgn="auto" hangingPunct="1">
              <a:spcAft>
                <a:spcPts val="0"/>
              </a:spcAft>
              <a:defRPr/>
            </a:pPr>
            <a:r>
              <a:rPr lang="tr-TR" sz="3200" dirty="0" smtClean="0"/>
              <a:t/>
            </a:r>
            <a:br>
              <a:rPr lang="tr-TR" sz="3200" dirty="0" smtClean="0"/>
            </a:br>
            <a:r>
              <a:rPr lang="tr-TR" sz="3200" dirty="0" err="1" smtClean="0"/>
              <a:t>Nativ</a:t>
            </a:r>
            <a:r>
              <a:rPr lang="tr-TR" sz="3200" dirty="0" smtClean="0"/>
              <a:t> </a:t>
            </a:r>
            <a:r>
              <a:rPr lang="tr-TR" sz="3200" dirty="0" err="1" smtClean="0"/>
              <a:t>preperat</a:t>
            </a:r>
            <a:endParaRPr lang="tr-TR" sz="3200" dirty="0" smtClean="0"/>
          </a:p>
        </p:txBody>
      </p:sp>
      <p:sp>
        <p:nvSpPr>
          <p:cNvPr id="55298" name="Rectangle 3"/>
          <p:cNvSpPr>
            <a:spLocks noGrp="1"/>
          </p:cNvSpPr>
          <p:nvPr>
            <p:ph type="body" idx="4294967295"/>
          </p:nvPr>
        </p:nvSpPr>
        <p:spPr>
          <a:xfrm>
            <a:off x="714375" y="857250"/>
            <a:ext cx="7972425" cy="5162550"/>
          </a:xfrm>
        </p:spPr>
        <p:txBody>
          <a:bodyPr>
            <a:normAutofit fontScale="92500" lnSpcReduction="10000"/>
          </a:bodyPr>
          <a:lstStyle/>
          <a:p>
            <a:pPr marL="274320" indent="-274320" eaLnBrk="1" fontAlgn="auto" hangingPunct="1">
              <a:lnSpc>
                <a:spcPct val="150000"/>
              </a:lnSpc>
              <a:spcBef>
                <a:spcPct val="0"/>
              </a:spcBef>
              <a:spcAft>
                <a:spcPts val="0"/>
              </a:spcAft>
              <a:buClrTx/>
              <a:buSzTx/>
              <a:buFontTx/>
              <a:buNone/>
              <a:defRPr/>
            </a:pPr>
            <a:r>
              <a:rPr lang="tr-TR" sz="2200" dirty="0" smtClean="0"/>
              <a:t>Lezyonlardan alınan kıl, </a:t>
            </a:r>
            <a:r>
              <a:rPr lang="tr-TR" sz="2200" dirty="0" err="1" smtClean="0"/>
              <a:t>skuam</a:t>
            </a:r>
            <a:r>
              <a:rPr lang="tr-TR" sz="2200" dirty="0" smtClean="0"/>
              <a:t>, vezikül ve tırnak kazıntısı gibi materyaller lam üzerine alınır, üstüne % 20-30’luk KOH damlatılır, bir lamel ile kapatıldıktan sonra nemli ortamda 20-30 dakika bekletilir ve ışık </a:t>
            </a:r>
            <a:r>
              <a:rPr lang="tr-TR" sz="2200" dirty="0" err="1" smtClean="0"/>
              <a:t>mikrokopu</a:t>
            </a:r>
            <a:r>
              <a:rPr lang="tr-TR" sz="2200" dirty="0" smtClean="0"/>
              <a:t> ile incelenir. KOH </a:t>
            </a:r>
            <a:r>
              <a:rPr lang="tr-TR" sz="2200" dirty="0" err="1" smtClean="0"/>
              <a:t>keratinize</a:t>
            </a:r>
            <a:r>
              <a:rPr lang="tr-TR" sz="2200" dirty="0" smtClean="0"/>
              <a:t> dokuları ve yabancı cisimleri eriterek mantar elemanlarının görülmesini kolaylaştırmaktadır.</a:t>
            </a:r>
          </a:p>
          <a:p>
            <a:pPr marL="274320" indent="-274320" eaLnBrk="1" fontAlgn="auto" hangingPunct="1">
              <a:lnSpc>
                <a:spcPct val="150000"/>
              </a:lnSpc>
              <a:spcBef>
                <a:spcPts val="580"/>
              </a:spcBef>
              <a:spcAft>
                <a:spcPts val="0"/>
              </a:spcAft>
              <a:buFont typeface="Wingdings 2" pitchFamily="18" charset="2"/>
              <a:buNone/>
              <a:defRPr/>
            </a:pPr>
            <a:r>
              <a:rPr lang="tr-TR" sz="2200" dirty="0" smtClean="0"/>
              <a:t>Kesin tanı konulamadığında veya mantarın cinsini saptamak amacı ile kültür yöntemine başvurulur.</a:t>
            </a:r>
          </a:p>
          <a:p>
            <a:pPr marL="274320" indent="-274320" eaLnBrk="1" fontAlgn="auto" hangingPunct="1">
              <a:lnSpc>
                <a:spcPct val="150000"/>
              </a:lnSpc>
              <a:spcBef>
                <a:spcPts val="580"/>
              </a:spcBef>
              <a:spcAft>
                <a:spcPts val="0"/>
              </a:spcAft>
              <a:buFont typeface="Wingdings 2" pitchFamily="18" charset="2"/>
              <a:buNone/>
              <a:defRPr/>
            </a:pPr>
            <a:r>
              <a:rPr lang="tr-TR" sz="2200" dirty="0" smtClean="0"/>
              <a:t>	</a:t>
            </a:r>
            <a:r>
              <a:rPr lang="tr-TR" sz="2200" dirty="0" err="1" smtClean="0"/>
              <a:t>Dermatofitler</a:t>
            </a:r>
            <a:r>
              <a:rPr lang="tr-TR" sz="2200" dirty="0" smtClean="0"/>
              <a:t>, kültürünün yapılması için daha çok glikoz ve pepton içeren, gerektiğinde değişik antibiyotiklerin eklenebileceği </a:t>
            </a:r>
            <a:r>
              <a:rPr lang="tr-TR" sz="2200" dirty="0" err="1" smtClean="0"/>
              <a:t>saboraud</a:t>
            </a:r>
            <a:r>
              <a:rPr lang="tr-TR" sz="2200" dirty="0" smtClean="0"/>
              <a:t> besi yeri kullanılır. </a:t>
            </a:r>
          </a:p>
          <a:p>
            <a:pPr marL="274320" indent="-274320" eaLnBrk="1" fontAlgn="auto" hangingPunct="1">
              <a:lnSpc>
                <a:spcPct val="150000"/>
              </a:lnSpc>
              <a:spcBef>
                <a:spcPct val="0"/>
              </a:spcBef>
              <a:spcAft>
                <a:spcPts val="0"/>
              </a:spcAft>
              <a:buClrTx/>
              <a:buSzTx/>
              <a:buFontTx/>
              <a:buNone/>
              <a:defRPr/>
            </a:pPr>
            <a:endParaRPr lang="tr-TR" sz="2200" dirty="0" smtClean="0"/>
          </a:p>
          <a:p>
            <a:pPr marL="274320" indent="-274320" eaLnBrk="1" fontAlgn="auto" hangingPunct="1">
              <a:lnSpc>
                <a:spcPct val="150000"/>
              </a:lnSpc>
              <a:spcBef>
                <a:spcPts val="580"/>
              </a:spcBef>
              <a:spcAft>
                <a:spcPts val="0"/>
              </a:spcAft>
              <a:buFont typeface="Wingdings 2"/>
              <a:buChar char=""/>
              <a:defRPr/>
            </a:pPr>
            <a:endParaRPr lang="tr-TR" sz="22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a:xfrm>
            <a:off x="182835" y="399257"/>
            <a:ext cx="7629525" cy="725487"/>
          </a:xfrm>
        </p:spPr>
        <p:txBody>
          <a:bodyPr/>
          <a:lstStyle/>
          <a:p>
            <a:pPr eaLnBrk="1" hangingPunct="1"/>
            <a:r>
              <a:rPr lang="tr-TR" sz="3600" smtClean="0"/>
              <a:t>Tedavi</a:t>
            </a:r>
          </a:p>
        </p:txBody>
      </p:sp>
      <p:sp>
        <p:nvSpPr>
          <p:cNvPr id="65538" name="Rectangle 3"/>
          <p:cNvSpPr>
            <a:spLocks noGrp="1"/>
          </p:cNvSpPr>
          <p:nvPr>
            <p:ph type="body" idx="4294967295"/>
          </p:nvPr>
        </p:nvSpPr>
        <p:spPr>
          <a:xfrm>
            <a:off x="428625" y="1505669"/>
            <a:ext cx="8258175" cy="5019675"/>
          </a:xfrm>
        </p:spPr>
        <p:txBody>
          <a:bodyPr/>
          <a:lstStyle/>
          <a:p>
            <a:pPr algn="just" eaLnBrk="1" hangingPunct="1">
              <a:lnSpc>
                <a:spcPct val="200000"/>
              </a:lnSpc>
              <a:spcBef>
                <a:spcPct val="0"/>
              </a:spcBef>
              <a:buClrTx/>
              <a:buSzTx/>
            </a:pPr>
            <a:r>
              <a:rPr lang="tr-TR" sz="2200" dirty="0" smtClean="0"/>
              <a:t>Öncelikle derinin kuru tutulmasına dikkat edilmelidir. </a:t>
            </a:r>
          </a:p>
          <a:p>
            <a:pPr algn="just" eaLnBrk="1" hangingPunct="1">
              <a:lnSpc>
                <a:spcPct val="200000"/>
              </a:lnSpc>
              <a:spcBef>
                <a:spcPct val="0"/>
              </a:spcBef>
              <a:buClrTx/>
              <a:buSzTx/>
            </a:pPr>
            <a:r>
              <a:rPr lang="tr-TR" sz="2200" dirty="0" smtClean="0"/>
              <a:t>Aile bireyleri arasında enfeksiyon beraberce tedavi edilmelidir</a:t>
            </a:r>
          </a:p>
          <a:p>
            <a:pPr algn="just" eaLnBrk="1" hangingPunct="1">
              <a:lnSpc>
                <a:spcPct val="200000"/>
              </a:lnSpc>
              <a:spcBef>
                <a:spcPct val="0"/>
              </a:spcBef>
              <a:buClrTx/>
              <a:buSzTx/>
            </a:pPr>
            <a:r>
              <a:rPr lang="tr-TR" sz="2200" dirty="0" smtClean="0"/>
              <a:t>Derinin </a:t>
            </a:r>
            <a:r>
              <a:rPr lang="tr-TR" sz="2200" dirty="0" err="1" smtClean="0"/>
              <a:t>yüzeyel</a:t>
            </a:r>
            <a:r>
              <a:rPr lang="tr-TR" sz="2200" dirty="0" smtClean="0"/>
              <a:t> mantar hastalıklarının tedavisinde sistemik ve </a:t>
            </a:r>
            <a:r>
              <a:rPr lang="tr-TR" sz="2200" dirty="0" err="1" smtClean="0"/>
              <a:t>topikal</a:t>
            </a:r>
            <a:r>
              <a:rPr lang="tr-TR" sz="2200" dirty="0" smtClean="0"/>
              <a:t> tedavi yöntemleri uygulanabilir.</a:t>
            </a:r>
          </a:p>
          <a:p>
            <a:pPr algn="just" eaLnBrk="1" hangingPunct="1">
              <a:lnSpc>
                <a:spcPct val="200000"/>
              </a:lnSpc>
              <a:spcBef>
                <a:spcPct val="0"/>
              </a:spcBef>
              <a:buClrTx/>
              <a:buSzTx/>
            </a:pPr>
            <a:r>
              <a:rPr lang="tr-TR" sz="2200" dirty="0" err="1" smtClean="0"/>
              <a:t>Yüzeyel</a:t>
            </a:r>
            <a:r>
              <a:rPr lang="tr-TR" sz="2200" dirty="0" smtClean="0"/>
              <a:t> mantar hastalıklarının tedavisinde oral olarak </a:t>
            </a:r>
            <a:r>
              <a:rPr lang="tr-TR" sz="2200" dirty="0" err="1" smtClean="0"/>
              <a:t>griseofulvin</a:t>
            </a:r>
            <a:r>
              <a:rPr lang="tr-TR" sz="2200" dirty="0" smtClean="0"/>
              <a:t> ve </a:t>
            </a:r>
            <a:r>
              <a:rPr lang="tr-TR" sz="2200" dirty="0" err="1" smtClean="0"/>
              <a:t>ketoconazole</a:t>
            </a:r>
            <a:r>
              <a:rPr lang="tr-TR" sz="2200" dirty="0" smtClean="0"/>
              <a:t>  tercih edilmektedir.</a:t>
            </a:r>
          </a:p>
          <a:p>
            <a:pPr algn="just" eaLnBrk="1" hangingPunct="1">
              <a:lnSpc>
                <a:spcPct val="150000"/>
              </a:lnSpc>
              <a:spcBef>
                <a:spcPct val="0"/>
              </a:spcBef>
              <a:buClrTx/>
              <a:buSzTx/>
              <a:buFontTx/>
              <a:buNone/>
            </a:pPr>
            <a:endParaRPr lang="tr-TR" sz="2200" dirty="0" smtClean="0"/>
          </a:p>
          <a:p>
            <a:pPr eaLnBrk="1" hangingPunct="1">
              <a:lnSpc>
                <a:spcPct val="150000"/>
              </a:lnSpc>
            </a:pPr>
            <a:endParaRPr lang="tr-TR" sz="22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4"/>
          <p:cNvSpPr>
            <a:spLocks noGrp="1"/>
          </p:cNvSpPr>
          <p:nvPr>
            <p:ph type="title" idx="4294967295"/>
          </p:nvPr>
        </p:nvSpPr>
        <p:spPr>
          <a:xfrm>
            <a:off x="285750" y="274638"/>
            <a:ext cx="7772400" cy="654050"/>
          </a:xfrm>
        </p:spPr>
        <p:txBody>
          <a:bodyPr/>
          <a:lstStyle/>
          <a:p>
            <a:pPr eaLnBrk="1" hangingPunct="1"/>
            <a:r>
              <a:rPr lang="tr-TR" sz="3200" dirty="0" err="1" smtClean="0"/>
              <a:t>Tinea</a:t>
            </a:r>
            <a:r>
              <a:rPr lang="tr-TR" sz="3200" dirty="0" smtClean="0"/>
              <a:t> </a:t>
            </a:r>
            <a:r>
              <a:rPr lang="tr-TR" sz="3200" dirty="0" err="1" smtClean="0"/>
              <a:t>pedis</a:t>
            </a:r>
            <a:r>
              <a:rPr lang="tr-TR" sz="3200" dirty="0" smtClean="0"/>
              <a:t> tedavi</a:t>
            </a:r>
          </a:p>
        </p:txBody>
      </p:sp>
      <p:sp>
        <p:nvSpPr>
          <p:cNvPr id="57346" name="Rectangle 3"/>
          <p:cNvSpPr>
            <a:spLocks noGrp="1"/>
          </p:cNvSpPr>
          <p:nvPr>
            <p:ph type="body" sz="half" idx="4294967295"/>
          </p:nvPr>
        </p:nvSpPr>
        <p:spPr>
          <a:xfrm>
            <a:off x="428625" y="928688"/>
            <a:ext cx="4000500" cy="5500687"/>
          </a:xfrm>
        </p:spPr>
        <p:txBody>
          <a:bodyPr>
            <a:normAutofit fontScale="85000" lnSpcReduction="10000"/>
          </a:bodyPr>
          <a:lstStyle/>
          <a:p>
            <a:pPr marL="274320" indent="-274320" eaLnBrk="1" fontAlgn="auto" hangingPunct="1">
              <a:lnSpc>
                <a:spcPct val="150000"/>
              </a:lnSpc>
              <a:spcBef>
                <a:spcPts val="580"/>
              </a:spcBef>
              <a:spcAft>
                <a:spcPts val="0"/>
              </a:spcAft>
              <a:buFont typeface="Wingdings 2"/>
              <a:buChar char=""/>
              <a:defRPr/>
            </a:pPr>
            <a:r>
              <a:rPr lang="tr-TR" sz="2000" dirty="0" smtClean="0"/>
              <a:t>Diğer sistemik tedaviler:</a:t>
            </a:r>
          </a:p>
          <a:p>
            <a:pPr marL="274320" indent="-274320" eaLnBrk="1" fontAlgn="auto" hangingPunct="1">
              <a:lnSpc>
                <a:spcPct val="150000"/>
              </a:lnSpc>
              <a:spcBef>
                <a:spcPts val="580"/>
              </a:spcBef>
              <a:spcAft>
                <a:spcPts val="0"/>
              </a:spcAft>
              <a:buFont typeface="Wingdings 2" pitchFamily="18" charset="2"/>
              <a:buNone/>
              <a:defRPr/>
            </a:pPr>
            <a:r>
              <a:rPr lang="tr-TR" sz="2000" dirty="0" smtClean="0"/>
              <a:t>-</a:t>
            </a:r>
            <a:r>
              <a:rPr lang="tr-TR" sz="2000" dirty="0" err="1" smtClean="0"/>
              <a:t>Terbinafin</a:t>
            </a:r>
            <a:r>
              <a:rPr lang="tr-TR" sz="2000" dirty="0" smtClean="0"/>
              <a:t> 250 mg. tablet 1x1</a:t>
            </a:r>
          </a:p>
          <a:p>
            <a:pPr marL="274320" indent="-274320" eaLnBrk="1" fontAlgn="auto" hangingPunct="1">
              <a:lnSpc>
                <a:spcPct val="150000"/>
              </a:lnSpc>
              <a:spcBef>
                <a:spcPts val="580"/>
              </a:spcBef>
              <a:spcAft>
                <a:spcPts val="0"/>
              </a:spcAft>
              <a:buFont typeface="Wingdings 2" pitchFamily="18" charset="2"/>
              <a:buNone/>
              <a:defRPr/>
            </a:pPr>
            <a:r>
              <a:rPr lang="tr-TR" sz="2000" dirty="0" smtClean="0"/>
              <a:t>-</a:t>
            </a:r>
            <a:r>
              <a:rPr lang="tr-TR" sz="2000" dirty="0" err="1" smtClean="0"/>
              <a:t>Flukonazol</a:t>
            </a:r>
            <a:r>
              <a:rPr lang="tr-TR" sz="2000" dirty="0" smtClean="0"/>
              <a:t> 150 mg kapsül haftada bir</a:t>
            </a:r>
          </a:p>
          <a:p>
            <a:pPr marL="274320" indent="-274320" eaLnBrk="1" fontAlgn="auto" hangingPunct="1">
              <a:lnSpc>
                <a:spcPct val="150000"/>
              </a:lnSpc>
              <a:spcBef>
                <a:spcPts val="580"/>
              </a:spcBef>
              <a:spcAft>
                <a:spcPts val="0"/>
              </a:spcAft>
              <a:buFont typeface="Wingdings 2" pitchFamily="18" charset="2"/>
              <a:buNone/>
              <a:defRPr/>
            </a:pPr>
            <a:r>
              <a:rPr lang="tr-TR" sz="2000" dirty="0" smtClean="0"/>
              <a:t>-</a:t>
            </a:r>
            <a:r>
              <a:rPr lang="tr-TR" sz="2000" dirty="0" err="1" smtClean="0"/>
              <a:t>Itrakonazol</a:t>
            </a:r>
            <a:r>
              <a:rPr lang="tr-TR" sz="2000" dirty="0" smtClean="0"/>
              <a:t> 100 </a:t>
            </a:r>
            <a:r>
              <a:rPr lang="tr-TR" sz="2000" dirty="0" err="1" smtClean="0"/>
              <a:t>mg.kapsül</a:t>
            </a:r>
            <a:r>
              <a:rPr lang="tr-TR" sz="2000" dirty="0" smtClean="0"/>
              <a:t> 1x1</a:t>
            </a:r>
          </a:p>
          <a:p>
            <a:pPr marL="274320" indent="-274320" eaLnBrk="1" fontAlgn="auto" hangingPunct="1">
              <a:lnSpc>
                <a:spcPct val="150000"/>
              </a:lnSpc>
              <a:spcBef>
                <a:spcPts val="580"/>
              </a:spcBef>
              <a:spcAft>
                <a:spcPts val="0"/>
              </a:spcAft>
              <a:buFont typeface="Wingdings 2" pitchFamily="18" charset="2"/>
              <a:buNone/>
              <a:defRPr/>
            </a:pPr>
            <a:endParaRPr lang="tr-TR" sz="2000" dirty="0" smtClean="0"/>
          </a:p>
          <a:p>
            <a:pPr marL="274320" indent="-274320" eaLnBrk="1" fontAlgn="auto" hangingPunct="1">
              <a:lnSpc>
                <a:spcPct val="150000"/>
              </a:lnSpc>
              <a:spcBef>
                <a:spcPts val="580"/>
              </a:spcBef>
              <a:spcAft>
                <a:spcPts val="0"/>
              </a:spcAft>
              <a:buFont typeface="Wingdings 2" pitchFamily="18" charset="2"/>
              <a:buNone/>
              <a:defRPr/>
            </a:pPr>
            <a:r>
              <a:rPr lang="tr-TR" sz="2000" dirty="0" err="1" smtClean="0"/>
              <a:t>Topikal</a:t>
            </a:r>
            <a:r>
              <a:rPr lang="tr-TR" sz="2000" dirty="0" smtClean="0"/>
              <a:t> Tedavi</a:t>
            </a:r>
          </a:p>
          <a:p>
            <a:pPr marL="274320" indent="-274320" eaLnBrk="1" fontAlgn="auto" hangingPunct="1">
              <a:lnSpc>
                <a:spcPct val="150000"/>
              </a:lnSpc>
              <a:spcBef>
                <a:spcPts val="580"/>
              </a:spcBef>
              <a:spcAft>
                <a:spcPts val="0"/>
              </a:spcAft>
              <a:buFont typeface="Wingdings 2" pitchFamily="18" charset="2"/>
              <a:buNone/>
              <a:defRPr/>
            </a:pPr>
            <a:r>
              <a:rPr lang="tr-TR" sz="2000" dirty="0" smtClean="0"/>
              <a:t>Başlıca 4 gruba ayrılır;</a:t>
            </a:r>
          </a:p>
          <a:p>
            <a:pPr marL="274320" indent="-274320" eaLnBrk="1" fontAlgn="auto" hangingPunct="1">
              <a:lnSpc>
                <a:spcPct val="150000"/>
              </a:lnSpc>
              <a:spcBef>
                <a:spcPts val="580"/>
              </a:spcBef>
              <a:spcAft>
                <a:spcPts val="0"/>
              </a:spcAft>
              <a:buFont typeface="Wingdings 2"/>
              <a:buChar char=""/>
              <a:defRPr/>
            </a:pPr>
            <a:r>
              <a:rPr lang="tr-TR" sz="2000" dirty="0" smtClean="0"/>
              <a:t> </a:t>
            </a:r>
            <a:r>
              <a:rPr lang="tr-TR" sz="2000" dirty="0" err="1" smtClean="0"/>
              <a:t>Thiocarbomate’lar</a:t>
            </a:r>
            <a:endParaRPr lang="tr-TR" sz="2000" dirty="0" smtClean="0"/>
          </a:p>
          <a:p>
            <a:pPr marL="274320" indent="-274320" eaLnBrk="1" fontAlgn="auto" hangingPunct="1">
              <a:lnSpc>
                <a:spcPct val="150000"/>
              </a:lnSpc>
              <a:spcBef>
                <a:spcPts val="580"/>
              </a:spcBef>
              <a:spcAft>
                <a:spcPts val="0"/>
              </a:spcAft>
              <a:buFont typeface="Wingdings 2"/>
              <a:buChar char=""/>
              <a:defRPr/>
            </a:pPr>
            <a:r>
              <a:rPr lang="tr-TR" sz="2000" dirty="0" smtClean="0"/>
              <a:t> </a:t>
            </a:r>
            <a:r>
              <a:rPr lang="tr-TR" sz="2000" dirty="0" err="1" smtClean="0"/>
              <a:t>İmidazol’ler</a:t>
            </a:r>
            <a:r>
              <a:rPr lang="tr-TR" sz="2000" dirty="0" smtClean="0"/>
              <a:t> </a:t>
            </a:r>
          </a:p>
          <a:p>
            <a:pPr marL="274320" indent="-274320" eaLnBrk="1" fontAlgn="auto" hangingPunct="1">
              <a:lnSpc>
                <a:spcPct val="150000"/>
              </a:lnSpc>
              <a:spcBef>
                <a:spcPts val="580"/>
              </a:spcBef>
              <a:spcAft>
                <a:spcPts val="0"/>
              </a:spcAft>
              <a:buFont typeface="Wingdings 2"/>
              <a:buChar char=""/>
              <a:defRPr/>
            </a:pPr>
            <a:r>
              <a:rPr lang="tr-TR" sz="2000" dirty="0" smtClean="0"/>
              <a:t> </a:t>
            </a:r>
            <a:r>
              <a:rPr lang="tr-TR" sz="2000" dirty="0" err="1" smtClean="0"/>
              <a:t>Allylamine’ler</a:t>
            </a:r>
            <a:endParaRPr lang="tr-TR" sz="2000" dirty="0" smtClean="0"/>
          </a:p>
          <a:p>
            <a:pPr marL="274320" indent="-274320" eaLnBrk="1" fontAlgn="auto" hangingPunct="1">
              <a:lnSpc>
                <a:spcPct val="150000"/>
              </a:lnSpc>
              <a:spcBef>
                <a:spcPts val="580"/>
              </a:spcBef>
              <a:spcAft>
                <a:spcPts val="0"/>
              </a:spcAft>
              <a:buFont typeface="Wingdings 2"/>
              <a:buChar char=""/>
              <a:defRPr/>
            </a:pPr>
            <a:r>
              <a:rPr lang="tr-TR" sz="2000" dirty="0" smtClean="0"/>
              <a:t> </a:t>
            </a:r>
            <a:r>
              <a:rPr lang="tr-TR" sz="2000" dirty="0" err="1" smtClean="0"/>
              <a:t>Triazole’ler</a:t>
            </a:r>
            <a:r>
              <a:rPr lang="tr-TR" sz="2000" dirty="0" smtClean="0"/>
              <a:t> </a:t>
            </a:r>
          </a:p>
          <a:p>
            <a:pPr marL="274320" indent="-274320" eaLnBrk="1" fontAlgn="auto" hangingPunct="1">
              <a:lnSpc>
                <a:spcPct val="150000"/>
              </a:lnSpc>
              <a:spcBef>
                <a:spcPts val="580"/>
              </a:spcBef>
              <a:spcAft>
                <a:spcPts val="0"/>
              </a:spcAft>
              <a:buFont typeface="Wingdings 2" pitchFamily="18" charset="2"/>
              <a:buNone/>
              <a:defRPr/>
            </a:pPr>
            <a:r>
              <a:rPr lang="tr-TR" sz="2000" dirty="0" err="1" smtClean="0"/>
              <a:t>Topikal</a:t>
            </a:r>
            <a:r>
              <a:rPr lang="tr-TR" sz="2000" dirty="0" smtClean="0"/>
              <a:t> tedavi süresi 4-6 hafta</a:t>
            </a:r>
          </a:p>
          <a:p>
            <a:pPr marL="274320" indent="-274320" eaLnBrk="1" fontAlgn="auto" hangingPunct="1">
              <a:lnSpc>
                <a:spcPct val="150000"/>
              </a:lnSpc>
              <a:spcBef>
                <a:spcPts val="580"/>
              </a:spcBef>
              <a:spcAft>
                <a:spcPts val="0"/>
              </a:spcAft>
              <a:buFont typeface="Wingdings 2"/>
              <a:buChar char=""/>
              <a:defRPr/>
            </a:pPr>
            <a:endParaRPr lang="tr-TR" sz="2000" dirty="0" smtClean="0"/>
          </a:p>
        </p:txBody>
      </p:sp>
      <p:sp>
        <p:nvSpPr>
          <p:cNvPr id="57347" name="Rectangle 5"/>
          <p:cNvSpPr>
            <a:spLocks noGrp="1"/>
          </p:cNvSpPr>
          <p:nvPr>
            <p:ph type="body" sz="half" idx="4294967295"/>
          </p:nvPr>
        </p:nvSpPr>
        <p:spPr>
          <a:xfrm>
            <a:off x="4357688" y="714375"/>
            <a:ext cx="4329112" cy="5643563"/>
          </a:xfrm>
        </p:spPr>
        <p:txBody>
          <a:bodyPr>
            <a:normAutofit fontScale="92500" lnSpcReduction="20000"/>
          </a:bodyPr>
          <a:lstStyle/>
          <a:p>
            <a:pPr marL="274320" indent="-274320" eaLnBrk="1" fontAlgn="auto" hangingPunct="1">
              <a:lnSpc>
                <a:spcPct val="150000"/>
              </a:lnSpc>
              <a:spcBef>
                <a:spcPts val="580"/>
              </a:spcBef>
              <a:spcAft>
                <a:spcPts val="0"/>
              </a:spcAft>
              <a:buFont typeface="Wingdings 2"/>
              <a:buChar char=""/>
              <a:defRPr/>
            </a:pPr>
            <a:r>
              <a:rPr lang="tr-TR" sz="2000" dirty="0" smtClean="0"/>
              <a:t>Bunlar haricinde iyotlu solüsyonlar ve </a:t>
            </a:r>
            <a:r>
              <a:rPr lang="tr-TR" sz="2000" dirty="0" err="1" smtClean="0"/>
              <a:t>undosilenik</a:t>
            </a:r>
            <a:r>
              <a:rPr lang="tr-TR" sz="2000" dirty="0" smtClean="0"/>
              <a:t> asit </a:t>
            </a:r>
            <a:r>
              <a:rPr lang="tr-TR" sz="2000" dirty="0" err="1" smtClean="0"/>
              <a:t>topikal</a:t>
            </a:r>
            <a:r>
              <a:rPr lang="tr-TR" sz="2000" dirty="0" smtClean="0"/>
              <a:t> olarak kullanılmaktadır. </a:t>
            </a:r>
          </a:p>
          <a:p>
            <a:pPr marL="274320" indent="-274320" eaLnBrk="1" fontAlgn="auto" hangingPunct="1">
              <a:lnSpc>
                <a:spcPct val="150000"/>
              </a:lnSpc>
              <a:spcBef>
                <a:spcPts val="580"/>
              </a:spcBef>
              <a:spcAft>
                <a:spcPts val="0"/>
              </a:spcAft>
              <a:buFont typeface="Wingdings 2"/>
              <a:buChar char=""/>
              <a:defRPr/>
            </a:pPr>
            <a:r>
              <a:rPr lang="tr-TR" sz="2000" dirty="0" err="1" smtClean="0"/>
              <a:t>İntertriginöz</a:t>
            </a:r>
            <a:r>
              <a:rPr lang="tr-TR" sz="2000" dirty="0" smtClean="0"/>
              <a:t> bölgelerde ve ayak parmakları arasındaki lezyonlar </a:t>
            </a:r>
            <a:r>
              <a:rPr lang="tr-TR" sz="2000" dirty="0" err="1" smtClean="0"/>
              <a:t>antimikotik</a:t>
            </a:r>
            <a:r>
              <a:rPr lang="tr-TR" sz="2000" dirty="0" smtClean="0"/>
              <a:t> pudralar uygulanabilir</a:t>
            </a:r>
          </a:p>
          <a:p>
            <a:pPr marL="274320" indent="-274320" eaLnBrk="1" fontAlgn="auto" hangingPunct="1">
              <a:lnSpc>
                <a:spcPct val="150000"/>
              </a:lnSpc>
              <a:spcBef>
                <a:spcPct val="50000"/>
              </a:spcBef>
              <a:spcAft>
                <a:spcPts val="0"/>
              </a:spcAft>
              <a:buClrTx/>
              <a:buSzTx/>
              <a:buFontTx/>
              <a:buChar char="•"/>
              <a:defRPr/>
            </a:pPr>
            <a:r>
              <a:rPr lang="tr-TR" sz="2000" dirty="0" err="1" smtClean="0"/>
              <a:t>Enfekte</a:t>
            </a:r>
            <a:r>
              <a:rPr lang="tr-TR" sz="2000" dirty="0" smtClean="0"/>
              <a:t> </a:t>
            </a:r>
            <a:r>
              <a:rPr lang="tr-TR" sz="2000" dirty="0" err="1" smtClean="0"/>
              <a:t>tinea</a:t>
            </a:r>
            <a:r>
              <a:rPr lang="tr-TR" sz="2000" dirty="0" smtClean="0"/>
              <a:t> </a:t>
            </a:r>
            <a:r>
              <a:rPr lang="tr-TR" sz="2000" dirty="0" err="1" smtClean="0"/>
              <a:t>pedis</a:t>
            </a:r>
            <a:r>
              <a:rPr lang="tr-TR" sz="2000" dirty="0" smtClean="0"/>
              <a:t> olgularında </a:t>
            </a:r>
            <a:r>
              <a:rPr lang="tr-TR" sz="2000" dirty="0" err="1" smtClean="0"/>
              <a:t>antimikotik</a:t>
            </a:r>
            <a:r>
              <a:rPr lang="tr-TR" sz="2000" dirty="0" smtClean="0"/>
              <a:t> tedaviden önce </a:t>
            </a:r>
            <a:r>
              <a:rPr lang="tr-TR" sz="2000" dirty="0" err="1" smtClean="0"/>
              <a:t>topikal</a:t>
            </a:r>
            <a:r>
              <a:rPr lang="tr-TR" sz="2000" dirty="0" smtClean="0"/>
              <a:t> antiseptik ve kurutucu solüsyonlar (% 1 </a:t>
            </a:r>
            <a:r>
              <a:rPr lang="tr-TR" sz="2000" dirty="0" err="1" smtClean="0"/>
              <a:t>gentian</a:t>
            </a:r>
            <a:r>
              <a:rPr lang="tr-TR" sz="2000" dirty="0" smtClean="0"/>
              <a:t> </a:t>
            </a:r>
            <a:r>
              <a:rPr lang="tr-TR" sz="2000" dirty="0" err="1" smtClean="0"/>
              <a:t>violet</a:t>
            </a:r>
            <a:r>
              <a:rPr lang="tr-TR" sz="2000" dirty="0" smtClean="0"/>
              <a:t>, 1/10.000’lik potasyum permanganat, </a:t>
            </a:r>
            <a:r>
              <a:rPr lang="tr-TR" sz="2000" dirty="0" err="1" smtClean="0"/>
              <a:t>rifampicin</a:t>
            </a:r>
            <a:r>
              <a:rPr lang="tr-TR" sz="2000" dirty="0" smtClean="0"/>
              <a:t> solüsyon </a:t>
            </a:r>
            <a:r>
              <a:rPr lang="tr-TR" sz="2000" dirty="0" err="1" smtClean="0"/>
              <a:t>v.b</a:t>
            </a:r>
            <a:r>
              <a:rPr lang="tr-TR" sz="2000" dirty="0" smtClean="0"/>
              <a:t>.) ve gerekirse sistemik antibiyotikler ile </a:t>
            </a:r>
            <a:r>
              <a:rPr lang="tr-TR" sz="2000" dirty="0" err="1" smtClean="0"/>
              <a:t>sekonder</a:t>
            </a:r>
            <a:r>
              <a:rPr lang="tr-TR" sz="2000" dirty="0" smtClean="0"/>
              <a:t> enfeksiyonun giderilmesi gerekir.</a:t>
            </a:r>
          </a:p>
          <a:p>
            <a:pPr marL="274320" indent="-274320" eaLnBrk="1" fontAlgn="auto" hangingPunct="1">
              <a:lnSpc>
                <a:spcPct val="150000"/>
              </a:lnSpc>
              <a:spcBef>
                <a:spcPts val="580"/>
              </a:spcBef>
              <a:spcAft>
                <a:spcPts val="0"/>
              </a:spcAft>
              <a:buFont typeface="Wingdings 2"/>
              <a:buChar char=""/>
              <a:defRPr/>
            </a:pPr>
            <a:endParaRPr lang="tr-TR" sz="20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idx="4294967295"/>
          </p:nvPr>
        </p:nvSpPr>
        <p:spPr>
          <a:xfrm>
            <a:off x="142875" y="71438"/>
            <a:ext cx="7772400" cy="857250"/>
          </a:xfrm>
        </p:spPr>
        <p:txBody>
          <a:bodyPr/>
          <a:lstStyle/>
          <a:p>
            <a:pPr eaLnBrk="1" hangingPunct="1"/>
            <a:r>
              <a:rPr lang="tr-TR" dirty="0" smtClean="0"/>
              <a:t>Olgu 5</a:t>
            </a:r>
          </a:p>
        </p:txBody>
      </p:sp>
      <p:sp>
        <p:nvSpPr>
          <p:cNvPr id="67586" name="Rectangle 4"/>
          <p:cNvSpPr>
            <a:spLocks noGrp="1"/>
          </p:cNvSpPr>
          <p:nvPr>
            <p:ph type="body" sz="half" idx="4294967295"/>
          </p:nvPr>
        </p:nvSpPr>
        <p:spPr>
          <a:xfrm>
            <a:off x="47625" y="1144141"/>
            <a:ext cx="4452367" cy="5453211"/>
          </a:xfrm>
        </p:spPr>
        <p:txBody>
          <a:bodyPr/>
          <a:lstStyle/>
          <a:p>
            <a:pPr eaLnBrk="1" hangingPunct="1">
              <a:lnSpc>
                <a:spcPct val="150000"/>
              </a:lnSpc>
            </a:pPr>
            <a:r>
              <a:rPr lang="tr-TR" sz="2100" dirty="0" smtClean="0"/>
              <a:t>22 yaşında erkek </a:t>
            </a:r>
          </a:p>
          <a:p>
            <a:pPr eaLnBrk="1" hangingPunct="1">
              <a:lnSpc>
                <a:spcPct val="150000"/>
              </a:lnSpc>
            </a:pPr>
            <a:r>
              <a:rPr lang="tr-TR" sz="2100" dirty="0" smtClean="0"/>
              <a:t>İlaç mümessili ve sürekli ayakta kalma hikayesi var</a:t>
            </a:r>
          </a:p>
          <a:p>
            <a:pPr eaLnBrk="1" hangingPunct="1">
              <a:lnSpc>
                <a:spcPct val="150000"/>
              </a:lnSpc>
            </a:pPr>
            <a:r>
              <a:rPr lang="tr-TR" sz="2100" dirty="0" smtClean="0"/>
              <a:t>Sağ ayak tabanında yürüdüğünde ve ayakta durduğunda ağrıdan yakınıyor</a:t>
            </a:r>
          </a:p>
          <a:p>
            <a:pPr eaLnBrk="1" hangingPunct="1">
              <a:lnSpc>
                <a:spcPct val="150000"/>
              </a:lnSpc>
            </a:pPr>
            <a:r>
              <a:rPr lang="tr-TR" sz="2100" dirty="0" smtClean="0"/>
              <a:t>Kilolu, çocukluğunda düz tabanlık var denmiş ama emin değil</a:t>
            </a:r>
          </a:p>
          <a:p>
            <a:pPr eaLnBrk="1" hangingPunct="1">
              <a:lnSpc>
                <a:spcPct val="150000"/>
              </a:lnSpc>
            </a:pPr>
            <a:r>
              <a:rPr lang="tr-TR" sz="2100" dirty="0" smtClean="0"/>
              <a:t>Her iki ayak tabanında </a:t>
            </a:r>
            <a:r>
              <a:rPr lang="tr-TR" sz="2100" dirty="0" err="1" smtClean="0"/>
              <a:t>hiperkeratotik</a:t>
            </a:r>
            <a:r>
              <a:rPr lang="tr-TR" sz="2100" dirty="0" smtClean="0"/>
              <a:t> sarı alanlar mevcut</a:t>
            </a:r>
          </a:p>
        </p:txBody>
      </p:sp>
      <p:pic>
        <p:nvPicPr>
          <p:cNvPr id="67587" name="Picture 6" descr="callus1-s"/>
          <p:cNvPicPr>
            <a:picLocks noChangeAspect="1" noChangeArrowheads="1"/>
          </p:cNvPicPr>
          <p:nvPr/>
        </p:nvPicPr>
        <p:blipFill>
          <a:blip r:embed="rId3" cstate="print"/>
          <a:srcRect/>
          <a:stretch>
            <a:fillRect/>
          </a:stretch>
        </p:blipFill>
        <p:spPr bwMode="auto">
          <a:xfrm>
            <a:off x="4500563" y="573088"/>
            <a:ext cx="4530725" cy="603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p:cNvSpPr>
          <p:nvPr>
            <p:ph type="title" idx="4294967295"/>
          </p:nvPr>
        </p:nvSpPr>
        <p:spPr/>
        <p:txBody>
          <a:bodyPr/>
          <a:lstStyle/>
          <a:p>
            <a:pPr eaLnBrk="1" hangingPunct="1"/>
            <a:r>
              <a:rPr lang="tr-TR" smtClean="0"/>
              <a:t>Olgu 5</a:t>
            </a:r>
          </a:p>
        </p:txBody>
      </p:sp>
      <p:sp>
        <p:nvSpPr>
          <p:cNvPr id="3" name="2 İçerik Yer Tutucusu"/>
          <p:cNvSpPr>
            <a:spLocks noGrp="1"/>
          </p:cNvSpPr>
          <p:nvPr>
            <p:ph type="body" idx="4294967295"/>
          </p:nvPr>
        </p:nvSpPr>
        <p:spPr/>
        <p:txBody>
          <a:bodyPr/>
          <a:lstStyle/>
          <a:p>
            <a:pPr eaLnBrk="1" hangingPunct="1">
              <a:lnSpc>
                <a:spcPct val="200000"/>
              </a:lnSpc>
            </a:pPr>
            <a:r>
              <a:rPr lang="tr-TR" sz="3300" smtClean="0"/>
              <a:t>Tanı?</a:t>
            </a:r>
          </a:p>
          <a:p>
            <a:pPr eaLnBrk="1" hangingPunct="1">
              <a:lnSpc>
                <a:spcPct val="200000"/>
              </a:lnSpc>
            </a:pPr>
            <a:r>
              <a:rPr lang="tr-TR" sz="3300" smtClean="0"/>
              <a:t>Ayırıcı tanılar?</a:t>
            </a:r>
          </a:p>
          <a:p>
            <a:pPr eaLnBrk="1" hangingPunct="1">
              <a:lnSpc>
                <a:spcPct val="200000"/>
              </a:lnSpc>
            </a:pPr>
            <a:r>
              <a:rPr lang="tr-TR" sz="3300" smtClean="0"/>
              <a:t>Tanınız şüpheli ise neler istersiniz?</a:t>
            </a:r>
          </a:p>
          <a:p>
            <a:pPr eaLnBrk="1" hangingPunct="1">
              <a:lnSpc>
                <a:spcPct val="200000"/>
              </a:lnSpc>
            </a:pPr>
            <a:r>
              <a:rPr lang="tr-TR" sz="3300" smtClean="0"/>
              <a:t>Tedavi planınız nedir?</a:t>
            </a:r>
          </a:p>
          <a:p>
            <a:pPr eaLnBrk="1" hangingPunct="1">
              <a:lnSpc>
                <a:spcPct val="200000"/>
              </a:lnSpc>
            </a:pPr>
            <a:endParaRPr lang="tr-TR" sz="33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1 Başlık"/>
          <p:cNvSpPr>
            <a:spLocks noGrp="1"/>
          </p:cNvSpPr>
          <p:nvPr>
            <p:ph type="title"/>
          </p:nvPr>
        </p:nvSpPr>
        <p:spPr>
          <a:xfrm>
            <a:off x="571500" y="274638"/>
            <a:ext cx="7772400" cy="1143000"/>
          </a:xfrm>
        </p:spPr>
        <p:txBody>
          <a:bodyPr/>
          <a:lstStyle/>
          <a:p>
            <a:pPr eaLnBrk="1" hangingPunct="1"/>
            <a:r>
              <a:rPr lang="tr-TR" smtClean="0"/>
              <a:t>Ön tanı </a:t>
            </a:r>
          </a:p>
        </p:txBody>
      </p:sp>
      <p:sp>
        <p:nvSpPr>
          <p:cNvPr id="70658" name="2 İçerik Yer Tutucusu"/>
          <p:cNvSpPr>
            <a:spLocks noGrp="1"/>
          </p:cNvSpPr>
          <p:nvPr>
            <p:ph sz="quarter" idx="1"/>
          </p:nvPr>
        </p:nvSpPr>
        <p:spPr>
          <a:xfrm>
            <a:off x="914400" y="1785938"/>
            <a:ext cx="7772400" cy="4233862"/>
          </a:xfrm>
        </p:spPr>
        <p:txBody>
          <a:bodyPr/>
          <a:lstStyle/>
          <a:p>
            <a:pPr eaLnBrk="1" hangingPunct="1"/>
            <a:r>
              <a:rPr lang="tr-TR" smtClean="0"/>
              <a:t>Nasır (callus)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Başlık 1"/>
          <p:cNvSpPr>
            <a:spLocks noGrp="1"/>
          </p:cNvSpPr>
          <p:nvPr>
            <p:ph type="title"/>
          </p:nvPr>
        </p:nvSpPr>
        <p:spPr/>
        <p:txBody>
          <a:bodyPr/>
          <a:lstStyle/>
          <a:p>
            <a:pPr eaLnBrk="1" hangingPunct="1"/>
            <a:r>
              <a:rPr lang="tr-TR" smtClean="0"/>
              <a:t>Ayırıcı tanı</a:t>
            </a:r>
          </a:p>
        </p:txBody>
      </p:sp>
      <p:sp>
        <p:nvSpPr>
          <p:cNvPr id="3" name="İçerik Yer Tutucusu 2"/>
          <p:cNvSpPr>
            <a:spLocks noGrp="1"/>
          </p:cNvSpPr>
          <p:nvPr>
            <p:ph sz="quarter" idx="1"/>
          </p:nvPr>
        </p:nvSpPr>
        <p:spPr>
          <a:xfrm>
            <a:off x="914400" y="1665312"/>
            <a:ext cx="7772400" cy="4572000"/>
          </a:xfrm>
        </p:spPr>
        <p:txBody>
          <a:bodyPr>
            <a:normAutofit/>
          </a:bodyPr>
          <a:lstStyle/>
          <a:p>
            <a:pPr marL="548640" lvl="1" eaLnBrk="1" fontAlgn="auto" hangingPunct="1">
              <a:lnSpc>
                <a:spcPct val="200000"/>
              </a:lnSpc>
              <a:spcBef>
                <a:spcPts val="370"/>
              </a:spcBef>
              <a:spcAft>
                <a:spcPts val="0"/>
              </a:spcAft>
              <a:buFont typeface="Wingdings 2"/>
              <a:buChar char=""/>
              <a:defRPr/>
            </a:pPr>
            <a:r>
              <a:rPr lang="tr-TR" dirty="0" err="1" smtClean="0"/>
              <a:t>Verruka</a:t>
            </a:r>
            <a:r>
              <a:rPr lang="tr-TR" dirty="0" smtClean="0"/>
              <a:t> </a:t>
            </a:r>
            <a:r>
              <a:rPr lang="tr-TR" dirty="0" err="1" smtClean="0"/>
              <a:t>plantaris</a:t>
            </a:r>
            <a:endParaRPr lang="tr-TR" dirty="0" smtClean="0"/>
          </a:p>
          <a:p>
            <a:pPr marL="548640" lvl="1" eaLnBrk="1" fontAlgn="auto" hangingPunct="1">
              <a:lnSpc>
                <a:spcPct val="200000"/>
              </a:lnSpc>
              <a:spcBef>
                <a:spcPts val="370"/>
              </a:spcBef>
              <a:spcAft>
                <a:spcPts val="0"/>
              </a:spcAft>
              <a:buFont typeface="Wingdings 2"/>
              <a:buChar char=""/>
              <a:defRPr/>
            </a:pPr>
            <a:r>
              <a:rPr lang="tr-TR" dirty="0" err="1" smtClean="0"/>
              <a:t>Psöriyazis</a:t>
            </a:r>
            <a:endParaRPr lang="tr-TR" dirty="0" smtClean="0"/>
          </a:p>
          <a:p>
            <a:pPr marL="548640" lvl="1" eaLnBrk="1" fontAlgn="auto" hangingPunct="1">
              <a:lnSpc>
                <a:spcPct val="200000"/>
              </a:lnSpc>
              <a:spcBef>
                <a:spcPts val="370"/>
              </a:spcBef>
              <a:spcAft>
                <a:spcPts val="0"/>
              </a:spcAft>
              <a:buFont typeface="Wingdings 2"/>
              <a:buChar char=""/>
              <a:defRPr/>
            </a:pPr>
            <a:r>
              <a:rPr lang="tr-TR" dirty="0" smtClean="0"/>
              <a:t>Kontak </a:t>
            </a:r>
            <a:r>
              <a:rPr lang="tr-TR" dirty="0" smtClean="0"/>
              <a:t>dermatit</a:t>
            </a:r>
          </a:p>
          <a:p>
            <a:pPr marL="548640" lvl="1" eaLnBrk="1" fontAlgn="auto" hangingPunct="1">
              <a:lnSpc>
                <a:spcPct val="200000"/>
              </a:lnSpc>
              <a:spcBef>
                <a:spcPts val="370"/>
              </a:spcBef>
              <a:spcAft>
                <a:spcPts val="0"/>
              </a:spcAft>
              <a:buFont typeface="Wingdings 2"/>
              <a:buChar char=""/>
              <a:defRPr/>
            </a:pPr>
            <a:r>
              <a:rPr lang="tr-TR" dirty="0" err="1" smtClean="0"/>
              <a:t>Palmoplantar</a:t>
            </a:r>
            <a:r>
              <a:rPr lang="tr-TR" dirty="0" smtClean="0"/>
              <a:t> </a:t>
            </a:r>
            <a:r>
              <a:rPr lang="tr-TR" dirty="0" err="1" smtClean="0"/>
              <a:t>hiperkeratoz</a:t>
            </a:r>
            <a:endParaRPr lang="tr-TR" dirty="0" smtClean="0"/>
          </a:p>
          <a:p>
            <a:pPr marL="548640" lvl="1" eaLnBrk="1" fontAlgn="auto" hangingPunct="1">
              <a:lnSpc>
                <a:spcPct val="200000"/>
              </a:lnSpc>
              <a:spcBef>
                <a:spcPts val="370"/>
              </a:spcBef>
              <a:spcAft>
                <a:spcPts val="0"/>
              </a:spcAft>
              <a:buFont typeface="Wingdings 2"/>
              <a:buChar char=""/>
              <a:defRPr/>
            </a:pPr>
            <a:r>
              <a:rPr lang="tr-TR" dirty="0" err="1" smtClean="0"/>
              <a:t>Hiperkeratotik</a:t>
            </a:r>
            <a:r>
              <a:rPr lang="tr-TR" dirty="0" smtClean="0"/>
              <a:t> </a:t>
            </a:r>
            <a:r>
              <a:rPr lang="tr-TR" dirty="0" err="1" smtClean="0"/>
              <a:t>tinea</a:t>
            </a:r>
            <a:r>
              <a:rPr lang="tr-TR" dirty="0" smtClean="0"/>
              <a:t> </a:t>
            </a:r>
            <a:r>
              <a:rPr lang="tr-TR" dirty="0" err="1" smtClean="0"/>
              <a:t>pedis</a:t>
            </a:r>
            <a:endParaRPr lang="tr-T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MDH ve Birinci Basamak</a:t>
            </a:r>
            <a:endParaRPr lang="tr-TR" dirty="0"/>
          </a:p>
        </p:txBody>
      </p:sp>
      <p:sp>
        <p:nvSpPr>
          <p:cNvPr id="3" name="2 İçerik Yer Tutucusu"/>
          <p:cNvSpPr>
            <a:spLocks noGrp="1"/>
          </p:cNvSpPr>
          <p:nvPr>
            <p:ph sz="quarter" idx="1"/>
          </p:nvPr>
        </p:nvSpPr>
        <p:spPr>
          <a:xfrm>
            <a:off x="899592" y="1484784"/>
            <a:ext cx="7772400" cy="4572000"/>
          </a:xfrm>
        </p:spPr>
        <p:txBody>
          <a:bodyPr/>
          <a:lstStyle/>
          <a:p>
            <a:pPr>
              <a:lnSpc>
                <a:spcPct val="150000"/>
              </a:lnSpc>
            </a:pPr>
            <a:r>
              <a:rPr lang="tr-TR" sz="2000" dirty="0" smtClean="0"/>
              <a:t>MDH görülme sıklığı 4-12/1000’dir.</a:t>
            </a:r>
          </a:p>
          <a:p>
            <a:pPr>
              <a:lnSpc>
                <a:spcPct val="150000"/>
              </a:lnSpc>
            </a:pPr>
            <a:r>
              <a:rPr lang="tr-TR" sz="2000" dirty="0" smtClean="0"/>
              <a:t>Birinci basamak hekimleri sıklıkla </a:t>
            </a:r>
            <a:r>
              <a:rPr lang="tr-TR" sz="2000" dirty="0" err="1" smtClean="0"/>
              <a:t>allerjik</a:t>
            </a:r>
            <a:r>
              <a:rPr lang="tr-TR" sz="2000" dirty="0" smtClean="0"/>
              <a:t> </a:t>
            </a:r>
            <a:r>
              <a:rPr lang="tr-TR" sz="2000" dirty="0" err="1" smtClean="0"/>
              <a:t>kontakt</a:t>
            </a:r>
            <a:r>
              <a:rPr lang="tr-TR" sz="2000" dirty="0" smtClean="0"/>
              <a:t> dermatit, </a:t>
            </a:r>
            <a:r>
              <a:rPr lang="tr-TR" sz="2000" dirty="0" err="1" smtClean="0"/>
              <a:t>irritan</a:t>
            </a:r>
            <a:r>
              <a:rPr lang="tr-TR" sz="2000" dirty="0" smtClean="0"/>
              <a:t> </a:t>
            </a:r>
            <a:r>
              <a:rPr lang="tr-TR" sz="2000" dirty="0" err="1" smtClean="0"/>
              <a:t>kontakt</a:t>
            </a:r>
            <a:r>
              <a:rPr lang="tr-TR" sz="2000" dirty="0" smtClean="0"/>
              <a:t> dermatit, </a:t>
            </a:r>
            <a:r>
              <a:rPr lang="tr-TR" sz="2000" dirty="0" err="1" smtClean="0"/>
              <a:t>kontakt</a:t>
            </a:r>
            <a:r>
              <a:rPr lang="tr-TR" sz="2000" dirty="0" smtClean="0"/>
              <a:t> ürtiker, enfeksiyon hastalıkları ve deri kanserleri gibi MDH ile karşılaşmaktadırlar.  </a:t>
            </a:r>
          </a:p>
          <a:p>
            <a:pPr>
              <a:lnSpc>
                <a:spcPct val="150000"/>
              </a:lnSpc>
            </a:pPr>
            <a:r>
              <a:rPr lang="tr-TR" sz="2000" dirty="0" smtClean="0"/>
              <a:t>Ülkemizde işçilerin sadece %20’sinin işyeri hekimi vardır.</a:t>
            </a:r>
          </a:p>
          <a:p>
            <a:pPr>
              <a:lnSpc>
                <a:spcPct val="150000"/>
              </a:lnSpc>
            </a:pPr>
            <a:r>
              <a:rPr lang="tr-TR" sz="2000" dirty="0" smtClean="0"/>
              <a:t>Hastalığı tanıyıp tedavi etme dışında mesleki </a:t>
            </a:r>
            <a:r>
              <a:rPr lang="tr-TR" sz="2000" dirty="0" err="1" smtClean="0"/>
              <a:t>dermatoza</a:t>
            </a:r>
            <a:r>
              <a:rPr lang="tr-TR" sz="2000" dirty="0" smtClean="0"/>
              <a:t> neden olan etkenin saptanması ve korunma yollarının sunulması da önemlidir.</a:t>
            </a:r>
          </a:p>
          <a:p>
            <a:pPr>
              <a:lnSpc>
                <a:spcPct val="150000"/>
              </a:lnSpc>
            </a:pPr>
            <a:r>
              <a:rPr lang="tr-TR" sz="2000" dirty="0" smtClean="0"/>
              <a:t>MDH tespit ve takibinde birinci basamak hekimleri önemlidir.</a:t>
            </a:r>
          </a:p>
          <a:p>
            <a:pPr>
              <a:lnSpc>
                <a:spcPct val="150000"/>
              </a:lnSpc>
            </a:pPr>
            <a:endParaRPr lang="tr-TR" sz="2000" dirty="0"/>
          </a:p>
        </p:txBody>
      </p:sp>
      <p:sp>
        <p:nvSpPr>
          <p:cNvPr id="4" name="3 Metin kutusu"/>
          <p:cNvSpPr txBox="1">
            <a:spLocks noChangeArrowheads="1"/>
          </p:cNvSpPr>
          <p:nvPr/>
        </p:nvSpPr>
        <p:spPr bwMode="auto">
          <a:xfrm>
            <a:off x="5508104" y="6262688"/>
            <a:ext cx="3600400" cy="523875"/>
          </a:xfrm>
          <a:prstGeom prst="rect">
            <a:avLst/>
          </a:prstGeom>
          <a:noFill/>
          <a:ln w="9525">
            <a:noFill/>
            <a:miter lim="800000"/>
            <a:headEnd/>
            <a:tailEnd/>
          </a:ln>
        </p:spPr>
        <p:txBody>
          <a:bodyPr wrap="square">
            <a:spAutoFit/>
          </a:bodyPr>
          <a:lstStyle/>
          <a:p>
            <a:r>
              <a:rPr lang="tr-TR" sz="1400" dirty="0" err="1">
                <a:latin typeface="Perpetua"/>
              </a:rPr>
              <a:t>Lushniak</a:t>
            </a:r>
            <a:r>
              <a:rPr lang="tr-TR" sz="1400" dirty="0">
                <a:latin typeface="Perpetua"/>
              </a:rPr>
              <a:t> BD. </a:t>
            </a:r>
            <a:r>
              <a:rPr lang="tr-TR" sz="1400" dirty="0" err="1">
                <a:latin typeface="Perpetua"/>
              </a:rPr>
              <a:t>Occupational</a:t>
            </a:r>
            <a:r>
              <a:rPr lang="tr-TR" sz="1400" dirty="0">
                <a:latin typeface="Perpetua"/>
              </a:rPr>
              <a:t> skin </a:t>
            </a:r>
            <a:r>
              <a:rPr lang="tr-TR" sz="1400" dirty="0" err="1">
                <a:latin typeface="Perpetua"/>
              </a:rPr>
              <a:t>diseases</a:t>
            </a:r>
            <a:r>
              <a:rPr lang="tr-TR" sz="1400" dirty="0">
                <a:latin typeface="Perpetua"/>
              </a:rPr>
              <a:t>.</a:t>
            </a:r>
            <a:r>
              <a:rPr lang="tr-TR" sz="1400" b="1" dirty="0">
                <a:latin typeface="Perpetua"/>
              </a:rPr>
              <a:t> </a:t>
            </a:r>
          </a:p>
          <a:p>
            <a:r>
              <a:rPr lang="tr-TR" sz="1400" dirty="0">
                <a:latin typeface="Perpetua"/>
              </a:rPr>
              <a:t>Prim </a:t>
            </a:r>
            <a:r>
              <a:rPr lang="tr-TR" sz="1400" dirty="0" err="1">
                <a:latin typeface="Perpetua"/>
              </a:rPr>
              <a:t>Care</a:t>
            </a:r>
            <a:r>
              <a:rPr lang="tr-TR" sz="1400" dirty="0">
                <a:latin typeface="Perpetua"/>
              </a:rPr>
              <a:t> 2000 </a:t>
            </a:r>
            <a:r>
              <a:rPr lang="tr-TR" sz="1400" dirty="0" err="1">
                <a:latin typeface="Perpetua"/>
              </a:rPr>
              <a:t>Dec</a:t>
            </a:r>
            <a:r>
              <a:rPr lang="tr-TR" sz="1400" dirty="0">
                <a:latin typeface="Perpetua"/>
              </a:rPr>
              <a:t>;27(4):895-916.</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Başlık 1"/>
          <p:cNvSpPr>
            <a:spLocks noGrp="1"/>
          </p:cNvSpPr>
          <p:nvPr>
            <p:ph type="title"/>
          </p:nvPr>
        </p:nvSpPr>
        <p:spPr/>
        <p:txBody>
          <a:bodyPr/>
          <a:lstStyle/>
          <a:p>
            <a:pPr eaLnBrk="1" hangingPunct="1"/>
            <a:r>
              <a:rPr lang="tr-TR" smtClean="0"/>
              <a:t>Tanınız şüpheli ise neler istersiniz?</a:t>
            </a:r>
          </a:p>
        </p:txBody>
      </p:sp>
      <p:sp>
        <p:nvSpPr>
          <p:cNvPr id="3" name="İçerik Yer Tutucusu 2"/>
          <p:cNvSpPr>
            <a:spLocks noGrp="1"/>
          </p:cNvSpPr>
          <p:nvPr>
            <p:ph sz="quarter" idx="1"/>
          </p:nvPr>
        </p:nvSpPr>
        <p:spPr>
          <a:xfrm>
            <a:off x="914400" y="1593304"/>
            <a:ext cx="7772400" cy="4572000"/>
          </a:xfrm>
        </p:spPr>
        <p:txBody>
          <a:bodyPr>
            <a:normAutofit/>
          </a:bodyPr>
          <a:lstStyle/>
          <a:p>
            <a:pPr marL="548640" lvl="1" eaLnBrk="1" fontAlgn="auto" hangingPunct="1">
              <a:lnSpc>
                <a:spcPct val="200000"/>
              </a:lnSpc>
              <a:spcBef>
                <a:spcPts val="370"/>
              </a:spcBef>
              <a:spcAft>
                <a:spcPts val="0"/>
              </a:spcAft>
              <a:buFont typeface="Wingdings 2"/>
              <a:buChar char=""/>
              <a:defRPr/>
            </a:pPr>
            <a:r>
              <a:rPr lang="tr-TR" dirty="0" err="1" smtClean="0"/>
              <a:t>Anamnez</a:t>
            </a:r>
            <a:r>
              <a:rPr lang="tr-TR" dirty="0" smtClean="0"/>
              <a:t> ve klinik</a:t>
            </a:r>
          </a:p>
          <a:p>
            <a:pPr marL="548640" lvl="1" eaLnBrk="1" fontAlgn="auto" hangingPunct="1">
              <a:lnSpc>
                <a:spcPct val="200000"/>
              </a:lnSpc>
              <a:spcBef>
                <a:spcPts val="370"/>
              </a:spcBef>
              <a:spcAft>
                <a:spcPts val="0"/>
              </a:spcAft>
              <a:buFont typeface="Wingdings 2"/>
              <a:buChar char=""/>
              <a:defRPr/>
            </a:pPr>
            <a:r>
              <a:rPr lang="tr-TR" dirty="0" err="1" smtClean="0"/>
              <a:t>Nativ</a:t>
            </a:r>
            <a:r>
              <a:rPr lang="tr-TR" dirty="0" smtClean="0"/>
              <a:t> (KOH) inceleme</a:t>
            </a:r>
          </a:p>
          <a:p>
            <a:pPr marL="548640" lvl="1" eaLnBrk="1" fontAlgn="auto" hangingPunct="1">
              <a:lnSpc>
                <a:spcPct val="200000"/>
              </a:lnSpc>
              <a:spcBef>
                <a:spcPts val="370"/>
              </a:spcBef>
              <a:spcAft>
                <a:spcPts val="0"/>
              </a:spcAft>
              <a:buFont typeface="Wingdings 2"/>
              <a:buChar char=""/>
              <a:defRPr/>
            </a:pPr>
            <a:r>
              <a:rPr lang="tr-TR" dirty="0" smtClean="0"/>
              <a:t>Kültür (</a:t>
            </a:r>
            <a:r>
              <a:rPr lang="tr-TR" dirty="0" err="1" smtClean="0"/>
              <a:t>Viral</a:t>
            </a:r>
            <a:r>
              <a:rPr lang="tr-TR" dirty="0" smtClean="0"/>
              <a:t> –</a:t>
            </a:r>
            <a:r>
              <a:rPr lang="tr-TR" dirty="0" err="1" smtClean="0"/>
              <a:t>Fungal</a:t>
            </a:r>
            <a:r>
              <a:rPr lang="tr-TR" dirty="0" smtClean="0"/>
              <a:t>)</a:t>
            </a:r>
          </a:p>
          <a:p>
            <a:pPr marL="548640" lvl="1" eaLnBrk="1" fontAlgn="auto" hangingPunct="1">
              <a:lnSpc>
                <a:spcPct val="200000"/>
              </a:lnSpc>
              <a:spcBef>
                <a:spcPts val="370"/>
              </a:spcBef>
              <a:spcAft>
                <a:spcPts val="0"/>
              </a:spcAft>
              <a:buFont typeface="Wingdings 2"/>
              <a:buChar char=""/>
              <a:defRPr/>
            </a:pPr>
            <a:r>
              <a:rPr lang="tr-TR" dirty="0" smtClean="0"/>
              <a:t>Yama testi</a:t>
            </a:r>
          </a:p>
          <a:p>
            <a:pPr marL="548640" lvl="1" eaLnBrk="1" fontAlgn="auto" hangingPunct="1">
              <a:lnSpc>
                <a:spcPct val="200000"/>
              </a:lnSpc>
              <a:spcBef>
                <a:spcPts val="370"/>
              </a:spcBef>
              <a:spcAft>
                <a:spcPts val="0"/>
              </a:spcAft>
              <a:buFont typeface="Wingdings 2"/>
              <a:buChar char=""/>
              <a:defRPr/>
            </a:pPr>
            <a:r>
              <a:rPr lang="tr-TR" dirty="0" smtClean="0"/>
              <a:t>Biyopsi</a:t>
            </a:r>
          </a:p>
          <a:p>
            <a:pPr marL="548640" lvl="1" eaLnBrk="1" fontAlgn="auto" hangingPunct="1">
              <a:spcBef>
                <a:spcPts val="370"/>
              </a:spcBef>
              <a:spcAft>
                <a:spcPts val="0"/>
              </a:spcAft>
              <a:buFont typeface="Wingdings 2"/>
              <a:buChar char=""/>
              <a:defRPr/>
            </a:pPr>
            <a:endParaRPr lang="tr-TR" dirty="0" smtClean="0"/>
          </a:p>
          <a:p>
            <a:pPr marL="548640" lvl="1" eaLnBrk="1" fontAlgn="auto" hangingPunct="1">
              <a:spcBef>
                <a:spcPts val="370"/>
              </a:spcBef>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eaLnBrk="1" fontAlgn="auto" hangingPunct="1">
              <a:spcAft>
                <a:spcPts val="0"/>
              </a:spcAft>
              <a:defRPr/>
            </a:pPr>
            <a:r>
              <a:rPr lang="tr-TR" dirty="0" smtClean="0"/>
              <a:t>Tedavi</a:t>
            </a:r>
            <a:br>
              <a:rPr lang="tr-TR" dirty="0" smtClean="0"/>
            </a:br>
            <a:endParaRPr lang="tr-TR" dirty="0"/>
          </a:p>
        </p:txBody>
      </p:sp>
      <p:sp>
        <p:nvSpPr>
          <p:cNvPr id="73730" name="İçerik Yer Tutucusu 2"/>
          <p:cNvSpPr>
            <a:spLocks noGrp="1"/>
          </p:cNvSpPr>
          <p:nvPr>
            <p:ph sz="quarter" idx="1"/>
          </p:nvPr>
        </p:nvSpPr>
        <p:spPr>
          <a:xfrm>
            <a:off x="914400" y="1097806"/>
            <a:ext cx="7772400" cy="5643562"/>
          </a:xfrm>
        </p:spPr>
        <p:txBody>
          <a:bodyPr/>
          <a:lstStyle/>
          <a:p>
            <a:pPr lvl="1" eaLnBrk="1" hangingPunct="1">
              <a:lnSpc>
                <a:spcPct val="170000"/>
              </a:lnSpc>
            </a:pPr>
            <a:r>
              <a:rPr lang="tr-TR" dirty="0" smtClean="0"/>
              <a:t>Koruyucu</a:t>
            </a:r>
          </a:p>
          <a:p>
            <a:pPr lvl="2" eaLnBrk="1" hangingPunct="1">
              <a:lnSpc>
                <a:spcPct val="170000"/>
              </a:lnSpc>
            </a:pPr>
            <a:r>
              <a:rPr lang="tr-TR" dirty="0" smtClean="0"/>
              <a:t>Kilo verme, Uygun ayakkabı</a:t>
            </a:r>
            <a:r>
              <a:rPr lang="tr-TR" smtClean="0"/>
              <a:t>, </a:t>
            </a:r>
            <a:r>
              <a:rPr lang="tr-TR" smtClean="0"/>
              <a:t>Yumuşak </a:t>
            </a:r>
            <a:r>
              <a:rPr lang="tr-TR" dirty="0" smtClean="0"/>
              <a:t>destekli ayak tabanlığı, ayak bakım kremleriyle yumuşatma, istirahat</a:t>
            </a:r>
          </a:p>
          <a:p>
            <a:pPr lvl="1" eaLnBrk="1" hangingPunct="1">
              <a:lnSpc>
                <a:spcPct val="170000"/>
              </a:lnSpc>
            </a:pPr>
            <a:r>
              <a:rPr lang="tr-TR" dirty="0" err="1" smtClean="0"/>
              <a:t>Keratolitikler</a:t>
            </a:r>
            <a:endParaRPr lang="tr-TR" dirty="0" smtClean="0"/>
          </a:p>
          <a:p>
            <a:pPr lvl="2" eaLnBrk="1" hangingPunct="1">
              <a:lnSpc>
                <a:spcPct val="170000"/>
              </a:lnSpc>
            </a:pPr>
            <a:r>
              <a:rPr lang="tr-TR" dirty="0" smtClean="0"/>
              <a:t>Üreli pomatlar %40’lık</a:t>
            </a:r>
          </a:p>
          <a:p>
            <a:pPr lvl="2" eaLnBrk="1" hangingPunct="1">
              <a:lnSpc>
                <a:spcPct val="170000"/>
              </a:lnSpc>
            </a:pPr>
            <a:r>
              <a:rPr lang="tr-TR" dirty="0" smtClean="0"/>
              <a:t>Salisilik asitli  pomatlar %5-40</a:t>
            </a:r>
          </a:p>
          <a:p>
            <a:pPr lvl="2" eaLnBrk="1" hangingPunct="1">
              <a:lnSpc>
                <a:spcPct val="170000"/>
              </a:lnSpc>
            </a:pPr>
            <a:r>
              <a:rPr lang="tr-TR" dirty="0" err="1" smtClean="0"/>
              <a:t>Kriyoterapi</a:t>
            </a:r>
            <a:endParaRPr lang="tr-TR" dirty="0" smtClean="0"/>
          </a:p>
          <a:p>
            <a:pPr lvl="2" eaLnBrk="1" hangingPunct="1">
              <a:lnSpc>
                <a:spcPct val="170000"/>
              </a:lnSpc>
            </a:pPr>
            <a:r>
              <a:rPr lang="tr-TR" dirty="0" err="1" smtClean="0"/>
              <a:t>Eksizyon</a:t>
            </a:r>
            <a:r>
              <a:rPr lang="tr-TR" dirty="0" smtClean="0"/>
              <a:t>- yara bakımı</a:t>
            </a:r>
          </a:p>
          <a:p>
            <a:pPr lvl="2" eaLnBrk="1" hangingPunct="1">
              <a:lnSpc>
                <a:spcPct val="170000"/>
              </a:lnSpc>
            </a:pPr>
            <a:endParaRPr lang="tr-T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p:txBody>
          <a:bodyPr/>
          <a:lstStyle/>
          <a:p>
            <a:pPr eaLnBrk="1" hangingPunct="1"/>
            <a:r>
              <a:rPr lang="tr-TR" smtClean="0">
                <a:solidFill>
                  <a:srgbClr val="EC2902"/>
                </a:solidFill>
              </a:rPr>
              <a:t>Mesleki deri hastalığı:</a:t>
            </a:r>
          </a:p>
        </p:txBody>
      </p:sp>
      <p:sp>
        <p:nvSpPr>
          <p:cNvPr id="19458" name="Rectangle 3"/>
          <p:cNvSpPr>
            <a:spLocks noGrp="1"/>
          </p:cNvSpPr>
          <p:nvPr>
            <p:ph type="body" idx="4294967295"/>
          </p:nvPr>
        </p:nvSpPr>
        <p:spPr>
          <a:xfrm>
            <a:off x="914400" y="1844824"/>
            <a:ext cx="7772400" cy="4174976"/>
          </a:xfrm>
        </p:spPr>
        <p:txBody>
          <a:bodyPr/>
          <a:lstStyle/>
          <a:p>
            <a:pPr eaLnBrk="1" hangingPunct="1">
              <a:lnSpc>
                <a:spcPct val="150000"/>
              </a:lnSpc>
            </a:pPr>
            <a:r>
              <a:rPr lang="tr-TR" dirty="0" err="1" smtClean="0">
                <a:latin typeface="Arial" charset="0"/>
              </a:rPr>
              <a:t>MDH’nın</a:t>
            </a:r>
            <a:r>
              <a:rPr lang="tr-TR" dirty="0" smtClean="0">
                <a:latin typeface="Arial" charset="0"/>
              </a:rPr>
              <a:t> %90’ı KONTAKT </a:t>
            </a:r>
            <a:r>
              <a:rPr lang="tr-TR" dirty="0" err="1" smtClean="0">
                <a:latin typeface="Arial" charset="0"/>
              </a:rPr>
              <a:t>DERMATİT’lerdir</a:t>
            </a:r>
            <a:r>
              <a:rPr lang="tr-TR" dirty="0" smtClean="0">
                <a:latin typeface="Arial" charset="0"/>
              </a:rPr>
              <a:t>.</a:t>
            </a:r>
          </a:p>
          <a:p>
            <a:pPr eaLnBrk="1" hangingPunct="1">
              <a:lnSpc>
                <a:spcPct val="150000"/>
              </a:lnSpc>
            </a:pPr>
            <a:r>
              <a:rPr lang="tr-TR" dirty="0" err="1" smtClean="0">
                <a:latin typeface="Arial" charset="0"/>
              </a:rPr>
              <a:t>Kontakt</a:t>
            </a:r>
            <a:r>
              <a:rPr lang="tr-TR" dirty="0" smtClean="0">
                <a:latin typeface="Arial" charset="0"/>
              </a:rPr>
              <a:t> dermatitlerin % 80’i  </a:t>
            </a:r>
            <a:r>
              <a:rPr lang="tr-TR" dirty="0" err="1" smtClean="0">
                <a:latin typeface="Arial" charset="0"/>
              </a:rPr>
              <a:t>irritan</a:t>
            </a:r>
            <a:r>
              <a:rPr lang="tr-TR" dirty="0" smtClean="0">
                <a:latin typeface="Arial" charset="0"/>
              </a:rPr>
              <a:t> , % 20’si  alerjik</a:t>
            </a:r>
          </a:p>
          <a:p>
            <a:pPr eaLnBrk="1" hangingPunct="1">
              <a:lnSpc>
                <a:spcPct val="150000"/>
              </a:lnSpc>
            </a:pPr>
            <a:r>
              <a:rPr lang="tr-TR" dirty="0" smtClean="0">
                <a:latin typeface="Arial" charset="0"/>
              </a:rPr>
              <a:t>En sık rastlanan lokalizasyon ‘el’ </a:t>
            </a:r>
            <a:r>
              <a:rPr lang="tr-TR" dirty="0" err="1" smtClean="0">
                <a:latin typeface="Arial" charset="0"/>
              </a:rPr>
              <a:t>dir</a:t>
            </a:r>
            <a:endParaRPr lang="tr-TR" dirty="0" smtClean="0">
              <a:latin typeface="Arial" charset="0"/>
            </a:endParaRPr>
          </a:p>
          <a:p>
            <a:pPr eaLnBrk="1" hangingPunct="1">
              <a:lnSpc>
                <a:spcPct val="150000"/>
              </a:lnSpc>
            </a:pPr>
            <a:endParaRPr lang="tr-TR" dirty="0" smtClean="0">
              <a:latin typeface="Arial" charset="0"/>
            </a:endParaRPr>
          </a:p>
          <a:p>
            <a:pPr eaLnBrk="1" hangingPunct="1">
              <a:lnSpc>
                <a:spcPct val="150000"/>
              </a:lnSpc>
            </a:pPr>
            <a:endParaRPr lang="tr-TR" dirty="0" smtClean="0">
              <a:latin typeface="Arial" charset="0"/>
            </a:endParaRPr>
          </a:p>
          <a:p>
            <a:pPr eaLnBrk="1" hangingPunct="1">
              <a:lnSpc>
                <a:spcPct val="150000"/>
              </a:lnSpc>
              <a:buFont typeface="Wingdings 2" pitchFamily="18" charset="2"/>
              <a:buNone/>
            </a:pPr>
            <a:r>
              <a:rPr lang="tr-TR" sz="1600" i="1" dirty="0" smtClean="0">
                <a:latin typeface="Arial" charset="0"/>
              </a:rPr>
              <a:t>An </a:t>
            </a:r>
            <a:r>
              <a:rPr lang="tr-TR" sz="1600" i="1" dirty="0" err="1" smtClean="0">
                <a:latin typeface="Arial" charset="0"/>
              </a:rPr>
              <a:t>Bras</a:t>
            </a:r>
            <a:r>
              <a:rPr lang="tr-TR" sz="1600" i="1" dirty="0" smtClean="0">
                <a:latin typeface="Arial" charset="0"/>
              </a:rPr>
              <a:t> </a:t>
            </a:r>
            <a:r>
              <a:rPr lang="tr-TR" sz="1600" i="1" dirty="0" err="1" smtClean="0">
                <a:latin typeface="Arial" charset="0"/>
              </a:rPr>
              <a:t>Dermatol</a:t>
            </a:r>
            <a:r>
              <a:rPr lang="tr-TR" sz="1600" i="1" dirty="0" smtClean="0">
                <a:latin typeface="Arial" charset="0"/>
              </a:rPr>
              <a:t>. 2010;85(2):137-47</a:t>
            </a:r>
            <a:r>
              <a:rPr lang="tr-TR" sz="1600" i="1" dirty="0" smtClean="0"/>
              <a:t>.</a:t>
            </a:r>
          </a:p>
          <a:p>
            <a:pPr eaLnBrk="1" hangingPunct="1">
              <a:lnSpc>
                <a:spcPct val="150000"/>
              </a:lnSpc>
              <a:buFont typeface="Wingdings 2" pitchFamily="18" charset="2"/>
              <a:buNone/>
            </a:pPr>
            <a:r>
              <a:rPr lang="tr-TR" sz="1600" dirty="0" err="1" smtClean="0">
                <a:latin typeface="Arial" charset="0"/>
              </a:rPr>
              <a:t>Amerıcan</a:t>
            </a:r>
            <a:r>
              <a:rPr lang="tr-TR" sz="1600" dirty="0" smtClean="0">
                <a:latin typeface="Arial" charset="0"/>
              </a:rPr>
              <a:t> </a:t>
            </a:r>
            <a:r>
              <a:rPr lang="tr-TR" sz="1600" dirty="0" err="1" smtClean="0">
                <a:latin typeface="Arial" charset="0"/>
              </a:rPr>
              <a:t>Famıly</a:t>
            </a:r>
            <a:r>
              <a:rPr lang="tr-TR" sz="1600" dirty="0" smtClean="0">
                <a:latin typeface="Arial" charset="0"/>
              </a:rPr>
              <a:t> </a:t>
            </a:r>
            <a:r>
              <a:rPr lang="tr-TR" sz="1600" dirty="0" err="1" smtClean="0">
                <a:latin typeface="Arial" charset="0"/>
              </a:rPr>
              <a:t>Physıcıan</a:t>
            </a:r>
            <a:r>
              <a:rPr lang="tr-TR" sz="1600" dirty="0" smtClean="0">
                <a:latin typeface="Arial" charset="0"/>
              </a:rPr>
              <a:t>, </a:t>
            </a:r>
            <a:r>
              <a:rPr lang="tr-TR" sz="1600" dirty="0" err="1" smtClean="0">
                <a:latin typeface="Arial" charset="0"/>
              </a:rPr>
              <a:t>Volume</a:t>
            </a:r>
            <a:r>
              <a:rPr lang="tr-TR" sz="1600" dirty="0" smtClean="0">
                <a:latin typeface="Arial" charset="0"/>
              </a:rPr>
              <a:t> 66, </a:t>
            </a:r>
            <a:r>
              <a:rPr lang="tr-TR" sz="1600" dirty="0" err="1" smtClean="0">
                <a:latin typeface="Arial" charset="0"/>
              </a:rPr>
              <a:t>Number</a:t>
            </a:r>
            <a:r>
              <a:rPr lang="tr-TR" sz="1600" dirty="0" smtClean="0">
                <a:latin typeface="Arial" charset="0"/>
              </a:rPr>
              <a:t> 6 / </a:t>
            </a:r>
            <a:r>
              <a:rPr lang="tr-TR" sz="1600" dirty="0" err="1" smtClean="0">
                <a:latin typeface="Arial" charset="0"/>
              </a:rPr>
              <a:t>September</a:t>
            </a:r>
            <a:r>
              <a:rPr lang="tr-TR" sz="1600" dirty="0" smtClean="0">
                <a:latin typeface="Arial" charset="0"/>
              </a:rPr>
              <a:t> 15, 2002</a:t>
            </a:r>
          </a:p>
          <a:p>
            <a:pPr eaLnBrk="1" hangingPunct="1">
              <a:lnSpc>
                <a:spcPct val="150000"/>
              </a:lnSpc>
            </a:pPr>
            <a:endParaRPr lang="tr-TR" sz="1600" dirty="0" smtClean="0">
              <a:latin typeface="Arial" charset="0"/>
            </a:endParaRPr>
          </a:p>
          <a:p>
            <a:pPr eaLnBrk="1" hangingPunct="1">
              <a:lnSpc>
                <a:spcPct val="150000"/>
              </a:lnSpc>
              <a:buFont typeface="Wingdings 2" pitchFamily="18" charset="2"/>
              <a:buNone/>
            </a:pPr>
            <a:endParaRPr lang="tr-TR" sz="1600" dirty="0" smtClean="0">
              <a:latin typeface="Arial" charset="0"/>
            </a:endParaRPr>
          </a:p>
          <a:p>
            <a:pPr eaLnBrk="1" hangingPunct="1">
              <a:lnSpc>
                <a:spcPct val="150000"/>
              </a:lnSpc>
            </a:pPr>
            <a:endParaRPr lang="tr-TR" sz="1600" dirty="0" smtClean="0">
              <a:latin typeface="Arial" charset="0"/>
            </a:endParaRPr>
          </a:p>
          <a:p>
            <a:pPr eaLnBrk="1" hangingPunct="1">
              <a:lnSpc>
                <a:spcPct val="150000"/>
              </a:lnSpc>
            </a:pPr>
            <a:endParaRPr lang="tr-TR"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914400" y="44624"/>
            <a:ext cx="7772400" cy="1143000"/>
          </a:xfrm>
        </p:spPr>
        <p:txBody>
          <a:bodyPr bIns="45720" anchor="ctr"/>
          <a:lstStyle/>
          <a:p>
            <a:pPr eaLnBrk="1" hangingPunct="1"/>
            <a:r>
              <a:rPr lang="tr-TR" dirty="0" smtClean="0"/>
              <a:t>Risk faktörleri</a:t>
            </a:r>
          </a:p>
        </p:txBody>
      </p:sp>
      <p:sp>
        <p:nvSpPr>
          <p:cNvPr id="20482" name="Rectangle 3"/>
          <p:cNvSpPr>
            <a:spLocks noGrp="1" noChangeArrowheads="1"/>
          </p:cNvSpPr>
          <p:nvPr>
            <p:ph type="body" idx="4294967295"/>
          </p:nvPr>
        </p:nvSpPr>
        <p:spPr>
          <a:xfrm>
            <a:off x="1120080" y="1114400"/>
            <a:ext cx="7772400" cy="4114800"/>
          </a:xfrm>
        </p:spPr>
        <p:txBody>
          <a:bodyPr/>
          <a:lstStyle/>
          <a:p>
            <a:pPr eaLnBrk="1" hangingPunct="1">
              <a:lnSpc>
                <a:spcPct val="150000"/>
              </a:lnSpc>
            </a:pPr>
            <a:r>
              <a:rPr lang="tr-TR" sz="2200" dirty="0" err="1" smtClean="0">
                <a:latin typeface="Comic Sans MS" pitchFamily="66" charset="0"/>
              </a:rPr>
              <a:t>Atopik</a:t>
            </a:r>
            <a:r>
              <a:rPr lang="tr-TR" sz="2200" dirty="0" smtClean="0">
                <a:latin typeface="Comic Sans MS" pitchFamily="66" charset="0"/>
              </a:rPr>
              <a:t> dermatit</a:t>
            </a:r>
          </a:p>
          <a:p>
            <a:pPr eaLnBrk="1" hangingPunct="1">
              <a:lnSpc>
                <a:spcPct val="150000"/>
              </a:lnSpc>
            </a:pPr>
            <a:r>
              <a:rPr lang="tr-TR" sz="2200" dirty="0" smtClean="0">
                <a:latin typeface="Comic Sans MS" pitchFamily="66" charset="0"/>
              </a:rPr>
              <a:t>Deri kuruluğu</a:t>
            </a:r>
          </a:p>
          <a:p>
            <a:pPr eaLnBrk="1" hangingPunct="1">
              <a:lnSpc>
                <a:spcPct val="150000"/>
              </a:lnSpc>
            </a:pPr>
            <a:r>
              <a:rPr lang="tr-TR" sz="2200" dirty="0" smtClean="0">
                <a:latin typeface="Comic Sans MS" pitchFamily="66" charset="0"/>
              </a:rPr>
              <a:t>Kötü hijyen (işyeri veya kişisel)</a:t>
            </a:r>
          </a:p>
          <a:p>
            <a:pPr eaLnBrk="1" hangingPunct="1">
              <a:lnSpc>
                <a:spcPct val="150000"/>
              </a:lnSpc>
            </a:pPr>
            <a:r>
              <a:rPr lang="tr-TR" sz="2200" dirty="0" smtClean="0">
                <a:latin typeface="Comic Sans MS" pitchFamily="66" charset="0"/>
              </a:rPr>
              <a:t>Aşırı  yıkanma</a:t>
            </a:r>
          </a:p>
          <a:p>
            <a:pPr eaLnBrk="1" hangingPunct="1">
              <a:lnSpc>
                <a:spcPct val="150000"/>
              </a:lnSpc>
            </a:pPr>
            <a:r>
              <a:rPr lang="tr-TR" sz="2200" dirty="0" smtClean="0">
                <a:latin typeface="Comic Sans MS" pitchFamily="66" charset="0"/>
              </a:rPr>
              <a:t>Çevresel faktörler</a:t>
            </a:r>
          </a:p>
          <a:p>
            <a:pPr eaLnBrk="1" hangingPunct="1">
              <a:lnSpc>
                <a:spcPct val="150000"/>
              </a:lnSpc>
            </a:pPr>
            <a:r>
              <a:rPr lang="tr-TR" sz="2200" dirty="0" smtClean="0">
                <a:latin typeface="Comic Sans MS" pitchFamily="66" charset="0"/>
              </a:rPr>
              <a:t>Aşırı terleme (veya </a:t>
            </a:r>
            <a:r>
              <a:rPr lang="tr-TR" sz="2200" dirty="0" err="1" smtClean="0">
                <a:latin typeface="Comic Sans MS" pitchFamily="66" charset="0"/>
              </a:rPr>
              <a:t>dizihdroz</a:t>
            </a:r>
            <a:r>
              <a:rPr lang="tr-TR" sz="2200" dirty="0" smtClean="0">
                <a:latin typeface="Comic Sans MS" pitchFamily="66" charset="0"/>
              </a:rPr>
              <a:t>)</a:t>
            </a:r>
          </a:p>
          <a:p>
            <a:pPr eaLnBrk="1" hangingPunct="1">
              <a:lnSpc>
                <a:spcPct val="150000"/>
              </a:lnSpc>
            </a:pPr>
            <a:r>
              <a:rPr lang="tr-TR" sz="2200" dirty="0" err="1" smtClean="0">
                <a:latin typeface="Comic Sans MS" pitchFamily="66" charset="0"/>
              </a:rPr>
              <a:t>Akrosiyanoz</a:t>
            </a:r>
            <a:endParaRPr lang="tr-TR" sz="2200" dirty="0" smtClean="0">
              <a:latin typeface="Comic Sans MS" pitchFamily="66" charset="0"/>
            </a:endParaRPr>
          </a:p>
          <a:p>
            <a:pPr eaLnBrk="1" hangingPunct="1">
              <a:lnSpc>
                <a:spcPct val="150000"/>
              </a:lnSpc>
            </a:pPr>
            <a:r>
              <a:rPr lang="tr-TR" sz="2200" dirty="0" smtClean="0">
                <a:latin typeface="Comic Sans MS" pitchFamily="66" charset="0"/>
              </a:rPr>
              <a:t>Mevsimsel değişiklikler</a:t>
            </a:r>
          </a:p>
          <a:p>
            <a:pPr eaLnBrk="1" hangingPunct="1">
              <a:lnSpc>
                <a:spcPct val="150000"/>
              </a:lnSpc>
            </a:pPr>
            <a:r>
              <a:rPr lang="tr-TR" sz="2200" dirty="0" smtClean="0">
                <a:latin typeface="Comic Sans MS" pitchFamily="66" charset="0"/>
              </a:rPr>
              <a:t>İşe başlamadan önce </a:t>
            </a:r>
            <a:r>
              <a:rPr lang="tr-TR" sz="2200" dirty="0" err="1" smtClean="0">
                <a:latin typeface="Comic Sans MS" pitchFamily="66" charset="0"/>
              </a:rPr>
              <a:t>varolan</a:t>
            </a:r>
            <a:r>
              <a:rPr lang="tr-TR" sz="2200" dirty="0" smtClean="0">
                <a:latin typeface="Comic Sans MS" pitchFamily="66" charset="0"/>
              </a:rPr>
              <a:t>  kronik AKD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611560" y="274638"/>
            <a:ext cx="8075240" cy="922114"/>
          </a:xfrm>
        </p:spPr>
        <p:txBody>
          <a:bodyPr bIns="45720" anchor="ctr">
            <a:normAutofit fontScale="90000"/>
          </a:bodyPr>
          <a:lstStyle/>
          <a:p>
            <a:pPr eaLnBrk="1" fontAlgn="auto" hangingPunct="1">
              <a:spcAft>
                <a:spcPts val="0"/>
              </a:spcAft>
              <a:defRPr/>
            </a:pPr>
            <a:r>
              <a:rPr lang="tr-TR" dirty="0" smtClean="0"/>
              <a:t>En sık başvuru şekli </a:t>
            </a:r>
            <a:r>
              <a:rPr lang="tr-TR" dirty="0" err="1" smtClean="0"/>
              <a:t>ekzematöz</a:t>
            </a:r>
            <a:r>
              <a:rPr lang="tr-TR" dirty="0" smtClean="0"/>
              <a:t> el dermatiti </a:t>
            </a:r>
          </a:p>
        </p:txBody>
      </p:sp>
      <p:sp>
        <p:nvSpPr>
          <p:cNvPr id="22530" name="Rectangle 3"/>
          <p:cNvSpPr>
            <a:spLocks noGrp="1" noChangeArrowheads="1"/>
          </p:cNvSpPr>
          <p:nvPr>
            <p:ph type="body" sz="half" idx="4294967295"/>
          </p:nvPr>
        </p:nvSpPr>
        <p:spPr>
          <a:xfrm>
            <a:off x="2915816" y="836712"/>
            <a:ext cx="3240360" cy="6021288"/>
          </a:xfrm>
        </p:spPr>
        <p:txBody>
          <a:bodyPr/>
          <a:lstStyle/>
          <a:p>
            <a:pPr eaLnBrk="1" hangingPunct="1">
              <a:lnSpc>
                <a:spcPct val="150000"/>
              </a:lnSpc>
            </a:pPr>
            <a:r>
              <a:rPr lang="tr-TR" sz="2000" dirty="0" smtClean="0">
                <a:latin typeface="Comic Sans MS" pitchFamily="66" charset="0"/>
              </a:rPr>
              <a:t>Ev kadınları </a:t>
            </a:r>
          </a:p>
          <a:p>
            <a:pPr eaLnBrk="1" hangingPunct="1">
              <a:lnSpc>
                <a:spcPct val="150000"/>
              </a:lnSpc>
            </a:pPr>
            <a:r>
              <a:rPr lang="tr-TR" sz="2000" dirty="0" smtClean="0">
                <a:latin typeface="Comic Sans MS" pitchFamily="66" charset="0"/>
              </a:rPr>
              <a:t>Berberler</a:t>
            </a:r>
          </a:p>
          <a:p>
            <a:pPr eaLnBrk="1" hangingPunct="1">
              <a:lnSpc>
                <a:spcPct val="150000"/>
              </a:lnSpc>
            </a:pPr>
            <a:r>
              <a:rPr lang="tr-TR" sz="2000" dirty="0" smtClean="0">
                <a:latin typeface="Comic Sans MS" pitchFamily="66" charset="0"/>
              </a:rPr>
              <a:t>İnşaat işçileri </a:t>
            </a:r>
          </a:p>
          <a:p>
            <a:pPr eaLnBrk="1" hangingPunct="1">
              <a:lnSpc>
                <a:spcPct val="150000"/>
              </a:lnSpc>
            </a:pPr>
            <a:r>
              <a:rPr lang="tr-TR" sz="2000" dirty="0" smtClean="0">
                <a:latin typeface="Comic Sans MS" pitchFamily="66" charset="0"/>
              </a:rPr>
              <a:t>Boyacılar</a:t>
            </a:r>
          </a:p>
          <a:p>
            <a:pPr eaLnBrk="1" hangingPunct="1">
              <a:lnSpc>
                <a:spcPct val="150000"/>
              </a:lnSpc>
            </a:pPr>
            <a:r>
              <a:rPr lang="tr-TR" sz="2000" dirty="0" smtClean="0">
                <a:latin typeface="Comic Sans MS" pitchFamily="66" charset="0"/>
              </a:rPr>
              <a:t>Sağlık personeli</a:t>
            </a:r>
          </a:p>
          <a:p>
            <a:pPr eaLnBrk="1" hangingPunct="1">
              <a:lnSpc>
                <a:spcPct val="150000"/>
              </a:lnSpc>
            </a:pPr>
            <a:r>
              <a:rPr lang="tr-TR" sz="2000" dirty="0" smtClean="0">
                <a:latin typeface="Comic Sans MS" pitchFamily="66" charset="0"/>
              </a:rPr>
              <a:t>Metal işçileri</a:t>
            </a:r>
          </a:p>
          <a:p>
            <a:pPr eaLnBrk="1" hangingPunct="1">
              <a:lnSpc>
                <a:spcPct val="150000"/>
              </a:lnSpc>
            </a:pPr>
            <a:r>
              <a:rPr lang="tr-TR" sz="2000" dirty="0" smtClean="0">
                <a:latin typeface="Comic Sans MS" pitchFamily="66" charset="0"/>
              </a:rPr>
              <a:t>Aşçılar</a:t>
            </a:r>
          </a:p>
          <a:p>
            <a:pPr eaLnBrk="1" hangingPunct="1">
              <a:lnSpc>
                <a:spcPct val="150000"/>
              </a:lnSpc>
            </a:pPr>
            <a:r>
              <a:rPr lang="tr-TR" sz="2000" dirty="0" smtClean="0">
                <a:latin typeface="Comic Sans MS" pitchFamily="66" charset="0"/>
              </a:rPr>
              <a:t>Fırıncı ve pastacılar</a:t>
            </a:r>
          </a:p>
          <a:p>
            <a:pPr eaLnBrk="1" hangingPunct="1">
              <a:lnSpc>
                <a:spcPct val="150000"/>
              </a:lnSpc>
            </a:pPr>
            <a:r>
              <a:rPr lang="tr-TR" sz="2000" dirty="0" smtClean="0">
                <a:latin typeface="Comic Sans MS" pitchFamily="66" charset="0"/>
              </a:rPr>
              <a:t>Balıkçı</a:t>
            </a:r>
          </a:p>
          <a:p>
            <a:pPr eaLnBrk="1" hangingPunct="1">
              <a:lnSpc>
                <a:spcPct val="150000"/>
              </a:lnSpc>
            </a:pPr>
            <a:r>
              <a:rPr lang="tr-TR" sz="2000" dirty="0" smtClean="0">
                <a:latin typeface="Comic Sans MS" pitchFamily="66" charset="0"/>
              </a:rPr>
              <a:t>Bahçıvan</a:t>
            </a:r>
          </a:p>
          <a:p>
            <a:pPr eaLnBrk="1" hangingPunct="1">
              <a:lnSpc>
                <a:spcPct val="150000"/>
              </a:lnSpc>
            </a:pPr>
            <a:r>
              <a:rPr lang="tr-TR" sz="2000" dirty="0" smtClean="0">
                <a:latin typeface="Comic Sans MS" pitchFamily="66" charset="0"/>
              </a:rPr>
              <a:t>Lastik-plastik sanayi</a:t>
            </a:r>
          </a:p>
          <a:p>
            <a:pPr eaLnBrk="1" hangingPunct="1">
              <a:lnSpc>
                <a:spcPct val="150000"/>
              </a:lnSpc>
            </a:pPr>
            <a:endParaRPr lang="tr-TR" sz="2000" dirty="0" smtClean="0">
              <a:latin typeface="Comic Sans MS" pitchFamily="66" charset="0"/>
            </a:endParaRPr>
          </a:p>
          <a:p>
            <a:pPr eaLnBrk="1" hangingPunct="1">
              <a:lnSpc>
                <a:spcPct val="150000"/>
              </a:lnSpc>
            </a:pPr>
            <a:endParaRPr lang="tr-TR" sz="2000" dirty="0" smtClean="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539552" y="188640"/>
            <a:ext cx="7772400" cy="1143000"/>
          </a:xfrm>
        </p:spPr>
        <p:txBody>
          <a:bodyPr bIns="45720" anchor="ctr"/>
          <a:lstStyle/>
          <a:p>
            <a:pPr eaLnBrk="1" hangingPunct="1"/>
            <a:r>
              <a:rPr lang="tr-TR" dirty="0" smtClean="0"/>
              <a:t>SIK RASTLANAN ETKENLER</a:t>
            </a:r>
          </a:p>
        </p:txBody>
      </p:sp>
      <p:sp>
        <p:nvSpPr>
          <p:cNvPr id="23554" name="Rectangle 3"/>
          <p:cNvSpPr>
            <a:spLocks noGrp="1" noChangeArrowheads="1"/>
          </p:cNvSpPr>
          <p:nvPr>
            <p:ph type="body" sz="half" idx="4294967295"/>
          </p:nvPr>
        </p:nvSpPr>
        <p:spPr>
          <a:xfrm>
            <a:off x="914400" y="1447800"/>
            <a:ext cx="3810000" cy="4572000"/>
          </a:xfrm>
        </p:spPr>
        <p:txBody>
          <a:bodyPr/>
          <a:lstStyle/>
          <a:p>
            <a:pPr eaLnBrk="1" hangingPunct="1">
              <a:lnSpc>
                <a:spcPct val="90000"/>
              </a:lnSpc>
            </a:pPr>
            <a:r>
              <a:rPr lang="tr-TR" sz="3100" b="1" u="sng" dirty="0" err="1" smtClean="0">
                <a:latin typeface="Comic Sans MS" pitchFamily="66" charset="0"/>
              </a:rPr>
              <a:t>İrritanlar</a:t>
            </a:r>
            <a:endParaRPr lang="tr-TR" sz="3100" b="1" dirty="0" smtClean="0">
              <a:latin typeface="Comic Sans MS" pitchFamily="66" charset="0"/>
            </a:endParaRPr>
          </a:p>
          <a:p>
            <a:pPr eaLnBrk="1" hangingPunct="1">
              <a:lnSpc>
                <a:spcPct val="90000"/>
              </a:lnSpc>
            </a:pPr>
            <a:r>
              <a:rPr lang="tr-TR" sz="1800" dirty="0" smtClean="0">
                <a:latin typeface="Comic Sans MS" pitchFamily="66" charset="0"/>
              </a:rPr>
              <a:t>Deterjan</a:t>
            </a:r>
          </a:p>
          <a:p>
            <a:pPr eaLnBrk="1" hangingPunct="1">
              <a:lnSpc>
                <a:spcPct val="90000"/>
              </a:lnSpc>
            </a:pPr>
            <a:r>
              <a:rPr lang="tr-TR" sz="1800" dirty="0" smtClean="0">
                <a:latin typeface="Comic Sans MS" pitchFamily="66" charset="0"/>
              </a:rPr>
              <a:t>Su, Sabun, Şampuan,                           Formaldehit</a:t>
            </a:r>
          </a:p>
          <a:p>
            <a:pPr eaLnBrk="1" hangingPunct="1">
              <a:lnSpc>
                <a:spcPct val="90000"/>
              </a:lnSpc>
            </a:pPr>
            <a:r>
              <a:rPr lang="tr-TR" sz="1800" dirty="0" smtClean="0">
                <a:latin typeface="Comic Sans MS" pitchFamily="66" charset="0"/>
              </a:rPr>
              <a:t>Bakım ürünleri</a:t>
            </a:r>
          </a:p>
          <a:p>
            <a:pPr eaLnBrk="1" hangingPunct="1">
              <a:lnSpc>
                <a:spcPct val="90000"/>
              </a:lnSpc>
            </a:pPr>
            <a:r>
              <a:rPr lang="tr-TR" sz="1800" dirty="0" smtClean="0">
                <a:latin typeface="Comic Sans MS" pitchFamily="66" charset="0"/>
              </a:rPr>
              <a:t>Alkali,asitler,et, balık, </a:t>
            </a:r>
          </a:p>
          <a:p>
            <a:pPr eaLnBrk="1" hangingPunct="1">
              <a:lnSpc>
                <a:spcPct val="90000"/>
              </a:lnSpc>
            </a:pPr>
            <a:r>
              <a:rPr lang="tr-TR" sz="1800" dirty="0" smtClean="0">
                <a:latin typeface="Comic Sans MS" pitchFamily="66" charset="0"/>
              </a:rPr>
              <a:t>Meyve suları, alkol, Dezenfektan maddeler,    </a:t>
            </a:r>
          </a:p>
          <a:p>
            <a:pPr eaLnBrk="1" hangingPunct="1">
              <a:lnSpc>
                <a:spcPct val="90000"/>
              </a:lnSpc>
            </a:pPr>
            <a:r>
              <a:rPr lang="tr-TR" sz="1800" dirty="0" smtClean="0">
                <a:latin typeface="Comic Sans MS" pitchFamily="66" charset="0"/>
              </a:rPr>
              <a:t>Toz</a:t>
            </a:r>
          </a:p>
          <a:p>
            <a:pPr eaLnBrk="1" hangingPunct="1">
              <a:lnSpc>
                <a:spcPct val="90000"/>
              </a:lnSpc>
            </a:pPr>
            <a:r>
              <a:rPr lang="tr-TR" sz="1800" dirty="0" smtClean="0">
                <a:latin typeface="Comic Sans MS" pitchFamily="66" charset="0"/>
              </a:rPr>
              <a:t>Hamur, un</a:t>
            </a:r>
          </a:p>
          <a:p>
            <a:pPr eaLnBrk="1" hangingPunct="1">
              <a:lnSpc>
                <a:spcPct val="90000"/>
              </a:lnSpc>
            </a:pPr>
            <a:r>
              <a:rPr lang="tr-TR" sz="1800" dirty="0" smtClean="0">
                <a:latin typeface="Comic Sans MS" pitchFamily="66" charset="0"/>
              </a:rPr>
              <a:t>Petrol,</a:t>
            </a:r>
          </a:p>
          <a:p>
            <a:pPr eaLnBrk="1" hangingPunct="1">
              <a:lnSpc>
                <a:spcPct val="90000"/>
              </a:lnSpc>
            </a:pPr>
            <a:r>
              <a:rPr lang="tr-TR" sz="1800" dirty="0" smtClean="0">
                <a:latin typeface="Comic Sans MS" pitchFamily="66" charset="0"/>
              </a:rPr>
              <a:t>Makine yağları</a:t>
            </a:r>
          </a:p>
          <a:p>
            <a:pPr eaLnBrk="1" hangingPunct="1">
              <a:lnSpc>
                <a:spcPct val="90000"/>
              </a:lnSpc>
            </a:pPr>
            <a:r>
              <a:rPr lang="tr-TR" sz="1800" dirty="0" smtClean="0">
                <a:latin typeface="Comic Sans MS" pitchFamily="66" charset="0"/>
              </a:rPr>
              <a:t>Mekanik travma</a:t>
            </a:r>
          </a:p>
          <a:p>
            <a:pPr eaLnBrk="1" hangingPunct="1">
              <a:lnSpc>
                <a:spcPct val="90000"/>
              </a:lnSpc>
            </a:pPr>
            <a:endParaRPr lang="tr-TR" sz="1800" dirty="0" smtClean="0">
              <a:latin typeface="Comic Sans MS" pitchFamily="66" charset="0"/>
            </a:endParaRPr>
          </a:p>
        </p:txBody>
      </p:sp>
      <p:sp>
        <p:nvSpPr>
          <p:cNvPr id="23555" name="Rectangle 4"/>
          <p:cNvSpPr>
            <a:spLocks noGrp="1" noChangeArrowheads="1"/>
          </p:cNvSpPr>
          <p:nvPr>
            <p:ph type="body" sz="half" idx="4294967295"/>
          </p:nvPr>
        </p:nvSpPr>
        <p:spPr>
          <a:xfrm>
            <a:off x="4876800" y="1447800"/>
            <a:ext cx="3810000" cy="4572000"/>
          </a:xfrm>
        </p:spPr>
        <p:txBody>
          <a:bodyPr/>
          <a:lstStyle/>
          <a:p>
            <a:pPr eaLnBrk="1" hangingPunct="1">
              <a:lnSpc>
                <a:spcPct val="90000"/>
              </a:lnSpc>
            </a:pPr>
            <a:r>
              <a:rPr lang="tr-TR" sz="3100" b="1" u="sng" dirty="0" err="1" smtClean="0">
                <a:latin typeface="Comic Sans MS" pitchFamily="66" charset="0"/>
              </a:rPr>
              <a:t>Allerjenler</a:t>
            </a:r>
            <a:endParaRPr lang="tr-TR" sz="3100" b="1" u="sng" dirty="0" smtClean="0">
              <a:latin typeface="Comic Sans MS" pitchFamily="66" charset="0"/>
            </a:endParaRPr>
          </a:p>
          <a:p>
            <a:pPr eaLnBrk="1" hangingPunct="1">
              <a:lnSpc>
                <a:spcPct val="90000"/>
              </a:lnSpc>
            </a:pPr>
            <a:r>
              <a:rPr lang="tr-TR" sz="1800" dirty="0" smtClean="0">
                <a:latin typeface="Comic Sans MS" pitchFamily="66" charset="0"/>
              </a:rPr>
              <a:t>Çimento</a:t>
            </a:r>
          </a:p>
          <a:p>
            <a:pPr eaLnBrk="1" hangingPunct="1">
              <a:lnSpc>
                <a:spcPct val="90000"/>
              </a:lnSpc>
            </a:pPr>
            <a:r>
              <a:rPr lang="tr-TR" sz="1800" dirty="0" err="1" smtClean="0">
                <a:latin typeface="Comic Sans MS" pitchFamily="66" charset="0"/>
              </a:rPr>
              <a:t>Epoksi</a:t>
            </a:r>
            <a:r>
              <a:rPr lang="tr-TR" sz="1800" dirty="0" smtClean="0">
                <a:latin typeface="Comic Sans MS" pitchFamily="66" charset="0"/>
              </a:rPr>
              <a:t> reçineleri</a:t>
            </a:r>
          </a:p>
          <a:p>
            <a:pPr eaLnBrk="1" hangingPunct="1">
              <a:lnSpc>
                <a:spcPct val="90000"/>
              </a:lnSpc>
            </a:pPr>
            <a:r>
              <a:rPr lang="tr-TR" sz="1800" dirty="0" smtClean="0">
                <a:latin typeface="Comic Sans MS" pitchFamily="66" charset="0"/>
              </a:rPr>
              <a:t>Lastik kimyasalları</a:t>
            </a:r>
          </a:p>
          <a:p>
            <a:pPr eaLnBrk="1" hangingPunct="1">
              <a:lnSpc>
                <a:spcPct val="90000"/>
              </a:lnSpc>
            </a:pPr>
            <a:r>
              <a:rPr lang="tr-TR" sz="1800" dirty="0" err="1" smtClean="0">
                <a:latin typeface="Comic Sans MS" pitchFamily="66" charset="0"/>
              </a:rPr>
              <a:t>Fenilendiamin</a:t>
            </a:r>
            <a:endParaRPr lang="tr-TR" sz="1800" dirty="0" smtClean="0">
              <a:latin typeface="Comic Sans MS" pitchFamily="66" charset="0"/>
            </a:endParaRPr>
          </a:p>
          <a:p>
            <a:pPr eaLnBrk="1" hangingPunct="1">
              <a:lnSpc>
                <a:spcPct val="90000"/>
              </a:lnSpc>
            </a:pPr>
            <a:r>
              <a:rPr lang="tr-TR" sz="1800" dirty="0" smtClean="0">
                <a:latin typeface="Comic Sans MS" pitchFamily="66" charset="0"/>
              </a:rPr>
              <a:t>Formaldehit</a:t>
            </a:r>
          </a:p>
          <a:p>
            <a:pPr eaLnBrk="1" hangingPunct="1">
              <a:lnSpc>
                <a:spcPct val="90000"/>
              </a:lnSpc>
            </a:pPr>
            <a:r>
              <a:rPr lang="tr-TR" sz="1800" dirty="0" smtClean="0">
                <a:latin typeface="Comic Sans MS" pitchFamily="66" charset="0"/>
              </a:rPr>
              <a:t>Koku ve renk maddeleri</a:t>
            </a:r>
          </a:p>
          <a:p>
            <a:pPr eaLnBrk="1" hangingPunct="1">
              <a:lnSpc>
                <a:spcPct val="90000"/>
              </a:lnSpc>
            </a:pPr>
            <a:r>
              <a:rPr lang="tr-TR" sz="1800" dirty="0" smtClean="0">
                <a:latin typeface="Comic Sans MS" pitchFamily="66" charset="0"/>
              </a:rPr>
              <a:t>Koruyucu maddeler</a:t>
            </a:r>
          </a:p>
          <a:p>
            <a:pPr eaLnBrk="1" hangingPunct="1">
              <a:lnSpc>
                <a:spcPct val="90000"/>
              </a:lnSpc>
            </a:pPr>
            <a:r>
              <a:rPr lang="tr-TR" sz="1800" dirty="0" err="1" smtClean="0">
                <a:latin typeface="Comic Sans MS" pitchFamily="66" charset="0"/>
              </a:rPr>
              <a:t>Gluteraldehit</a:t>
            </a:r>
            <a:endParaRPr lang="tr-TR" sz="1800" dirty="0" smtClean="0">
              <a:latin typeface="Comic Sans MS" pitchFamily="66" charset="0"/>
            </a:endParaRPr>
          </a:p>
          <a:p>
            <a:pPr eaLnBrk="1" hangingPunct="1">
              <a:lnSpc>
                <a:spcPct val="90000"/>
              </a:lnSpc>
            </a:pPr>
            <a:r>
              <a:rPr lang="tr-TR" sz="1800" dirty="0" smtClean="0">
                <a:latin typeface="Comic Sans MS" pitchFamily="66" charset="0"/>
              </a:rPr>
              <a:t>Lastik ve deri eldiven</a:t>
            </a:r>
          </a:p>
          <a:p>
            <a:pPr eaLnBrk="1" hangingPunct="1">
              <a:lnSpc>
                <a:spcPct val="90000"/>
              </a:lnSpc>
            </a:pPr>
            <a:r>
              <a:rPr lang="tr-TR" sz="1800" dirty="0" smtClean="0">
                <a:latin typeface="Comic Sans MS" pitchFamily="66" charset="0"/>
              </a:rPr>
              <a:t>Tahta</a:t>
            </a:r>
          </a:p>
          <a:p>
            <a:pPr eaLnBrk="1" hangingPunct="1">
              <a:lnSpc>
                <a:spcPct val="90000"/>
              </a:lnSpc>
            </a:pPr>
            <a:r>
              <a:rPr lang="tr-TR" sz="1800" dirty="0" smtClean="0">
                <a:latin typeface="Comic Sans MS" pitchFamily="66" charset="0"/>
              </a:rPr>
              <a:t>Terebentin</a:t>
            </a:r>
          </a:p>
          <a:p>
            <a:pPr eaLnBrk="1" hangingPunct="1">
              <a:lnSpc>
                <a:spcPct val="90000"/>
              </a:lnSpc>
            </a:pPr>
            <a:r>
              <a:rPr lang="tr-TR" sz="1800" dirty="0" smtClean="0">
                <a:latin typeface="Comic Sans MS" pitchFamily="66" charset="0"/>
              </a:rPr>
              <a:t>Saç boyaları ve perma solüsyonu</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1413</TotalTime>
  <Words>1686</Words>
  <Application>Microsoft Office PowerPoint</Application>
  <PresentationFormat>Ekran Gösterisi (4:3)</PresentationFormat>
  <Paragraphs>373</Paragraphs>
  <Slides>51</Slides>
  <Notes>51</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Hisse Senedi</vt:lpstr>
      <vt:lpstr>Birinci Basamakta Sık Görülen Mesleki Deri Hastalıkları</vt:lpstr>
      <vt:lpstr>Slayt 2</vt:lpstr>
      <vt:lpstr>Mesleki deri hastalığı:</vt:lpstr>
      <vt:lpstr>Mesleki deri hastalığı:</vt:lpstr>
      <vt:lpstr>MDH ve Birinci Basamak</vt:lpstr>
      <vt:lpstr>Mesleki deri hastalığı:</vt:lpstr>
      <vt:lpstr>Risk faktörleri</vt:lpstr>
      <vt:lpstr>En sık başvuru şekli ekzematöz el dermatiti </vt:lpstr>
      <vt:lpstr>SIK RASTLANAN ETKENLER</vt:lpstr>
      <vt:lpstr>Önleme</vt:lpstr>
      <vt:lpstr>İşe girişte</vt:lpstr>
      <vt:lpstr>Tedavi</vt:lpstr>
      <vt:lpstr>Vaka 1</vt:lpstr>
      <vt:lpstr>Slayt 14</vt:lpstr>
      <vt:lpstr>Slayt 15</vt:lpstr>
      <vt:lpstr>Ön tanı</vt:lpstr>
      <vt:lpstr>Ayırıcı tanı</vt:lpstr>
      <vt:lpstr>Tanınız şüpheli ise neler istersiniz?</vt:lpstr>
      <vt:lpstr>Tedavi</vt:lpstr>
      <vt:lpstr>Vaka 2</vt:lpstr>
      <vt:lpstr>Slayt 21</vt:lpstr>
      <vt:lpstr>Slayt 22</vt:lpstr>
      <vt:lpstr>Ön tanı</vt:lpstr>
      <vt:lpstr>Ayırıcı tanı</vt:lpstr>
      <vt:lpstr>Tanınız şüpheli ise neler istersiniz?</vt:lpstr>
      <vt:lpstr>Tedavi</vt:lpstr>
      <vt:lpstr>Slayt 27</vt:lpstr>
      <vt:lpstr>Mathias Kriterleri</vt:lpstr>
      <vt:lpstr>Olgu 3</vt:lpstr>
      <vt:lpstr>Slayt 30</vt:lpstr>
      <vt:lpstr>Slayt 31</vt:lpstr>
      <vt:lpstr>Ön tanı</vt:lpstr>
      <vt:lpstr>Ayırıcı tanı</vt:lpstr>
      <vt:lpstr>Tanınız şüpheli ise neler istersiniz?</vt:lpstr>
      <vt:lpstr>Tedavi</vt:lpstr>
      <vt:lpstr>Olgu 4</vt:lpstr>
      <vt:lpstr>Slayt 37</vt:lpstr>
      <vt:lpstr>Slayt 38</vt:lpstr>
      <vt:lpstr>Ön tanı</vt:lpstr>
      <vt:lpstr>Tinea pedis’in klinik tipleri</vt:lpstr>
      <vt:lpstr> Ayırıcı tanı</vt:lpstr>
      <vt:lpstr>Tanınız şüpheli ise neler istersiniz?</vt:lpstr>
      <vt:lpstr> Nativ preperat</vt:lpstr>
      <vt:lpstr>Tedavi</vt:lpstr>
      <vt:lpstr>Tinea pedis tedavi</vt:lpstr>
      <vt:lpstr>Olgu 5</vt:lpstr>
      <vt:lpstr>Olgu 5</vt:lpstr>
      <vt:lpstr>Ön tanı </vt:lpstr>
      <vt:lpstr>Ayırıcı tanı</vt:lpstr>
      <vt:lpstr>Tanınız şüpheli ise neler istersiniz?</vt:lpstr>
      <vt:lpstr>Tedavi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Birinci Basamakta Sık Görülen Mesleki Deri Hastalıkları</dc:title>
  <cp:lastModifiedBy>TIJEN</cp:lastModifiedBy>
  <cp:revision>105</cp:revision>
  <dcterms:modified xsi:type="dcterms:W3CDTF">2011-03-25T07:12:48Z</dcterms:modified>
</cp:coreProperties>
</file>