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41" autoAdjust="0"/>
  </p:normalViewPr>
  <p:slideViewPr>
    <p:cSldViewPr>
      <p:cViewPr varScale="1">
        <p:scale>
          <a:sx n="82" d="100"/>
          <a:sy n="82" d="100"/>
        </p:scale>
        <p:origin x="-1578" y="-84"/>
      </p:cViewPr>
      <p:guideLst>
        <p:guide orient="horz" pos="2160"/>
        <p:guide pos="2880"/>
      </p:guideLst>
    </p:cSldViewPr>
  </p:slideViewPr>
  <p:outlineViewPr>
    <p:cViewPr>
      <p:scale>
        <a:sx n="33" d="100"/>
        <a:sy n="33" d="100"/>
      </p:scale>
      <p:origin x="258" y="16243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CB6495-D16F-4A8D-B6E6-20BD962618BC}" type="datetimeFigureOut">
              <a:rPr lang="tr-TR" smtClean="0"/>
              <a:t>09.07.2010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063998-8441-4F37-80E7-260CA4DAEE06}" type="slidenum">
              <a:rPr lang="tr-TR" smtClean="0"/>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02CE818-90E4-4DFD-9303-F619B4D8BB28}" type="datetimeFigureOut">
              <a:rPr lang="tr-TR" smtClean="0"/>
              <a:pPr/>
              <a:t>09.07.2010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61F74F-330E-4212-AA6B-DCB65AB06EE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CE818-90E4-4DFD-9303-F619B4D8BB28}" type="datetimeFigureOut">
              <a:rPr lang="tr-TR" smtClean="0"/>
              <a:pPr/>
              <a:t>09.07.2010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1F74F-330E-4212-AA6B-DCB65AB06EE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764705"/>
            <a:ext cx="8352928" cy="2736304"/>
          </a:xfrm>
        </p:spPr>
        <p:txBody>
          <a:bodyPr>
            <a:normAutofit fontScale="90000"/>
          </a:bodyPr>
          <a:lstStyle/>
          <a:p>
            <a:pPr>
              <a:lnSpc>
                <a:spcPct val="150000"/>
              </a:lnSpc>
              <a:spcBef>
                <a:spcPts val="1800"/>
              </a:spcBef>
              <a:spcAft>
                <a:spcPts val="1200"/>
              </a:spcAft>
            </a:pPr>
            <a:r>
              <a:rPr lang="tr-TR" sz="2900" dirty="0" smtClean="0">
                <a:solidFill>
                  <a:srgbClr val="CC0000"/>
                </a:solidFill>
                <a:latin typeface="Arial" pitchFamily="34" charset="0"/>
                <a:cs typeface="Arial" pitchFamily="34" charset="0"/>
              </a:rPr>
              <a:t>AİLE HEKİMLİĞİ ANABİLİM DALLARININ </a:t>
            </a:r>
            <a:br>
              <a:rPr lang="tr-TR" sz="2900" dirty="0" smtClean="0">
                <a:solidFill>
                  <a:srgbClr val="CC0000"/>
                </a:solidFill>
                <a:latin typeface="Arial" pitchFamily="34" charset="0"/>
                <a:cs typeface="Arial" pitchFamily="34" charset="0"/>
              </a:rPr>
            </a:br>
            <a:r>
              <a:rPr lang="tr-TR" sz="2900" dirty="0" smtClean="0">
                <a:solidFill>
                  <a:srgbClr val="CC0000"/>
                </a:solidFill>
                <a:latin typeface="Arial" pitchFamily="34" charset="0"/>
                <a:cs typeface="Arial" pitchFamily="34" charset="0"/>
              </a:rPr>
              <a:t>AİLE HEKİMLİĞİ UYGULAMASI VE EĞİTİMLERİNİN BUGÜNÜ VE GELECEĞİ İLE İLGİLİ DEĞERLENDİRMELERİ, GÖRÜŞ VE ÖNERİLERİ</a:t>
            </a:r>
            <a:r>
              <a:rPr lang="tr-TR" sz="2800" dirty="0" smtClean="0">
                <a:solidFill>
                  <a:srgbClr val="CC0000"/>
                </a:solidFill>
                <a:latin typeface="Arial" pitchFamily="34" charset="0"/>
                <a:cs typeface="Arial" pitchFamily="34" charset="0"/>
              </a:rPr>
              <a:t/>
            </a:r>
            <a:br>
              <a:rPr lang="tr-TR" sz="2800" dirty="0" smtClean="0">
                <a:solidFill>
                  <a:srgbClr val="CC0000"/>
                </a:solidFill>
                <a:latin typeface="Arial" pitchFamily="34" charset="0"/>
                <a:cs typeface="Arial" pitchFamily="34" charset="0"/>
              </a:rPr>
            </a:br>
            <a:r>
              <a:rPr lang="tr-TR" sz="1400" dirty="0">
                <a:latin typeface="Arial" pitchFamily="34" charset="0"/>
                <a:cs typeface="Arial" pitchFamily="34" charset="0"/>
              </a:rPr>
              <a:t/>
            </a:r>
            <a:br>
              <a:rPr lang="tr-TR" sz="1400" dirty="0">
                <a:latin typeface="Arial" pitchFamily="34" charset="0"/>
                <a:cs typeface="Arial" pitchFamily="34" charset="0"/>
              </a:rPr>
            </a:br>
            <a:endParaRPr lang="tr-TR" sz="1400" dirty="0">
              <a:latin typeface="Arial" pitchFamily="34" charset="0"/>
              <a:cs typeface="Arial" pitchFamily="34" charset="0"/>
            </a:endParaRPr>
          </a:p>
        </p:txBody>
      </p:sp>
      <p:sp>
        <p:nvSpPr>
          <p:cNvPr id="3" name="2 Alt Başlık"/>
          <p:cNvSpPr>
            <a:spLocks noGrp="1"/>
          </p:cNvSpPr>
          <p:nvPr>
            <p:ph type="subTitle" idx="1"/>
          </p:nvPr>
        </p:nvSpPr>
        <p:spPr>
          <a:xfrm>
            <a:off x="395536" y="4149080"/>
            <a:ext cx="8424936" cy="2088232"/>
          </a:xfrm>
        </p:spPr>
        <p:txBody>
          <a:bodyPr>
            <a:noAutofit/>
          </a:bodyPr>
          <a:lstStyle/>
          <a:p>
            <a:pPr>
              <a:lnSpc>
                <a:spcPct val="170000"/>
              </a:lnSpc>
            </a:pPr>
            <a:r>
              <a:rPr lang="tr-TR" sz="2400" dirty="0" smtClean="0">
                <a:solidFill>
                  <a:srgbClr val="0000FF"/>
                </a:solidFill>
                <a:latin typeface="Arial" pitchFamily="34" charset="0"/>
                <a:cs typeface="Arial" pitchFamily="34" charset="0"/>
              </a:rPr>
              <a:t>Prof. Dr. Rengin ERDAL,  Prof. Dr. Erol SEZER, </a:t>
            </a:r>
          </a:p>
          <a:p>
            <a:pPr>
              <a:lnSpc>
                <a:spcPct val="170000"/>
              </a:lnSpc>
            </a:pPr>
            <a:r>
              <a:rPr lang="tr-TR" sz="2400" dirty="0" smtClean="0">
                <a:solidFill>
                  <a:srgbClr val="0000FF"/>
                </a:solidFill>
                <a:latin typeface="Arial" pitchFamily="34" charset="0"/>
                <a:cs typeface="Arial" pitchFamily="34" charset="0"/>
              </a:rPr>
              <a:t>Prof. Dr. Nafiz BOZDEMİR, Doç. Dr. Ayşe PALANDUZ, </a:t>
            </a:r>
          </a:p>
          <a:p>
            <a:pPr>
              <a:lnSpc>
                <a:spcPct val="170000"/>
              </a:lnSpc>
            </a:pPr>
            <a:r>
              <a:rPr lang="tr-TR" sz="2400" dirty="0" smtClean="0">
                <a:solidFill>
                  <a:srgbClr val="0000FF"/>
                </a:solidFill>
                <a:latin typeface="Arial" pitchFamily="34" charset="0"/>
                <a:cs typeface="Arial" pitchFamily="34" charset="0"/>
              </a:rPr>
              <a:t>Y. Doç. Dr. Ayşe ÇAYLAN</a:t>
            </a:r>
            <a:endParaRPr lang="tr-TR" sz="2400" dirty="0">
              <a:solidFill>
                <a:srgbClr val="0000FF"/>
              </a:solidFill>
            </a:endParaRPr>
          </a:p>
        </p:txBody>
      </p:sp>
      <p:sp>
        <p:nvSpPr>
          <p:cNvPr id="4" name="3 Metin kutusu"/>
          <p:cNvSpPr txBox="1"/>
          <p:nvPr/>
        </p:nvSpPr>
        <p:spPr>
          <a:xfrm>
            <a:off x="2051720" y="3429000"/>
            <a:ext cx="5040560" cy="461665"/>
          </a:xfrm>
          <a:prstGeom prst="rect">
            <a:avLst/>
          </a:prstGeom>
          <a:noFill/>
        </p:spPr>
        <p:txBody>
          <a:bodyPr wrap="square" rtlCol="0">
            <a:spAutoFit/>
          </a:bodyPr>
          <a:lstStyle/>
          <a:p>
            <a:pPr algn="ctr"/>
            <a:r>
              <a:rPr lang="tr-TR" sz="2400" dirty="0" smtClean="0">
                <a:solidFill>
                  <a:srgbClr val="006600"/>
                </a:solidFill>
                <a:latin typeface="Arial" pitchFamily="34" charset="0"/>
                <a:cs typeface="Arial" pitchFamily="34" charset="0"/>
              </a:rPr>
              <a:t>4. GRUP ÇALIŞMA RAPORU</a:t>
            </a:r>
            <a:endParaRPr lang="tr-TR" sz="2400" dirty="0">
              <a:solidFill>
                <a:srgbClr val="0066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251520" y="773832"/>
            <a:ext cx="8640960" cy="1647056"/>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rgbClr val="CC0000"/>
                </a:solidFill>
                <a:effectLst/>
                <a:uLnTx/>
                <a:uFillTx/>
                <a:latin typeface="+mj-lt"/>
                <a:ea typeface="+mj-ea"/>
                <a:cs typeface="+mj-cs"/>
              </a:rPr>
              <a:t>III. Mevcut Aile Hekimliği uygulamasının olumsuz yönleri, uygulamadaki sorunlar, aksaklıklarla ilgili çözüm önerileri</a:t>
            </a:r>
            <a:endParaRPr kumimoji="0" lang="tr-TR" sz="28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4" name="2 İçerik Yer Tutucusu"/>
          <p:cNvSpPr txBox="1">
            <a:spLocks/>
          </p:cNvSpPr>
          <p:nvPr/>
        </p:nvSpPr>
        <p:spPr>
          <a:xfrm>
            <a:off x="323528" y="2564904"/>
            <a:ext cx="8568952" cy="4176464"/>
          </a:xfrm>
          <a:prstGeom prst="rect">
            <a:avLst/>
          </a:prstGeom>
        </p:spPr>
        <p:txBody>
          <a:bodyPr>
            <a:normAutofit/>
          </a:bodyPr>
          <a:lstStyle/>
          <a:p>
            <a:pPr marL="514350" lvl="0" indent="-514350">
              <a:spcBef>
                <a:spcPts val="600"/>
              </a:spcBef>
              <a:spcAft>
                <a:spcPts val="600"/>
              </a:spcAft>
              <a:buClr>
                <a:srgbClr val="CC0000"/>
              </a:buClr>
              <a:buFont typeface="+mj-lt"/>
              <a:buAutoNum type="arabicPeriod" startAt="10"/>
            </a:pPr>
            <a:r>
              <a:rPr lang="tr-TR" sz="2800" b="1" dirty="0"/>
              <a:t>Olumlu performans </a:t>
            </a:r>
            <a:r>
              <a:rPr lang="tr-TR" sz="2800" dirty="0"/>
              <a:t>hayata geçirilmeli. Buna özellikle kronik hastalık takibinde yer verilmeli. Örnek: izlenen diyabetli hastaların HbA1c düzeyleri</a:t>
            </a:r>
          </a:p>
          <a:p>
            <a:pPr marL="514350" lvl="0" indent="-514350">
              <a:spcBef>
                <a:spcPts val="600"/>
              </a:spcBef>
              <a:spcAft>
                <a:spcPts val="600"/>
              </a:spcAft>
              <a:buClr>
                <a:srgbClr val="CC0000"/>
              </a:buClr>
              <a:buFont typeface="+mj-lt"/>
              <a:buAutoNum type="arabicPeriod" startAt="10"/>
            </a:pPr>
            <a:r>
              <a:rPr lang="tr-TR" sz="2800" dirty="0"/>
              <a:t>A ve B grubu </a:t>
            </a:r>
            <a:r>
              <a:rPr lang="tr-TR" sz="2800" dirty="0" err="1"/>
              <a:t>ASM’lerde</a:t>
            </a:r>
            <a:r>
              <a:rPr lang="tr-TR" sz="2800" dirty="0"/>
              <a:t> ekibe diğer </a:t>
            </a:r>
            <a:r>
              <a:rPr lang="tr-TR" sz="2800" dirty="0" err="1"/>
              <a:t>ASM’lere</a:t>
            </a:r>
            <a:r>
              <a:rPr lang="tr-TR" sz="2800" dirty="0"/>
              <a:t> de hizmet verecek </a:t>
            </a:r>
            <a:r>
              <a:rPr lang="tr-TR" sz="2800" b="1" dirty="0" smtClean="0"/>
              <a:t>yeni elemanlar </a:t>
            </a:r>
            <a:r>
              <a:rPr lang="tr-TR" sz="2800" dirty="0"/>
              <a:t>kazandırılmalı: Diyetisyen, fizyoterapist, sosyal hizmet uzmanı, psikolog, diş hekimi, özel amaçlı eğitim almış hemşire gibi…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54162"/>
          </a:xfrm>
        </p:spPr>
        <p:txBody>
          <a:bodyPr>
            <a:noAutofit/>
          </a:bodyPr>
          <a:lstStyle/>
          <a:p>
            <a:pPr>
              <a:lnSpc>
                <a:spcPct val="150000"/>
              </a:lnSpc>
            </a:pPr>
            <a:r>
              <a:rPr lang="tr-TR" sz="3200" b="1" dirty="0">
                <a:solidFill>
                  <a:srgbClr val="CC0000"/>
                </a:solidFill>
              </a:rPr>
              <a:t>IV. Sorunların çözümünü kolaylaştıran durumlar, fırsatlar ve olanaklar</a:t>
            </a:r>
            <a:endParaRPr lang="tr-TR" sz="3200" dirty="0">
              <a:solidFill>
                <a:srgbClr val="CC0000"/>
              </a:solidFill>
            </a:endParaRPr>
          </a:p>
        </p:txBody>
      </p:sp>
      <p:sp>
        <p:nvSpPr>
          <p:cNvPr id="3" name="2 İçerik Yer Tutucusu"/>
          <p:cNvSpPr>
            <a:spLocks noGrp="1"/>
          </p:cNvSpPr>
          <p:nvPr>
            <p:ph idx="1"/>
          </p:nvPr>
        </p:nvSpPr>
        <p:spPr>
          <a:xfrm>
            <a:off x="457200" y="1916832"/>
            <a:ext cx="8229600" cy="4608512"/>
          </a:xfrm>
        </p:spPr>
        <p:txBody>
          <a:bodyPr/>
          <a:lstStyle/>
          <a:p>
            <a:pPr marL="514350" lvl="0" indent="-514350">
              <a:spcBef>
                <a:spcPts val="600"/>
              </a:spcBef>
              <a:spcAft>
                <a:spcPts val="600"/>
              </a:spcAft>
              <a:buClr>
                <a:srgbClr val="CC0000"/>
              </a:buClr>
              <a:buFont typeface="+mj-lt"/>
              <a:buAutoNum type="arabicPeriod"/>
            </a:pPr>
            <a:r>
              <a:rPr lang="tr-TR" dirty="0"/>
              <a:t>Ülkemizdeki tıp fakültelerinin çoğunda Aile Hekimliği Anabilim Dallarının bulunması ve öğretim üyelerinin sayısının giderek artması,</a:t>
            </a:r>
          </a:p>
          <a:p>
            <a:pPr marL="514350" lvl="0" indent="-514350">
              <a:spcBef>
                <a:spcPts val="600"/>
              </a:spcBef>
              <a:spcAft>
                <a:spcPts val="600"/>
              </a:spcAft>
              <a:buClr>
                <a:srgbClr val="CC0000"/>
              </a:buClr>
              <a:buFont typeface="+mj-lt"/>
              <a:buAutoNum type="arabicPeriod"/>
            </a:pPr>
            <a:r>
              <a:rPr lang="tr-TR" dirty="0"/>
              <a:t>Sağlık Bakanlığı’na bağlı Eğitim ve Araştırma Hastaneleri’nde Aile Hekimliği Klinik Şefliklerinin açılması,</a:t>
            </a:r>
          </a:p>
          <a:p>
            <a:pPr marL="514350" indent="-514350">
              <a:spcBef>
                <a:spcPts val="600"/>
              </a:spcBef>
              <a:spcAft>
                <a:spcPts val="600"/>
              </a:spcAft>
              <a:buClr>
                <a:srgbClr val="CC0000"/>
              </a:buClr>
              <a:buFont typeface="+mj-lt"/>
              <a:buAutoNum type="arabicPeriod"/>
            </a:pPr>
            <a:r>
              <a:rPr lang="tr-TR" dirty="0"/>
              <a:t>Sağlık Bakanlığı, Aile Hekimliği Anabilim Dalları ve çalışan hekimlerin motivasyonu,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57200" y="274638"/>
            <a:ext cx="8229600" cy="1354162"/>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rgbClr val="CC0000"/>
                </a:solidFill>
                <a:effectLst/>
                <a:uLnTx/>
                <a:uFillTx/>
                <a:latin typeface="+mj-lt"/>
                <a:ea typeface="+mj-ea"/>
                <a:cs typeface="+mj-cs"/>
              </a:rPr>
              <a:t>IV. Sorunların çözümünü kolaylaştıran durumlar, fırsatlar ve olanaklar</a:t>
            </a:r>
            <a:endParaRPr kumimoji="0" lang="tr-TR" sz="32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3" name="2 İçerik Yer Tutucusu"/>
          <p:cNvSpPr txBox="1">
            <a:spLocks/>
          </p:cNvSpPr>
          <p:nvPr/>
        </p:nvSpPr>
        <p:spPr>
          <a:xfrm>
            <a:off x="179512" y="2204864"/>
            <a:ext cx="8856984" cy="4320480"/>
          </a:xfrm>
          <a:prstGeom prst="rect">
            <a:avLst/>
          </a:prstGeom>
        </p:spPr>
        <p:txBody>
          <a:bodyPr/>
          <a:lstStyle/>
          <a:p>
            <a:pPr marL="514350" lvl="0" indent="-514350">
              <a:spcBef>
                <a:spcPts val="600"/>
              </a:spcBef>
              <a:spcAft>
                <a:spcPts val="600"/>
              </a:spcAft>
              <a:buClr>
                <a:srgbClr val="CC0000"/>
              </a:buClr>
              <a:buFont typeface="+mj-lt"/>
              <a:buAutoNum type="arabicPeriod" startAt="4"/>
            </a:pPr>
            <a:r>
              <a:rPr lang="tr-TR" sz="3200" dirty="0"/>
              <a:t>Bu alanda görev yapan sivil toplum kuruluşlarının (TAHUD, Aile Hekimliği Akademisi,…) faaliyetleri, kongrelerin düzenlenmesi,</a:t>
            </a:r>
          </a:p>
          <a:p>
            <a:pPr marL="514350" indent="-514350">
              <a:spcBef>
                <a:spcPts val="600"/>
              </a:spcBef>
              <a:spcAft>
                <a:spcPts val="600"/>
              </a:spcAft>
              <a:buClr>
                <a:srgbClr val="CC0000"/>
              </a:buClr>
              <a:buFont typeface="+mj-lt"/>
              <a:buAutoNum type="arabicPeriod" startAt="4"/>
            </a:pPr>
            <a:r>
              <a:rPr lang="tr-TR" sz="3200" dirty="0"/>
              <a:t>Bazı Aile Hekimliği Anabilim Dallarının tıp fakültesi hastanesi dışında 1. basamak polikliniklerinin olması, aktif olarak 1. basamak hizmetinin verilmesi.</a:t>
            </a: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CC0000"/>
                </a:solidFill>
              </a:rPr>
              <a:t>IV. Sorunların </a:t>
            </a:r>
            <a:r>
              <a:rPr lang="tr-TR" sz="3200" b="1" dirty="0">
                <a:solidFill>
                  <a:srgbClr val="CC0000"/>
                </a:solidFill>
              </a:rPr>
              <a:t>çözümünü zorlaştıran durumlar</a:t>
            </a:r>
            <a:endParaRPr lang="tr-TR" sz="3200" dirty="0">
              <a:solidFill>
                <a:srgbClr val="CC0000"/>
              </a:solidFill>
            </a:endParaRPr>
          </a:p>
        </p:txBody>
      </p:sp>
      <p:sp>
        <p:nvSpPr>
          <p:cNvPr id="3" name="2 İçerik Yer Tutucusu"/>
          <p:cNvSpPr>
            <a:spLocks noGrp="1"/>
          </p:cNvSpPr>
          <p:nvPr>
            <p:ph idx="1"/>
          </p:nvPr>
        </p:nvSpPr>
        <p:spPr>
          <a:xfrm>
            <a:off x="395536" y="1412776"/>
            <a:ext cx="8568952" cy="5184576"/>
          </a:xfrm>
        </p:spPr>
        <p:txBody>
          <a:bodyPr>
            <a:normAutofit/>
          </a:bodyPr>
          <a:lstStyle/>
          <a:p>
            <a:pPr marL="514350" lvl="0" indent="-514350">
              <a:spcBef>
                <a:spcPts val="600"/>
              </a:spcBef>
              <a:spcAft>
                <a:spcPts val="600"/>
              </a:spcAft>
              <a:buClr>
                <a:srgbClr val="CC0000"/>
              </a:buClr>
              <a:buFont typeface="+mj-lt"/>
              <a:buAutoNum type="arabicPeriod"/>
            </a:pPr>
            <a:r>
              <a:rPr lang="tr-TR" dirty="0"/>
              <a:t>Aile Hekimliği Anabilim </a:t>
            </a:r>
            <a:r>
              <a:rPr lang="tr-TR" dirty="0" smtClean="0"/>
              <a:t>Dalları </a:t>
            </a:r>
            <a:r>
              <a:rPr lang="tr-TR" dirty="0"/>
              <a:t>Aile Hekimliği </a:t>
            </a:r>
            <a:r>
              <a:rPr lang="tr-TR" dirty="0" smtClean="0"/>
              <a:t>Uygulamasına </a:t>
            </a:r>
            <a:r>
              <a:rPr lang="tr-TR" dirty="0"/>
              <a:t>entegre olamadı.</a:t>
            </a:r>
          </a:p>
          <a:p>
            <a:pPr marL="514350" lvl="0" indent="-514350">
              <a:spcBef>
                <a:spcPts val="600"/>
              </a:spcBef>
              <a:spcAft>
                <a:spcPts val="600"/>
              </a:spcAft>
              <a:buClr>
                <a:srgbClr val="CC0000"/>
              </a:buClr>
              <a:buFont typeface="+mj-lt"/>
              <a:buAutoNum type="arabicPeriod"/>
            </a:pPr>
            <a:r>
              <a:rPr lang="tr-TR" dirty="0"/>
              <a:t>Aile Hekimliği asistan kadroları az.</a:t>
            </a:r>
          </a:p>
          <a:p>
            <a:pPr marL="514350" lvl="0" indent="-514350">
              <a:spcBef>
                <a:spcPts val="600"/>
              </a:spcBef>
              <a:spcAft>
                <a:spcPts val="600"/>
              </a:spcAft>
              <a:buClr>
                <a:srgbClr val="CC0000"/>
              </a:buClr>
              <a:buFont typeface="+mj-lt"/>
              <a:buAutoNum type="arabicPeriod"/>
            </a:pPr>
            <a:r>
              <a:rPr lang="tr-TR" dirty="0"/>
              <a:t>Aile Hekimliği asistanlığı cazip değil. Uzmanlık eğitimin külfetine katlanmadan Aile Hekimliği Uygulamasında yer almak ekonomik olarak avantajlı.</a:t>
            </a:r>
          </a:p>
          <a:p>
            <a:pPr marL="514350" lvl="0" indent="-514350">
              <a:spcBef>
                <a:spcPts val="600"/>
              </a:spcBef>
              <a:spcAft>
                <a:spcPts val="600"/>
              </a:spcAft>
              <a:buClr>
                <a:srgbClr val="CC0000"/>
              </a:buClr>
              <a:buFont typeface="+mj-lt"/>
              <a:buAutoNum type="arabicPeriod"/>
            </a:pPr>
            <a:r>
              <a:rPr lang="tr-TR" dirty="0"/>
              <a:t>Sürekli Tıp Eğitimi planlanmamış, özendirici önlemler yok</a:t>
            </a:r>
            <a:r>
              <a:rPr lang="tr-TR" dirty="0" smtClean="0"/>
              <a:t>.</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784976" cy="1282154"/>
          </a:xfrm>
        </p:spPr>
        <p:txBody>
          <a:bodyPr>
            <a:noAutofit/>
          </a:bodyPr>
          <a:lstStyle/>
          <a:p>
            <a:r>
              <a:rPr lang="tr-TR" sz="3200" b="1" dirty="0">
                <a:solidFill>
                  <a:srgbClr val="CC0000"/>
                </a:solidFill>
              </a:rPr>
              <a:t>V. Uzmanlık eğitimi için gerekli finansman ve personel ihtiyacı gibi sorunlara çözüm önerilerimiz</a:t>
            </a:r>
            <a:endParaRPr lang="tr-TR" sz="3200" dirty="0">
              <a:solidFill>
                <a:srgbClr val="CC0000"/>
              </a:solidFill>
            </a:endParaRPr>
          </a:p>
        </p:txBody>
      </p:sp>
      <p:sp>
        <p:nvSpPr>
          <p:cNvPr id="3" name="2 İçerik Yer Tutucusu"/>
          <p:cNvSpPr>
            <a:spLocks noGrp="1"/>
          </p:cNvSpPr>
          <p:nvPr>
            <p:ph idx="1"/>
          </p:nvPr>
        </p:nvSpPr>
        <p:spPr>
          <a:xfrm>
            <a:off x="457200" y="1772816"/>
            <a:ext cx="8507288" cy="4824536"/>
          </a:xfrm>
        </p:spPr>
        <p:txBody>
          <a:bodyPr>
            <a:normAutofit fontScale="92500" lnSpcReduction="10000"/>
          </a:bodyPr>
          <a:lstStyle/>
          <a:p>
            <a:pPr marL="514350" lvl="0" indent="-514350">
              <a:spcBef>
                <a:spcPts val="600"/>
              </a:spcBef>
              <a:spcAft>
                <a:spcPts val="600"/>
              </a:spcAft>
              <a:buClr>
                <a:srgbClr val="CC0000"/>
              </a:buClr>
              <a:buFont typeface="+mj-lt"/>
              <a:buAutoNum type="arabicPeriod"/>
            </a:pPr>
            <a:r>
              <a:rPr lang="tr-TR" dirty="0"/>
              <a:t>Aile Hekimliği asistan kadroları arttırılmalı.</a:t>
            </a:r>
          </a:p>
          <a:p>
            <a:pPr marL="514350" lvl="0" indent="-514350">
              <a:spcBef>
                <a:spcPts val="600"/>
              </a:spcBef>
              <a:spcAft>
                <a:spcPts val="600"/>
              </a:spcAft>
              <a:buClr>
                <a:srgbClr val="CC0000"/>
              </a:buClr>
              <a:buFont typeface="+mj-lt"/>
              <a:buAutoNum type="arabicPeriod"/>
            </a:pPr>
            <a:r>
              <a:rPr lang="tr-TR" dirty="0"/>
              <a:t>Aile Hekimliği asistan kadroları rektörlük veya YÖK tarafından başka anabilim dallarına tahsis edilememeli.</a:t>
            </a:r>
          </a:p>
          <a:p>
            <a:pPr marL="514350" lvl="0" indent="-514350">
              <a:spcBef>
                <a:spcPts val="600"/>
              </a:spcBef>
              <a:spcAft>
                <a:spcPts val="600"/>
              </a:spcAft>
              <a:buClr>
                <a:srgbClr val="CC0000"/>
              </a:buClr>
              <a:buFont typeface="+mj-lt"/>
              <a:buAutoNum type="arabicPeriod"/>
            </a:pPr>
            <a:r>
              <a:rPr lang="tr-TR" dirty="0"/>
              <a:t>Aile Hekimliği Anabilim Dallarına özgü öğretim üyesi kadroları açılmalı.</a:t>
            </a:r>
          </a:p>
          <a:p>
            <a:pPr marL="514350" lvl="0" indent="-514350">
              <a:spcBef>
                <a:spcPts val="600"/>
              </a:spcBef>
              <a:spcAft>
                <a:spcPts val="600"/>
              </a:spcAft>
              <a:buClr>
                <a:srgbClr val="CC0000"/>
              </a:buClr>
              <a:buFont typeface="+mj-lt"/>
              <a:buAutoNum type="arabicPeriod"/>
            </a:pPr>
            <a:r>
              <a:rPr lang="tr-TR" dirty="0"/>
              <a:t>Aile Hekimliği Anabilim Dallarında Aile Hekimliği uzmanları için mecburi hizmet kadroları oluşturulmalı. Bu kadrolara atananlar ücret yönünden mağdur edilmemeli</a:t>
            </a:r>
            <a:r>
              <a:rPr lang="tr-TR" dirty="0" smtClean="0"/>
              <a:t>.</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332656"/>
            <a:ext cx="8784976" cy="1143000"/>
          </a:xfrm>
        </p:spPr>
        <p:txBody>
          <a:bodyPr>
            <a:noAutofit/>
          </a:bodyPr>
          <a:lstStyle/>
          <a:p>
            <a:r>
              <a:rPr lang="tr-TR" sz="3200" b="1" dirty="0" smtClean="0">
                <a:solidFill>
                  <a:srgbClr val="CC0000"/>
                </a:solidFill>
              </a:rPr>
              <a:t>V. Uzmanlık eğitimi için gerekli finansman ve personel ihtiyacı gibi sorunlara çözüm önerilerimiz</a:t>
            </a:r>
            <a:endParaRPr lang="tr-TR" sz="3200" dirty="0"/>
          </a:p>
        </p:txBody>
      </p:sp>
      <p:sp>
        <p:nvSpPr>
          <p:cNvPr id="3" name="2 İçerik Yer Tutucusu"/>
          <p:cNvSpPr>
            <a:spLocks noGrp="1"/>
          </p:cNvSpPr>
          <p:nvPr>
            <p:ph idx="1"/>
          </p:nvPr>
        </p:nvSpPr>
        <p:spPr>
          <a:xfrm>
            <a:off x="323528" y="1600200"/>
            <a:ext cx="8568952" cy="5069160"/>
          </a:xfrm>
        </p:spPr>
        <p:txBody>
          <a:bodyPr>
            <a:normAutofit fontScale="92500" lnSpcReduction="10000"/>
          </a:bodyPr>
          <a:lstStyle/>
          <a:p>
            <a:pPr marL="514350" lvl="0" indent="-514350">
              <a:spcBef>
                <a:spcPts val="600"/>
              </a:spcBef>
              <a:spcAft>
                <a:spcPts val="600"/>
              </a:spcAft>
              <a:buClr>
                <a:srgbClr val="CC0000"/>
              </a:buClr>
              <a:buFont typeface="+mj-lt"/>
              <a:buAutoNum type="arabicPeriod" startAt="5"/>
            </a:pPr>
            <a:r>
              <a:rPr lang="tr-TR" dirty="0"/>
              <a:t>Aile Hekimliği uzmanlığı </a:t>
            </a:r>
            <a:r>
              <a:rPr lang="tr-TR" dirty="0" smtClean="0"/>
              <a:t>özendirilmeli. Asistanların 1</a:t>
            </a:r>
            <a:r>
              <a:rPr lang="tr-TR" dirty="0"/>
              <a:t>. basamak uygulamaları sırasında alacakları ücret diğer uzmanlık dallarının asistanlarınınkinden fazla olmalı. Bunu mümkün kılabilmek için uzmanlık öğrencileri hastane rotasyonlarını tamamladıktan sonra Anabilim Dallarına bağlı </a:t>
            </a:r>
            <a:r>
              <a:rPr lang="tr-TR" dirty="0" err="1"/>
              <a:t>ASM’lerde</a:t>
            </a:r>
            <a:r>
              <a:rPr lang="tr-TR" dirty="0"/>
              <a:t> sözleşme ile çalışmalı ve kendilerine Aile Hekimliği Ödeme ve Sözleşme Yönetmeliğindeki ücretler ödenmeli. </a:t>
            </a:r>
          </a:p>
          <a:p>
            <a:pPr marL="514350" lvl="0" indent="-514350">
              <a:spcBef>
                <a:spcPts val="600"/>
              </a:spcBef>
              <a:spcAft>
                <a:spcPts val="600"/>
              </a:spcAft>
              <a:buClr>
                <a:srgbClr val="CC0000"/>
              </a:buClr>
              <a:buFont typeface="+mj-lt"/>
              <a:buAutoNum type="arabicPeriod" startAt="5"/>
            </a:pPr>
            <a:r>
              <a:rPr lang="tr-TR" dirty="0"/>
              <a:t>Tıp Fakültelerindeki aile hekimliği asistanları ile Eğitim ve Araştırma Hastanelerindeki asistanların gelirleri (maaş + döner sermaye) eşitlenmeli</a:t>
            </a:r>
            <a:r>
              <a:rPr lang="tr-TR" dirty="0" smtClean="0"/>
              <a:t>.</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179512" y="778694"/>
            <a:ext cx="8784976" cy="128215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rgbClr val="CC0000"/>
                </a:solidFill>
                <a:effectLst/>
                <a:uLnTx/>
                <a:uFillTx/>
                <a:latin typeface="+mj-lt"/>
                <a:ea typeface="+mj-ea"/>
                <a:cs typeface="+mj-cs"/>
              </a:rPr>
              <a:t>V. Uzmanlık eğitimi için gerekli finansman ve personel ihtiyacı gibi sorunlara çözüm önerilerimiz</a:t>
            </a:r>
            <a:endParaRPr kumimoji="0" lang="tr-TR" sz="32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3" name="2 İçerik Yer Tutucusu"/>
          <p:cNvSpPr txBox="1">
            <a:spLocks/>
          </p:cNvSpPr>
          <p:nvPr/>
        </p:nvSpPr>
        <p:spPr>
          <a:xfrm>
            <a:off x="457200" y="2132856"/>
            <a:ext cx="8507288" cy="3960440"/>
          </a:xfrm>
          <a:prstGeom prst="rect">
            <a:avLst/>
          </a:prstGeom>
        </p:spPr>
        <p:txBody>
          <a:bodyPr>
            <a:normAutofit/>
          </a:bodyPr>
          <a:lstStyle/>
          <a:p>
            <a:pPr marL="514350" lvl="0" indent="-514350">
              <a:spcBef>
                <a:spcPts val="600"/>
              </a:spcBef>
              <a:spcAft>
                <a:spcPts val="600"/>
              </a:spcAft>
              <a:buClr>
                <a:srgbClr val="FF0000"/>
              </a:buClr>
              <a:buFont typeface="+mj-lt"/>
              <a:buAutoNum type="arabicPeriod" startAt="7"/>
            </a:pPr>
            <a:r>
              <a:rPr lang="tr-TR" sz="3200" dirty="0"/>
              <a:t>Geçiş döneminin biteceği tarih kesin olarak resmen ilan edilmeli, </a:t>
            </a:r>
            <a:r>
              <a:rPr lang="tr-TR" sz="3200" dirty="0" err="1"/>
              <a:t>TUK’a</a:t>
            </a:r>
            <a:r>
              <a:rPr lang="tr-TR" sz="3200" dirty="0"/>
              <a:t> bildirilmeli ve ÖSYM kılavuzu gibi resmi evraklara kaydedilmeli</a:t>
            </a:r>
          </a:p>
          <a:p>
            <a:pPr marL="514350" indent="-514350">
              <a:spcBef>
                <a:spcPts val="600"/>
              </a:spcBef>
              <a:spcAft>
                <a:spcPts val="600"/>
              </a:spcAft>
              <a:buClr>
                <a:srgbClr val="FF0000"/>
              </a:buClr>
              <a:buFont typeface="+mj-lt"/>
              <a:buAutoNum type="arabicPeriod" startAt="7"/>
            </a:pPr>
            <a:r>
              <a:rPr lang="tr-TR" sz="3200" dirty="0"/>
              <a:t>Gelecekte ihtiyaç duyulacak sağlık insan gücü planlanmalı, bu plana uygun olarak istihdam sağlanmalı.</a:t>
            </a: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584176"/>
          </a:xfrm>
        </p:spPr>
        <p:txBody>
          <a:bodyPr>
            <a:normAutofit fontScale="90000"/>
          </a:bodyPr>
          <a:lstStyle/>
          <a:p>
            <a:pPr>
              <a:lnSpc>
                <a:spcPct val="150000"/>
              </a:lnSpc>
            </a:pPr>
            <a:r>
              <a:rPr lang="tr-TR" b="1" dirty="0" smtClean="0"/>
              <a:t/>
            </a:r>
            <a:br>
              <a:rPr lang="tr-TR" b="1" dirty="0" smtClean="0"/>
            </a:br>
            <a:r>
              <a:rPr lang="tr-TR" sz="3600" b="1" dirty="0" smtClean="0">
                <a:solidFill>
                  <a:srgbClr val="CC0000"/>
                </a:solidFill>
              </a:rPr>
              <a:t>VI</a:t>
            </a:r>
            <a:r>
              <a:rPr lang="tr-TR" sz="3600" b="1" dirty="0">
                <a:solidFill>
                  <a:srgbClr val="CC0000"/>
                </a:solidFill>
              </a:rPr>
              <a:t>. Aile Hekimliği </a:t>
            </a:r>
            <a:r>
              <a:rPr lang="tr-TR" sz="3600" b="1" dirty="0" smtClean="0">
                <a:solidFill>
                  <a:srgbClr val="CC0000"/>
                </a:solidFill>
              </a:rPr>
              <a:t>Eğitimlerinde Aile </a:t>
            </a:r>
            <a:r>
              <a:rPr lang="tr-TR" sz="3600" b="1" dirty="0">
                <a:solidFill>
                  <a:srgbClr val="CC0000"/>
                </a:solidFill>
              </a:rPr>
              <a:t>Hekimliği Anabilim Dallarının </a:t>
            </a:r>
            <a:r>
              <a:rPr lang="tr-TR" sz="3600" b="1" dirty="0" smtClean="0">
                <a:solidFill>
                  <a:srgbClr val="CC0000"/>
                </a:solidFill>
              </a:rPr>
              <a:t>Yeri</a:t>
            </a:r>
            <a:r>
              <a:rPr lang="tr-TR" sz="3600" dirty="0"/>
              <a:t/>
            </a:r>
            <a:br>
              <a:rPr lang="tr-TR" sz="3600" dirty="0"/>
            </a:br>
            <a:endParaRPr lang="tr-TR" sz="3600" dirty="0"/>
          </a:p>
        </p:txBody>
      </p:sp>
      <p:sp>
        <p:nvSpPr>
          <p:cNvPr id="3" name="2 İçerik Yer Tutucusu"/>
          <p:cNvSpPr>
            <a:spLocks noGrp="1"/>
          </p:cNvSpPr>
          <p:nvPr>
            <p:ph idx="1"/>
          </p:nvPr>
        </p:nvSpPr>
        <p:spPr>
          <a:xfrm>
            <a:off x="457200" y="2204864"/>
            <a:ext cx="8229600" cy="4176464"/>
          </a:xfrm>
        </p:spPr>
        <p:txBody>
          <a:bodyPr/>
          <a:lstStyle/>
          <a:p>
            <a:pPr>
              <a:spcBef>
                <a:spcPts val="600"/>
              </a:spcBef>
              <a:spcAft>
                <a:spcPts val="600"/>
              </a:spcAft>
              <a:buNone/>
            </a:pPr>
            <a:r>
              <a:rPr lang="tr-TR" b="1" i="1" dirty="0">
                <a:solidFill>
                  <a:srgbClr val="0000FF"/>
                </a:solidFill>
              </a:rPr>
              <a:t>A</a:t>
            </a:r>
            <a:r>
              <a:rPr lang="tr-TR" b="1" dirty="0">
                <a:solidFill>
                  <a:srgbClr val="0000FF"/>
                </a:solidFill>
              </a:rPr>
              <a:t>. </a:t>
            </a:r>
            <a:r>
              <a:rPr lang="tr-TR" b="1" i="1" dirty="0">
                <a:solidFill>
                  <a:srgbClr val="0000FF"/>
                </a:solidFill>
              </a:rPr>
              <a:t>Geçiş dönemi eğitimi:</a:t>
            </a:r>
            <a:endParaRPr lang="tr-TR" dirty="0">
              <a:solidFill>
                <a:srgbClr val="0000FF"/>
              </a:solidFill>
            </a:endParaRPr>
          </a:p>
          <a:p>
            <a:pPr marL="514350" lvl="0" indent="-514350">
              <a:spcBef>
                <a:spcPts val="600"/>
              </a:spcBef>
              <a:spcAft>
                <a:spcPts val="600"/>
              </a:spcAft>
              <a:buClr>
                <a:srgbClr val="CC0000"/>
              </a:buClr>
              <a:buFont typeface="+mj-lt"/>
              <a:buAutoNum type="arabicPeriod"/>
            </a:pPr>
            <a:r>
              <a:rPr lang="tr-TR" dirty="0"/>
              <a:t>2011 yılından itibaren Aile Hekimliği uygulamasına katılacak hekimlere 1. aşama uyum eğitimi Aile Hekimliği Anabilim Dalları tarafından verilmeli. </a:t>
            </a:r>
          </a:p>
          <a:p>
            <a:pPr marL="514350" lvl="0" indent="-514350">
              <a:spcBef>
                <a:spcPts val="600"/>
              </a:spcBef>
              <a:spcAft>
                <a:spcPts val="600"/>
              </a:spcAft>
              <a:buClr>
                <a:srgbClr val="CC0000"/>
              </a:buClr>
              <a:buFont typeface="+mj-lt"/>
              <a:buAutoNum type="arabicPeriod"/>
            </a:pPr>
            <a:r>
              <a:rPr lang="tr-TR" dirty="0"/>
              <a:t>Aile Hekimliği Anabilim Dalları 2. aşama uyum eğitimlerinde de rol almalı</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57200" y="404664"/>
            <a:ext cx="8229600" cy="1512168"/>
          </a:xfrm>
          <a:prstGeom prst="rect">
            <a:avLst/>
          </a:prstGeom>
        </p:spPr>
        <p:txBody>
          <a:bodyPr>
            <a:normAutofit fontScale="25000" lnSpcReduction="20000"/>
          </a:bodyPr>
          <a:lstStyle/>
          <a:p>
            <a:pPr lvl="0" algn="ctr">
              <a:lnSpc>
                <a:spcPct val="170000"/>
              </a:lnSpc>
              <a:spcBef>
                <a:spcPct val="0"/>
              </a:spcBef>
            </a:pPr>
            <a:r>
              <a:rPr lang="tr-TR" sz="12800" b="1" dirty="0" smtClean="0">
                <a:solidFill>
                  <a:srgbClr val="CC0000"/>
                </a:solidFill>
              </a:rPr>
              <a:t>VI. Aile Hekimliği Eğitimlerinde Aile Hekimliği Anabilim Dallarının Yeri </a:t>
            </a:r>
            <a:r>
              <a:rPr kumimoji="0" lang="tr-TR" sz="12800" b="0" i="0" u="none" strike="noStrike" kern="1200" cap="none" spc="0" normalizeH="0" baseline="0" noProof="0" dirty="0" smtClean="0">
                <a:ln>
                  <a:noFill/>
                </a:ln>
                <a:solidFill>
                  <a:schemeClr val="tx1"/>
                </a:solidFill>
                <a:effectLst/>
                <a:uLnTx/>
                <a:uFillTx/>
                <a:latin typeface="+mj-lt"/>
                <a:ea typeface="+mj-ea"/>
                <a:cs typeface="+mj-cs"/>
              </a:rPr>
              <a:t/>
            </a:r>
            <a:br>
              <a:rPr kumimoji="0" lang="tr-TR" sz="12800" b="0" i="0" u="none" strike="noStrike" kern="1200" cap="none" spc="0" normalizeH="0" baseline="0" noProof="0" dirty="0" smtClean="0">
                <a:ln>
                  <a:noFill/>
                </a:ln>
                <a:solidFill>
                  <a:schemeClr val="tx1"/>
                </a:solidFill>
                <a:effectLst/>
                <a:uLnTx/>
                <a:uFillTx/>
                <a:latin typeface="+mj-lt"/>
                <a:ea typeface="+mj-ea"/>
                <a:cs typeface="+mj-cs"/>
              </a:rPr>
            </a:br>
            <a:endParaRPr kumimoji="0" lang="tr-TR" sz="1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2 İçerik Yer Tutucusu"/>
          <p:cNvSpPr txBox="1">
            <a:spLocks/>
          </p:cNvSpPr>
          <p:nvPr/>
        </p:nvSpPr>
        <p:spPr>
          <a:xfrm>
            <a:off x="323528" y="2060849"/>
            <a:ext cx="8640960" cy="4248472"/>
          </a:xfrm>
          <a:prstGeom prst="rect">
            <a:avLst/>
          </a:prstGeom>
        </p:spPr>
        <p:txBody>
          <a:bodyPr/>
          <a:lstStyle/>
          <a:p>
            <a:pPr marL="514350" lvl="0" indent="-514350">
              <a:spcBef>
                <a:spcPts val="600"/>
              </a:spcBef>
              <a:spcAft>
                <a:spcPts val="600"/>
              </a:spcAft>
              <a:buClr>
                <a:srgbClr val="CC0000"/>
              </a:buClr>
            </a:pPr>
            <a:r>
              <a:rPr lang="tr-TR" sz="3200" b="1" i="1" dirty="0">
                <a:solidFill>
                  <a:srgbClr val="0000FF"/>
                </a:solidFill>
              </a:rPr>
              <a:t>B</a:t>
            </a:r>
            <a:r>
              <a:rPr lang="tr-TR" sz="3200" b="1" dirty="0">
                <a:solidFill>
                  <a:srgbClr val="0000FF"/>
                </a:solidFill>
              </a:rPr>
              <a:t>.</a:t>
            </a:r>
            <a:r>
              <a:rPr lang="tr-TR" sz="3200" dirty="0">
                <a:solidFill>
                  <a:srgbClr val="0000FF"/>
                </a:solidFill>
              </a:rPr>
              <a:t> </a:t>
            </a:r>
            <a:r>
              <a:rPr lang="tr-TR" sz="3200" b="1" i="1" dirty="0">
                <a:solidFill>
                  <a:srgbClr val="0000FF"/>
                </a:solidFill>
              </a:rPr>
              <a:t>Mezuniyet öncesi </a:t>
            </a:r>
            <a:r>
              <a:rPr lang="tr-TR" sz="3200" b="1" i="1" dirty="0" smtClean="0">
                <a:solidFill>
                  <a:srgbClr val="0000FF"/>
                </a:solidFill>
              </a:rPr>
              <a:t>eğitim</a:t>
            </a:r>
            <a:r>
              <a:rPr kumimoji="0" lang="tr-TR" sz="3200" b="1" i="1" u="none" strike="noStrike" kern="1200" cap="none" spc="0" normalizeH="0" baseline="0" noProof="0" dirty="0" smtClean="0">
                <a:ln>
                  <a:noFill/>
                </a:ln>
                <a:solidFill>
                  <a:srgbClr val="0000FF"/>
                </a:solidFill>
                <a:effectLst/>
                <a:uLnTx/>
                <a:uFillTx/>
                <a:latin typeface="+mn-lt"/>
                <a:ea typeface="+mn-ea"/>
                <a:cs typeface="+mn-cs"/>
              </a:rPr>
              <a:t>:</a:t>
            </a:r>
            <a:endParaRPr kumimoji="0" lang="tr-TR" sz="3200" b="0" i="0" u="none" strike="noStrike" kern="1200" cap="none" spc="0" normalizeH="0" baseline="0" noProof="0" dirty="0" smtClean="0">
              <a:ln>
                <a:noFill/>
              </a:ln>
              <a:solidFill>
                <a:srgbClr val="0000FF"/>
              </a:solidFill>
              <a:effectLst/>
              <a:uLnTx/>
              <a:uFillTx/>
              <a:latin typeface="+mn-lt"/>
              <a:ea typeface="+mn-ea"/>
              <a:cs typeface="+mn-cs"/>
            </a:endParaRPr>
          </a:p>
          <a:p>
            <a:pPr marL="514350" lvl="0" indent="-514350">
              <a:spcBef>
                <a:spcPts val="600"/>
              </a:spcBef>
              <a:spcAft>
                <a:spcPts val="600"/>
              </a:spcAft>
              <a:buClr>
                <a:srgbClr val="CC0000"/>
              </a:buClr>
              <a:buFont typeface="+mj-lt"/>
              <a:buAutoNum type="arabicPeriod"/>
            </a:pPr>
            <a:r>
              <a:rPr lang="tr-TR" sz="3200" dirty="0"/>
              <a:t>1. aşama uyum eğitimi 2011 yılından başlayarak 6. sınıfa kaydırılmalı ve bu eğitim görevi Aile Hekimliği Anabilim Dallarına verilmeli.  </a:t>
            </a:r>
          </a:p>
          <a:p>
            <a:pPr marL="514350" lvl="0" indent="-514350">
              <a:spcBef>
                <a:spcPts val="600"/>
              </a:spcBef>
              <a:spcAft>
                <a:spcPts val="600"/>
              </a:spcAft>
              <a:buClr>
                <a:srgbClr val="CC0000"/>
              </a:buClr>
              <a:buFont typeface="+mj-lt"/>
              <a:buAutoNum type="arabicPeriod"/>
            </a:pPr>
            <a:r>
              <a:rPr lang="tr-TR" sz="3200" dirty="0"/>
              <a:t>Mezuniyet öncesi eğitimin bileşenleri Aile Hekimliği Disiplini ile ilgili temel ilkeler, birinci basamakta hastaya yaklaşım ve 6. sınıflar için </a:t>
            </a:r>
            <a:r>
              <a:rPr lang="tr-TR" sz="3200" dirty="0" err="1"/>
              <a:t>ASM’lerde</a:t>
            </a:r>
            <a:r>
              <a:rPr lang="tr-TR" sz="3200" dirty="0"/>
              <a:t> yapılacak staj olmalıdır</a:t>
            </a:r>
            <a:r>
              <a:rPr lang="tr-TR" sz="3200" dirty="0" smtClean="0"/>
              <a:t>.</a:t>
            </a: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395536" y="188640"/>
            <a:ext cx="8445624" cy="1440160"/>
          </a:xfrm>
          <a:prstGeom prst="rect">
            <a:avLst/>
          </a:prstGeom>
        </p:spPr>
        <p:txBody>
          <a:bodyPr>
            <a:normAutofit fontScale="25000" lnSpcReduction="20000"/>
          </a:bodyPr>
          <a:lstStyle/>
          <a:p>
            <a:pPr lvl="0" algn="ctr">
              <a:lnSpc>
                <a:spcPct val="170000"/>
              </a:lnSpc>
              <a:spcBef>
                <a:spcPct val="0"/>
              </a:spcBef>
            </a:pPr>
            <a:r>
              <a:rPr lang="tr-TR" sz="12800" b="1" dirty="0" smtClean="0">
                <a:solidFill>
                  <a:srgbClr val="CC0000"/>
                </a:solidFill>
              </a:rPr>
              <a:t>VI. Aile Hekimliği Eğitimlerinde Aile Hekimliği Anabilim Dallarının Yeri </a:t>
            </a:r>
            <a:r>
              <a:rPr kumimoji="0" lang="tr-TR" sz="12800" b="0" i="0" u="none" strike="noStrike" kern="1200" cap="none" spc="0" normalizeH="0" baseline="0" noProof="0" dirty="0" smtClean="0">
                <a:ln>
                  <a:noFill/>
                </a:ln>
                <a:solidFill>
                  <a:schemeClr val="tx1"/>
                </a:solidFill>
                <a:effectLst/>
                <a:uLnTx/>
                <a:uFillTx/>
                <a:latin typeface="+mj-lt"/>
                <a:ea typeface="+mj-ea"/>
                <a:cs typeface="+mj-cs"/>
              </a:rPr>
              <a:t/>
            </a:r>
            <a:br>
              <a:rPr kumimoji="0" lang="tr-TR" sz="12800" b="0" i="0" u="none" strike="noStrike" kern="1200" cap="none" spc="0" normalizeH="0" baseline="0" noProof="0" dirty="0" smtClean="0">
                <a:ln>
                  <a:noFill/>
                </a:ln>
                <a:solidFill>
                  <a:schemeClr val="tx1"/>
                </a:solidFill>
                <a:effectLst/>
                <a:uLnTx/>
                <a:uFillTx/>
                <a:latin typeface="+mj-lt"/>
                <a:ea typeface="+mj-ea"/>
                <a:cs typeface="+mj-cs"/>
              </a:rPr>
            </a:br>
            <a:endParaRPr kumimoji="0" lang="tr-TR" sz="1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2 İçerik Yer Tutucusu"/>
          <p:cNvSpPr txBox="1">
            <a:spLocks/>
          </p:cNvSpPr>
          <p:nvPr/>
        </p:nvSpPr>
        <p:spPr>
          <a:xfrm>
            <a:off x="179512" y="1700808"/>
            <a:ext cx="8856984" cy="4968552"/>
          </a:xfrm>
          <a:prstGeom prst="rect">
            <a:avLst/>
          </a:prstGeom>
        </p:spPr>
        <p:txBody>
          <a:bodyPr/>
          <a:lstStyle/>
          <a:p>
            <a:pPr marL="514350" lvl="0" indent="-514350">
              <a:spcBef>
                <a:spcPts val="600"/>
              </a:spcBef>
              <a:spcAft>
                <a:spcPts val="600"/>
              </a:spcAft>
              <a:buClr>
                <a:srgbClr val="CC0000"/>
              </a:buClr>
            </a:pPr>
            <a:r>
              <a:rPr lang="tr-TR" sz="3200" b="1" i="1" dirty="0">
                <a:solidFill>
                  <a:srgbClr val="0000FF"/>
                </a:solidFill>
              </a:rPr>
              <a:t>B</a:t>
            </a:r>
            <a:r>
              <a:rPr lang="tr-TR" sz="3200" b="1" dirty="0">
                <a:solidFill>
                  <a:srgbClr val="0000FF"/>
                </a:solidFill>
              </a:rPr>
              <a:t>.</a:t>
            </a:r>
            <a:r>
              <a:rPr lang="tr-TR" sz="3200" dirty="0">
                <a:solidFill>
                  <a:srgbClr val="0000FF"/>
                </a:solidFill>
              </a:rPr>
              <a:t> </a:t>
            </a:r>
            <a:r>
              <a:rPr lang="tr-TR" sz="3200" b="1" i="1" dirty="0">
                <a:solidFill>
                  <a:srgbClr val="0000FF"/>
                </a:solidFill>
              </a:rPr>
              <a:t>Mezuniyet öncesi </a:t>
            </a:r>
            <a:r>
              <a:rPr lang="tr-TR" sz="3200" b="1" i="1" dirty="0" smtClean="0">
                <a:solidFill>
                  <a:srgbClr val="0000FF"/>
                </a:solidFill>
              </a:rPr>
              <a:t>eğitim</a:t>
            </a:r>
            <a:r>
              <a:rPr kumimoji="0" lang="tr-TR" sz="3200" b="1" i="1" u="none" strike="noStrike" kern="1200" cap="none" spc="0" normalizeH="0" baseline="0" noProof="0" dirty="0" smtClean="0">
                <a:ln>
                  <a:noFill/>
                </a:ln>
                <a:solidFill>
                  <a:srgbClr val="0000FF"/>
                </a:solidFill>
                <a:effectLst/>
                <a:uLnTx/>
                <a:uFillTx/>
                <a:latin typeface="+mn-lt"/>
                <a:ea typeface="+mn-ea"/>
                <a:cs typeface="+mn-cs"/>
              </a:rPr>
              <a:t>:</a:t>
            </a:r>
            <a:endParaRPr kumimoji="0" lang="tr-TR" sz="3200" b="0" i="0" u="none" strike="noStrike" kern="1200" cap="none" spc="0" normalizeH="0" baseline="0" noProof="0" dirty="0" smtClean="0">
              <a:ln>
                <a:noFill/>
              </a:ln>
              <a:solidFill>
                <a:srgbClr val="0000FF"/>
              </a:solidFill>
              <a:effectLst/>
              <a:uLnTx/>
              <a:uFillTx/>
              <a:latin typeface="+mn-lt"/>
              <a:ea typeface="+mn-ea"/>
              <a:cs typeface="+mn-cs"/>
            </a:endParaRPr>
          </a:p>
          <a:p>
            <a:pPr marL="514350" lvl="0" indent="-514350">
              <a:spcBef>
                <a:spcPts val="600"/>
              </a:spcBef>
              <a:spcAft>
                <a:spcPts val="1200"/>
              </a:spcAft>
              <a:buClr>
                <a:srgbClr val="CC0000"/>
              </a:buClr>
              <a:buFont typeface="+mj-lt"/>
              <a:buAutoNum type="arabicPeriod" startAt="3"/>
            </a:pPr>
            <a:r>
              <a:rPr lang="tr-TR" sz="2800" dirty="0"/>
              <a:t>Tıp Fakültelerinin 6. sınıfı Aile Hekimliği dönemi olarak adlandırıldığı için 6. sınıf eğitim koordinatörleri Aile Hekimliği Anabilim Dalı öğretim üyelerinden seçilmelidir. </a:t>
            </a:r>
          </a:p>
          <a:p>
            <a:pPr marL="514350" lvl="0" indent="-514350">
              <a:spcBef>
                <a:spcPts val="600"/>
              </a:spcBef>
              <a:spcAft>
                <a:spcPts val="600"/>
              </a:spcAft>
              <a:buClr>
                <a:srgbClr val="CC0000"/>
              </a:buClr>
              <a:buFont typeface="+mj-lt"/>
              <a:buAutoNum type="arabicPeriod" startAt="3"/>
            </a:pPr>
            <a:r>
              <a:rPr lang="tr-TR" sz="2800" dirty="0"/>
              <a:t>Tıp Fakültesi öğrencilerinin 6. sınıfta yapacakları Aile Hekimliği stajları için Halk Sağlığı Anabilim Dalları ile yapılan protokole benzer protokoller yapılmalıdır. Öğrencilerin gönderileceği ASM’lerin sayısı gönderilecek öğrenci sayısı ile uyumlu olmalı ve Aile Hekimliği uzmanlarının çalıştığı ASM’ler tercih edilmelidir.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57808"/>
            <a:ext cx="8229600" cy="1143000"/>
          </a:xfrm>
        </p:spPr>
        <p:txBody>
          <a:bodyPr>
            <a:normAutofit/>
          </a:bodyPr>
          <a:lstStyle/>
          <a:p>
            <a:r>
              <a:rPr lang="tr-TR" sz="3200" b="1" dirty="0" smtClean="0">
                <a:solidFill>
                  <a:srgbClr val="CC0000"/>
                </a:solidFill>
              </a:rPr>
              <a:t>I. MEVCUT AİLE HEKİMLİĞİ UYGULAMASININ OLUMLU YÖNLERİ</a:t>
            </a:r>
            <a:endParaRPr lang="tr-TR" sz="3200" dirty="0">
              <a:solidFill>
                <a:srgbClr val="CC0000"/>
              </a:solidFill>
            </a:endParaRPr>
          </a:p>
        </p:txBody>
      </p:sp>
      <p:sp>
        <p:nvSpPr>
          <p:cNvPr id="3" name="2 İçerik Yer Tutucusu"/>
          <p:cNvSpPr>
            <a:spLocks noGrp="1"/>
          </p:cNvSpPr>
          <p:nvPr>
            <p:ph idx="1"/>
          </p:nvPr>
        </p:nvSpPr>
        <p:spPr>
          <a:xfrm>
            <a:off x="457200" y="1844824"/>
            <a:ext cx="8291264" cy="4752528"/>
          </a:xfrm>
        </p:spPr>
        <p:txBody>
          <a:bodyPr>
            <a:normAutofit fontScale="92500"/>
          </a:bodyPr>
          <a:lstStyle/>
          <a:p>
            <a:pPr marL="514350" lvl="0" indent="-514350">
              <a:spcBef>
                <a:spcPts val="600"/>
              </a:spcBef>
              <a:spcAft>
                <a:spcPts val="600"/>
              </a:spcAft>
              <a:buClr>
                <a:srgbClr val="CC0000"/>
              </a:buClr>
              <a:buFont typeface="+mj-lt"/>
              <a:buAutoNum type="arabicPeriod"/>
            </a:pPr>
            <a:r>
              <a:rPr lang="tr-TR" dirty="0"/>
              <a:t>Aile Hekimliği uygulaması ile sağlık hizmetlerinde birinci basamağa verilen önem artmaktadır.</a:t>
            </a:r>
          </a:p>
          <a:p>
            <a:pPr marL="514350" lvl="0" indent="-514350">
              <a:spcBef>
                <a:spcPts val="600"/>
              </a:spcBef>
              <a:spcAft>
                <a:spcPts val="600"/>
              </a:spcAft>
              <a:buClr>
                <a:srgbClr val="CC0000"/>
              </a:buClr>
              <a:buFont typeface="+mj-lt"/>
              <a:buAutoNum type="arabicPeriod"/>
            </a:pPr>
            <a:r>
              <a:rPr lang="tr-TR" dirty="0"/>
              <a:t>Aile Hekimliği uygulaması ile kapsamlı, sürekli, kesintisiz, bütüncül hizmet sağlanmaktadır.</a:t>
            </a:r>
          </a:p>
          <a:p>
            <a:pPr marL="514350" lvl="0" indent="-514350">
              <a:spcBef>
                <a:spcPts val="600"/>
              </a:spcBef>
              <a:spcAft>
                <a:spcPts val="600"/>
              </a:spcAft>
              <a:buClr>
                <a:srgbClr val="CC0000"/>
              </a:buClr>
              <a:buFont typeface="+mj-lt"/>
              <a:buAutoNum type="arabicPeriod"/>
            </a:pPr>
            <a:r>
              <a:rPr lang="tr-TR" dirty="0"/>
              <a:t>Birinci basamakta çalışan hekimlerin ellerine geçen ücret artmıştır.</a:t>
            </a:r>
          </a:p>
          <a:p>
            <a:pPr marL="514350" indent="-514350">
              <a:spcBef>
                <a:spcPts val="600"/>
              </a:spcBef>
              <a:spcAft>
                <a:spcPts val="600"/>
              </a:spcAft>
              <a:buClr>
                <a:srgbClr val="CC0000"/>
              </a:buClr>
              <a:buFont typeface="+mj-lt"/>
              <a:buAutoNum type="arabicPeriod"/>
            </a:pPr>
            <a:r>
              <a:rPr lang="tr-TR" dirty="0"/>
              <a:t>Birinci basamakta çalışan hekimlerin hekimlik hizmeti üretme süresi ve klinik açıdan verimlilikleri artmıştır.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57200" y="260648"/>
            <a:ext cx="8229600" cy="1512168"/>
          </a:xfrm>
          <a:prstGeom prst="rect">
            <a:avLst/>
          </a:prstGeom>
        </p:spPr>
        <p:txBody>
          <a:bodyPr>
            <a:normAutofit fontScale="25000" lnSpcReduction="20000"/>
          </a:bodyPr>
          <a:lstStyle/>
          <a:p>
            <a:pPr lvl="0" algn="ctr">
              <a:lnSpc>
                <a:spcPct val="170000"/>
              </a:lnSpc>
              <a:spcBef>
                <a:spcPct val="0"/>
              </a:spcBef>
            </a:pPr>
            <a:r>
              <a:rPr lang="tr-TR" sz="12800" b="1" dirty="0" smtClean="0">
                <a:solidFill>
                  <a:srgbClr val="CC0000"/>
                </a:solidFill>
              </a:rPr>
              <a:t>VI. Aile Hekimliği Eğitimlerinde Aile Hekimliği Anabilim Dallarının Yeri </a:t>
            </a:r>
            <a:r>
              <a:rPr kumimoji="0" lang="tr-TR" sz="12800" b="0" i="0" u="none" strike="noStrike" kern="1200" cap="none" spc="0" normalizeH="0" baseline="0" noProof="0" dirty="0" smtClean="0">
                <a:ln>
                  <a:noFill/>
                </a:ln>
                <a:solidFill>
                  <a:schemeClr val="tx1"/>
                </a:solidFill>
                <a:effectLst/>
                <a:uLnTx/>
                <a:uFillTx/>
                <a:latin typeface="+mj-lt"/>
                <a:ea typeface="+mj-ea"/>
                <a:cs typeface="+mj-cs"/>
              </a:rPr>
              <a:t/>
            </a:r>
            <a:br>
              <a:rPr kumimoji="0" lang="tr-TR" sz="12800" b="0" i="0" u="none" strike="noStrike" kern="1200" cap="none" spc="0" normalizeH="0" baseline="0" noProof="0" dirty="0" smtClean="0">
                <a:ln>
                  <a:noFill/>
                </a:ln>
                <a:solidFill>
                  <a:schemeClr val="tx1"/>
                </a:solidFill>
                <a:effectLst/>
                <a:uLnTx/>
                <a:uFillTx/>
                <a:latin typeface="+mj-lt"/>
                <a:ea typeface="+mj-ea"/>
                <a:cs typeface="+mj-cs"/>
              </a:rPr>
            </a:br>
            <a:endParaRPr kumimoji="0" lang="tr-TR" sz="1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2 İçerik Yer Tutucusu"/>
          <p:cNvSpPr txBox="1">
            <a:spLocks/>
          </p:cNvSpPr>
          <p:nvPr/>
        </p:nvSpPr>
        <p:spPr>
          <a:xfrm>
            <a:off x="323528" y="1844824"/>
            <a:ext cx="8640960" cy="4680519"/>
          </a:xfrm>
          <a:prstGeom prst="rect">
            <a:avLst/>
          </a:prstGeom>
        </p:spPr>
        <p:txBody>
          <a:bodyPr/>
          <a:lstStyle/>
          <a:p>
            <a:pPr marL="514350" lvl="0" indent="-514350">
              <a:spcBef>
                <a:spcPts val="600"/>
              </a:spcBef>
              <a:spcAft>
                <a:spcPts val="600"/>
              </a:spcAft>
              <a:buClr>
                <a:srgbClr val="CC0000"/>
              </a:buClr>
            </a:pPr>
            <a:r>
              <a:rPr lang="tr-TR" sz="3200" b="1" i="1" dirty="0" smtClean="0">
                <a:solidFill>
                  <a:srgbClr val="0000FF"/>
                </a:solidFill>
              </a:rPr>
              <a:t>C</a:t>
            </a:r>
            <a:r>
              <a:rPr lang="tr-TR" sz="3200" b="1" dirty="0" smtClean="0">
                <a:solidFill>
                  <a:srgbClr val="0000FF"/>
                </a:solidFill>
              </a:rPr>
              <a:t>.</a:t>
            </a:r>
            <a:r>
              <a:rPr lang="tr-TR" sz="3200" dirty="0" smtClean="0">
                <a:solidFill>
                  <a:srgbClr val="0000FF"/>
                </a:solidFill>
              </a:rPr>
              <a:t> </a:t>
            </a:r>
            <a:r>
              <a:rPr lang="tr-TR" sz="3200" b="1" i="1" dirty="0" smtClean="0">
                <a:solidFill>
                  <a:srgbClr val="0000FF"/>
                </a:solidFill>
              </a:rPr>
              <a:t>Uzmanlık eğitimi</a:t>
            </a:r>
            <a:r>
              <a:rPr kumimoji="0" lang="tr-TR" sz="3200" b="1" i="1" u="none" strike="noStrike" kern="1200" cap="none" spc="0" normalizeH="0" baseline="0" noProof="0" dirty="0" smtClean="0">
                <a:ln>
                  <a:noFill/>
                </a:ln>
                <a:solidFill>
                  <a:srgbClr val="0000FF"/>
                </a:solidFill>
                <a:effectLst/>
                <a:uLnTx/>
                <a:uFillTx/>
                <a:latin typeface="+mn-lt"/>
                <a:ea typeface="+mn-ea"/>
                <a:cs typeface="+mn-cs"/>
              </a:rPr>
              <a:t>:</a:t>
            </a:r>
            <a:endParaRPr kumimoji="0" lang="tr-TR" sz="3200" b="0" i="0" u="none" strike="noStrike" kern="1200" cap="none" spc="0" normalizeH="0" baseline="0" noProof="0" dirty="0" smtClean="0">
              <a:ln>
                <a:noFill/>
              </a:ln>
              <a:solidFill>
                <a:srgbClr val="0000FF"/>
              </a:solidFill>
              <a:effectLst/>
              <a:uLnTx/>
              <a:uFillTx/>
              <a:latin typeface="+mn-lt"/>
              <a:ea typeface="+mn-ea"/>
              <a:cs typeface="+mn-cs"/>
            </a:endParaRPr>
          </a:p>
          <a:p>
            <a:pPr marL="514350" lvl="0" indent="-514350">
              <a:spcBef>
                <a:spcPts val="600"/>
              </a:spcBef>
              <a:spcAft>
                <a:spcPts val="600"/>
              </a:spcAft>
              <a:buClr>
                <a:srgbClr val="CC0000"/>
              </a:buClr>
              <a:buFont typeface="+mj-lt"/>
              <a:buAutoNum type="arabicPeriod"/>
            </a:pPr>
            <a:r>
              <a:rPr lang="tr-TR" sz="2800" dirty="0"/>
              <a:t>Uzmanlık eğitiminin niceliği arttırılırken nitelikten ödün verilmemeli. </a:t>
            </a:r>
          </a:p>
          <a:p>
            <a:pPr marL="514350" indent="-514350">
              <a:spcBef>
                <a:spcPts val="600"/>
              </a:spcBef>
              <a:spcAft>
                <a:spcPts val="600"/>
              </a:spcAft>
              <a:buClr>
                <a:srgbClr val="CC0000"/>
              </a:buClr>
              <a:buFont typeface="+mj-lt"/>
              <a:buAutoNum type="arabicPeriod"/>
            </a:pPr>
            <a:r>
              <a:rPr lang="tr-TR" sz="2800" dirty="0"/>
              <a:t>Hastane rotasyonlarını tamamlayan asistanlar burada sözleşme ile nüfus bağlanarak çalıştırılmalı ve kendisine Aile Hekimliği Ödeme ve Sözleşme Yönetmeliğinde tanımlanacak ücretler ödenmeli. Böylece diğer dallardaki uzmanlık öğrencilerinden biraz fazla gelirleri olacak ve aile hekimliği uzmanlık eğitimi özendirilecektir.</a:t>
            </a: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57200" y="620688"/>
            <a:ext cx="8229600" cy="1440160"/>
          </a:xfrm>
          <a:prstGeom prst="rect">
            <a:avLst/>
          </a:prstGeom>
        </p:spPr>
        <p:txBody>
          <a:bodyPr>
            <a:normAutofit fontScale="25000" lnSpcReduction="20000"/>
          </a:bodyPr>
          <a:lstStyle/>
          <a:p>
            <a:pPr lvl="0" algn="ctr">
              <a:lnSpc>
                <a:spcPct val="170000"/>
              </a:lnSpc>
              <a:spcBef>
                <a:spcPct val="0"/>
              </a:spcBef>
            </a:pPr>
            <a:r>
              <a:rPr lang="tr-TR" sz="12800" b="1" dirty="0" smtClean="0">
                <a:solidFill>
                  <a:srgbClr val="CC0000"/>
                </a:solidFill>
              </a:rPr>
              <a:t>VI. Aile Hekimliği Eğitimlerinde Aile Hekimliği Anabilim Dallarının Yeri </a:t>
            </a:r>
            <a:r>
              <a:rPr kumimoji="0" lang="tr-TR" sz="12800" b="0" i="0" u="none" strike="noStrike" kern="1200" cap="none" spc="0" normalizeH="0" baseline="0" noProof="0" dirty="0" smtClean="0">
                <a:ln>
                  <a:noFill/>
                </a:ln>
                <a:solidFill>
                  <a:schemeClr val="tx1"/>
                </a:solidFill>
                <a:effectLst/>
                <a:uLnTx/>
                <a:uFillTx/>
                <a:latin typeface="+mj-lt"/>
                <a:ea typeface="+mj-ea"/>
                <a:cs typeface="+mj-cs"/>
              </a:rPr>
              <a:t/>
            </a:r>
            <a:br>
              <a:rPr kumimoji="0" lang="tr-TR" sz="12800" b="0" i="0" u="none" strike="noStrike" kern="1200" cap="none" spc="0" normalizeH="0" baseline="0" noProof="0" dirty="0" smtClean="0">
                <a:ln>
                  <a:noFill/>
                </a:ln>
                <a:solidFill>
                  <a:schemeClr val="tx1"/>
                </a:solidFill>
                <a:effectLst/>
                <a:uLnTx/>
                <a:uFillTx/>
                <a:latin typeface="+mj-lt"/>
                <a:ea typeface="+mj-ea"/>
                <a:cs typeface="+mj-cs"/>
              </a:rPr>
            </a:br>
            <a:endParaRPr kumimoji="0" lang="tr-TR" sz="1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2 İçerik Yer Tutucusu"/>
          <p:cNvSpPr txBox="1">
            <a:spLocks/>
          </p:cNvSpPr>
          <p:nvPr/>
        </p:nvSpPr>
        <p:spPr>
          <a:xfrm>
            <a:off x="323528" y="2204864"/>
            <a:ext cx="8640960" cy="4320479"/>
          </a:xfrm>
          <a:prstGeom prst="rect">
            <a:avLst/>
          </a:prstGeom>
        </p:spPr>
        <p:txBody>
          <a:bodyPr/>
          <a:lstStyle/>
          <a:p>
            <a:pPr marL="514350" lvl="0" indent="-514350">
              <a:spcBef>
                <a:spcPts val="600"/>
              </a:spcBef>
              <a:spcAft>
                <a:spcPts val="600"/>
              </a:spcAft>
              <a:buClr>
                <a:srgbClr val="CC0000"/>
              </a:buClr>
            </a:pPr>
            <a:r>
              <a:rPr lang="tr-TR" sz="3200" b="1" i="1" dirty="0" smtClean="0">
                <a:solidFill>
                  <a:srgbClr val="0000FF"/>
                </a:solidFill>
              </a:rPr>
              <a:t>C</a:t>
            </a:r>
            <a:r>
              <a:rPr lang="tr-TR" sz="3200" b="1" dirty="0" smtClean="0">
                <a:solidFill>
                  <a:srgbClr val="0000FF"/>
                </a:solidFill>
              </a:rPr>
              <a:t>.</a:t>
            </a:r>
            <a:r>
              <a:rPr lang="tr-TR" sz="3200" dirty="0" smtClean="0">
                <a:solidFill>
                  <a:srgbClr val="0000FF"/>
                </a:solidFill>
              </a:rPr>
              <a:t> </a:t>
            </a:r>
            <a:r>
              <a:rPr lang="tr-TR" sz="3200" b="1" i="1" dirty="0" smtClean="0">
                <a:solidFill>
                  <a:srgbClr val="0000FF"/>
                </a:solidFill>
              </a:rPr>
              <a:t>Uzmanlık eğitimi</a:t>
            </a:r>
            <a:r>
              <a:rPr kumimoji="0" lang="tr-TR" sz="3200" b="1" i="1" u="none" strike="noStrike" kern="1200" cap="none" spc="0" normalizeH="0" baseline="0" noProof="0" dirty="0" smtClean="0">
                <a:ln>
                  <a:noFill/>
                </a:ln>
                <a:solidFill>
                  <a:srgbClr val="0000FF"/>
                </a:solidFill>
                <a:effectLst/>
                <a:uLnTx/>
                <a:uFillTx/>
                <a:latin typeface="+mn-lt"/>
                <a:ea typeface="+mn-ea"/>
                <a:cs typeface="+mn-cs"/>
              </a:rPr>
              <a:t>:</a:t>
            </a:r>
            <a:endParaRPr kumimoji="0" lang="tr-TR" sz="3200" b="0" i="0" u="none" strike="noStrike" kern="1200" cap="none" spc="0" normalizeH="0" baseline="0" noProof="0" dirty="0" smtClean="0">
              <a:ln>
                <a:noFill/>
              </a:ln>
              <a:solidFill>
                <a:srgbClr val="0000FF"/>
              </a:solidFill>
              <a:effectLst/>
              <a:uLnTx/>
              <a:uFillTx/>
              <a:latin typeface="+mn-lt"/>
              <a:ea typeface="+mn-ea"/>
              <a:cs typeface="+mn-cs"/>
            </a:endParaRPr>
          </a:p>
          <a:p>
            <a:pPr marL="514350" lvl="0" indent="-514350">
              <a:spcBef>
                <a:spcPts val="600"/>
              </a:spcBef>
              <a:spcAft>
                <a:spcPts val="600"/>
              </a:spcAft>
              <a:buClr>
                <a:srgbClr val="CC0000"/>
              </a:buClr>
              <a:buFont typeface="+mj-lt"/>
              <a:buAutoNum type="arabicPeriod" startAt="3"/>
            </a:pPr>
            <a:r>
              <a:rPr lang="tr-TR" sz="2800" dirty="0"/>
              <a:t>Aile Hekimliği uygulamasındaki tıpta uzmanlık öğrencilerinin hekimlik hatalarındaki sorumluluğu tanımlanmalı, uzmanlık öğrencileri buna karşı sigortalanmalı ve sigorta giderlerinin karşılanacağı bir kaynak temin edilmeli.</a:t>
            </a: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67544" y="548680"/>
            <a:ext cx="8229600" cy="1512168"/>
          </a:xfrm>
          <a:prstGeom prst="rect">
            <a:avLst/>
          </a:prstGeom>
        </p:spPr>
        <p:txBody>
          <a:bodyPr>
            <a:normAutofit fontScale="25000" lnSpcReduction="20000"/>
          </a:bodyPr>
          <a:lstStyle/>
          <a:p>
            <a:pPr lvl="0" algn="ctr">
              <a:lnSpc>
                <a:spcPct val="170000"/>
              </a:lnSpc>
              <a:spcBef>
                <a:spcPct val="0"/>
              </a:spcBef>
            </a:pPr>
            <a:r>
              <a:rPr lang="tr-TR" sz="12800" b="1" dirty="0" smtClean="0">
                <a:solidFill>
                  <a:srgbClr val="CC0000"/>
                </a:solidFill>
              </a:rPr>
              <a:t>VI. Aile Hekimliği Eğitimlerinde Aile Hekimliği Anabilim Dallarının Yeri </a:t>
            </a:r>
            <a:r>
              <a:rPr kumimoji="0" lang="tr-TR" sz="12800" b="0" i="0" u="none" strike="noStrike" kern="1200" cap="none" spc="0" normalizeH="0" baseline="0" noProof="0" dirty="0" smtClean="0">
                <a:ln>
                  <a:noFill/>
                </a:ln>
                <a:solidFill>
                  <a:schemeClr val="tx1"/>
                </a:solidFill>
                <a:effectLst/>
                <a:uLnTx/>
                <a:uFillTx/>
                <a:latin typeface="+mj-lt"/>
                <a:ea typeface="+mj-ea"/>
                <a:cs typeface="+mj-cs"/>
              </a:rPr>
              <a:t/>
            </a:r>
            <a:br>
              <a:rPr kumimoji="0" lang="tr-TR" sz="12800" b="0" i="0" u="none" strike="noStrike" kern="1200" cap="none" spc="0" normalizeH="0" baseline="0" noProof="0" dirty="0" smtClean="0">
                <a:ln>
                  <a:noFill/>
                </a:ln>
                <a:solidFill>
                  <a:schemeClr val="tx1"/>
                </a:solidFill>
                <a:effectLst/>
                <a:uLnTx/>
                <a:uFillTx/>
                <a:latin typeface="+mj-lt"/>
                <a:ea typeface="+mj-ea"/>
                <a:cs typeface="+mj-cs"/>
              </a:rPr>
            </a:br>
            <a:endParaRPr kumimoji="0" lang="tr-TR" sz="1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2 İçerik Yer Tutucusu"/>
          <p:cNvSpPr txBox="1">
            <a:spLocks/>
          </p:cNvSpPr>
          <p:nvPr/>
        </p:nvSpPr>
        <p:spPr>
          <a:xfrm>
            <a:off x="323528" y="2204864"/>
            <a:ext cx="8640960" cy="4320479"/>
          </a:xfrm>
          <a:prstGeom prst="rect">
            <a:avLst/>
          </a:prstGeom>
        </p:spPr>
        <p:txBody>
          <a:bodyPr/>
          <a:lstStyle/>
          <a:p>
            <a:r>
              <a:rPr lang="tr-TR" sz="3200" b="1" i="1" dirty="0">
                <a:solidFill>
                  <a:srgbClr val="0000FF"/>
                </a:solidFill>
              </a:rPr>
              <a:t>D</a:t>
            </a:r>
            <a:r>
              <a:rPr lang="tr-TR" sz="3200" b="1" dirty="0">
                <a:solidFill>
                  <a:srgbClr val="0000FF"/>
                </a:solidFill>
              </a:rPr>
              <a:t>. </a:t>
            </a:r>
            <a:r>
              <a:rPr lang="tr-TR" sz="3200" b="1" i="1" dirty="0">
                <a:solidFill>
                  <a:srgbClr val="0000FF"/>
                </a:solidFill>
              </a:rPr>
              <a:t>Sürekli Tıp Eğitimi:</a:t>
            </a:r>
            <a:r>
              <a:rPr lang="tr-TR" sz="3200" i="1" dirty="0">
                <a:solidFill>
                  <a:srgbClr val="0000FF"/>
                </a:solidFill>
              </a:rPr>
              <a:t> </a:t>
            </a:r>
            <a:endParaRPr lang="tr-TR" sz="3200" dirty="0">
              <a:solidFill>
                <a:srgbClr val="0000FF"/>
              </a:solidFill>
            </a:endParaRPr>
          </a:p>
          <a:p>
            <a:pPr marL="514350" lvl="0" indent="-514350">
              <a:spcBef>
                <a:spcPts val="600"/>
              </a:spcBef>
              <a:spcAft>
                <a:spcPts val="600"/>
              </a:spcAft>
              <a:buClr>
                <a:srgbClr val="CC0000"/>
              </a:buClr>
              <a:buFont typeface="+mj-lt"/>
              <a:buAutoNum type="arabicPeriod"/>
            </a:pPr>
            <a:r>
              <a:rPr lang="tr-TR" sz="3200" dirty="0"/>
              <a:t>Aile Hekimliği uygulamasında “Sürekli Tıp Eğitimi” tanımlanmalı, planlanmalı ve özendirilmelidir. </a:t>
            </a:r>
          </a:p>
          <a:p>
            <a:pPr marL="514350" indent="-514350">
              <a:spcBef>
                <a:spcPts val="600"/>
              </a:spcBef>
              <a:spcAft>
                <a:spcPts val="600"/>
              </a:spcAft>
              <a:buClr>
                <a:srgbClr val="CC0000"/>
              </a:buClr>
              <a:buFont typeface="+mj-lt"/>
              <a:buAutoNum type="arabicPeriod"/>
            </a:pPr>
            <a:r>
              <a:rPr lang="tr-TR" sz="3200" dirty="0"/>
              <a:t>Aile Hekimliği Anabilim Dalları, TAHUD ve Aile Hekimliği Akademisi bütün aşamalarda etkin rol oynamalıdır.</a:t>
            </a: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457200" y="476672"/>
            <a:ext cx="8229600" cy="1368152"/>
          </a:xfrm>
          <a:prstGeom prst="rect">
            <a:avLst/>
          </a:prstGeom>
        </p:spPr>
        <p:txBody>
          <a:bodyPr>
            <a:normAutofit fontScale="92500" lnSpcReduction="20000"/>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rgbClr val="CC0000"/>
                </a:solidFill>
                <a:effectLst/>
                <a:uLnTx/>
                <a:uFillTx/>
                <a:latin typeface="+mj-lt"/>
                <a:ea typeface="+mj-ea"/>
                <a:cs typeface="+mj-cs"/>
              </a:rPr>
              <a:t>I. </a:t>
            </a:r>
            <a:r>
              <a:rPr kumimoji="0" lang="tr-TR" sz="3500" b="1" i="0" u="none" strike="noStrike" kern="1200" cap="none" spc="0" normalizeH="0" baseline="0" noProof="0" dirty="0" smtClean="0">
                <a:ln>
                  <a:noFill/>
                </a:ln>
                <a:solidFill>
                  <a:srgbClr val="CC0000"/>
                </a:solidFill>
                <a:effectLst/>
                <a:uLnTx/>
                <a:uFillTx/>
                <a:latin typeface="+mj-lt"/>
                <a:ea typeface="+mj-ea"/>
                <a:cs typeface="+mj-cs"/>
              </a:rPr>
              <a:t>MEVCUT</a:t>
            </a:r>
            <a:r>
              <a:rPr kumimoji="0" lang="tr-TR" sz="3200" b="1" i="0" u="none" strike="noStrike" kern="1200" cap="none" spc="0" normalizeH="0" baseline="0" noProof="0" dirty="0" smtClean="0">
                <a:ln>
                  <a:noFill/>
                </a:ln>
                <a:solidFill>
                  <a:srgbClr val="CC0000"/>
                </a:solidFill>
                <a:effectLst/>
                <a:uLnTx/>
                <a:uFillTx/>
                <a:latin typeface="+mj-lt"/>
                <a:ea typeface="+mj-ea"/>
                <a:cs typeface="+mj-cs"/>
              </a:rPr>
              <a:t> AİLE HEKİMLİĞİ UYGULAMASININ OLUMLU YÖNLERİ</a:t>
            </a:r>
            <a:endParaRPr kumimoji="0" lang="tr-TR" sz="32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3" name="2 İçerik Yer Tutucusu"/>
          <p:cNvSpPr txBox="1">
            <a:spLocks/>
          </p:cNvSpPr>
          <p:nvPr/>
        </p:nvSpPr>
        <p:spPr>
          <a:xfrm>
            <a:off x="457200" y="1844824"/>
            <a:ext cx="8291264" cy="4752528"/>
          </a:xfrm>
          <a:prstGeom prst="rect">
            <a:avLst/>
          </a:prstGeom>
        </p:spPr>
        <p:txBody>
          <a:bodyPr>
            <a:normAutofit/>
          </a:bodyPr>
          <a:lstStyle/>
          <a:p>
            <a:pPr marL="514350" lvl="0" indent="-514350">
              <a:spcBef>
                <a:spcPts val="600"/>
              </a:spcBef>
              <a:spcAft>
                <a:spcPts val="600"/>
              </a:spcAft>
              <a:buClr>
                <a:srgbClr val="CC0000"/>
              </a:buClr>
              <a:buFont typeface="+mj-lt"/>
              <a:buAutoNum type="arabicPeriod" startAt="5"/>
            </a:pPr>
            <a:r>
              <a:rPr lang="tr-TR" sz="3200" dirty="0"/>
              <a:t>Vatandaşın hekime ulaşma olanağı ve sağlık hizmetleri ile ilgili memnuniyetleri artmıştır.</a:t>
            </a:r>
          </a:p>
          <a:p>
            <a:pPr marL="514350" lvl="0" indent="-514350">
              <a:spcBef>
                <a:spcPts val="600"/>
              </a:spcBef>
              <a:spcAft>
                <a:spcPts val="600"/>
              </a:spcAft>
              <a:buClr>
                <a:srgbClr val="CC0000"/>
              </a:buClr>
              <a:buFont typeface="+mj-lt"/>
              <a:buAutoNum type="arabicPeriod" startAt="5"/>
            </a:pPr>
            <a:r>
              <a:rPr lang="tr-TR" sz="3200" dirty="0"/>
              <a:t>Vatandaşın laboratuar hizmetlerinden yararlanma olanağı artmıştır.</a:t>
            </a:r>
          </a:p>
          <a:p>
            <a:pPr marL="514350" lvl="0" indent="-514350">
              <a:spcBef>
                <a:spcPts val="600"/>
              </a:spcBef>
              <a:spcAft>
                <a:spcPts val="600"/>
              </a:spcAft>
              <a:buClr>
                <a:srgbClr val="CC0000"/>
              </a:buClr>
              <a:buFont typeface="+mj-lt"/>
              <a:buAutoNum type="arabicPeriod" startAt="5"/>
            </a:pPr>
            <a:r>
              <a:rPr lang="tr-TR" sz="3200" dirty="0"/>
              <a:t>Kayıtların elektronik ortamda yapılması önemli bir avantajdır.</a:t>
            </a:r>
          </a:p>
          <a:p>
            <a:pPr marL="514350" lvl="0" indent="-514350">
              <a:spcBef>
                <a:spcPts val="600"/>
              </a:spcBef>
              <a:spcAft>
                <a:spcPts val="600"/>
              </a:spcAft>
              <a:buClr>
                <a:srgbClr val="CC0000"/>
              </a:buClr>
              <a:buFont typeface="+mj-lt"/>
              <a:buAutoNum type="arabicPeriod" startAt="5"/>
            </a:pPr>
            <a:r>
              <a:rPr lang="tr-TR" sz="3200" dirty="0"/>
              <a:t>“İkinci Aşama Uyum Eğitimi” adıyla hekimlerin eğitilmeleri olumludur.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404664"/>
            <a:ext cx="8568952" cy="1282154"/>
          </a:xfrm>
        </p:spPr>
        <p:txBody>
          <a:bodyPr>
            <a:noAutofit/>
          </a:bodyPr>
          <a:lstStyle/>
          <a:p>
            <a:pPr>
              <a:lnSpc>
                <a:spcPct val="150000"/>
              </a:lnSpc>
            </a:pPr>
            <a:r>
              <a:rPr lang="tr-TR" sz="3200" b="1" dirty="0">
                <a:solidFill>
                  <a:srgbClr val="CC0000"/>
                </a:solidFill>
              </a:rPr>
              <a:t>II. Mevcut Aile Hekimliği uygulamasının olumsuz yönleri ve uygulamadaki sorunlar, aksaklıklar</a:t>
            </a:r>
            <a:endParaRPr lang="tr-TR" sz="3200" dirty="0">
              <a:solidFill>
                <a:srgbClr val="CC0000"/>
              </a:solidFill>
            </a:endParaRPr>
          </a:p>
        </p:txBody>
      </p:sp>
      <p:sp>
        <p:nvSpPr>
          <p:cNvPr id="3" name="2 İçerik Yer Tutucusu"/>
          <p:cNvSpPr>
            <a:spLocks noGrp="1"/>
          </p:cNvSpPr>
          <p:nvPr>
            <p:ph idx="1"/>
          </p:nvPr>
        </p:nvSpPr>
        <p:spPr>
          <a:xfrm>
            <a:off x="457200" y="1988840"/>
            <a:ext cx="8229600" cy="4536504"/>
          </a:xfrm>
        </p:spPr>
        <p:txBody>
          <a:bodyPr/>
          <a:lstStyle/>
          <a:p>
            <a:pPr marL="514350" lvl="0" indent="-514350">
              <a:spcBef>
                <a:spcPts val="600"/>
              </a:spcBef>
              <a:spcAft>
                <a:spcPts val="600"/>
              </a:spcAft>
              <a:buClr>
                <a:srgbClr val="CC0000"/>
              </a:buClr>
              <a:buFont typeface="+mj-lt"/>
              <a:buAutoNum type="arabicPeriod"/>
            </a:pPr>
            <a:r>
              <a:rPr lang="tr-TR" dirty="0"/>
              <a:t>Aile Hekimliği Anabilim Dalları Aile Hekimliği Uygulaması’na entegre değil.</a:t>
            </a:r>
          </a:p>
          <a:p>
            <a:pPr marL="514350" lvl="0" indent="-514350">
              <a:spcBef>
                <a:spcPts val="600"/>
              </a:spcBef>
              <a:spcAft>
                <a:spcPts val="600"/>
              </a:spcAft>
              <a:buClr>
                <a:srgbClr val="CC0000"/>
              </a:buClr>
              <a:buFont typeface="+mj-lt"/>
              <a:buAutoNum type="arabicPeriod"/>
            </a:pPr>
            <a:r>
              <a:rPr lang="tr-TR" dirty="0"/>
              <a:t>Aile Hekimlerinin hekimlik hizmetinin kalitesine önem verilmiyor, kalite ölçülmüyor, denetlenmiyor.</a:t>
            </a:r>
          </a:p>
          <a:p>
            <a:pPr marL="514350" indent="-514350">
              <a:spcBef>
                <a:spcPts val="600"/>
              </a:spcBef>
              <a:spcAft>
                <a:spcPts val="600"/>
              </a:spcAft>
              <a:buClr>
                <a:srgbClr val="CC0000"/>
              </a:buClr>
              <a:buFont typeface="+mj-lt"/>
              <a:buAutoNum type="arabicPeriod"/>
            </a:pPr>
            <a:r>
              <a:rPr lang="tr-TR" dirty="0"/>
              <a:t>Aile Hekimlerine bağlanan nüfus sayısı yüksek olduğu için günlük hasta sayısı yüksek. Sevk zinciri getirildiğinde bu sayı daha da artacak.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51520" y="404664"/>
            <a:ext cx="8568952" cy="1282154"/>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3200" b="1" i="0" u="none" strike="noStrike" kern="1200" cap="none" spc="0" normalizeH="0" baseline="0" noProof="0" smtClean="0">
                <a:ln>
                  <a:noFill/>
                </a:ln>
                <a:solidFill>
                  <a:srgbClr val="CC0000"/>
                </a:solidFill>
                <a:effectLst/>
                <a:uLnTx/>
                <a:uFillTx/>
                <a:latin typeface="+mj-lt"/>
                <a:ea typeface="+mj-ea"/>
                <a:cs typeface="+mj-cs"/>
              </a:rPr>
              <a:t>II. Mevcut Aile Hekimliği uygulamasının olumsuz yönleri ve uygulamadaki sorunlar, aksaklıklar</a:t>
            </a:r>
            <a:endParaRPr kumimoji="0" lang="tr-TR" sz="32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3" name="2 İçerik Yer Tutucusu"/>
          <p:cNvSpPr txBox="1">
            <a:spLocks/>
          </p:cNvSpPr>
          <p:nvPr/>
        </p:nvSpPr>
        <p:spPr>
          <a:xfrm>
            <a:off x="251520" y="2060848"/>
            <a:ext cx="8640960" cy="4320480"/>
          </a:xfrm>
          <a:prstGeom prst="rect">
            <a:avLst/>
          </a:prstGeom>
        </p:spPr>
        <p:txBody>
          <a:bodyPr/>
          <a:lstStyle/>
          <a:p>
            <a:pPr marL="514350" lvl="0" indent="-514350">
              <a:spcBef>
                <a:spcPts val="600"/>
              </a:spcBef>
              <a:spcAft>
                <a:spcPts val="600"/>
              </a:spcAft>
              <a:buClr>
                <a:srgbClr val="CC0000"/>
              </a:buClr>
              <a:buFont typeface="+mj-lt"/>
              <a:buAutoNum type="arabicPeriod" startAt="4"/>
            </a:pPr>
            <a:r>
              <a:rPr lang="tr-TR" sz="3200" dirty="0"/>
              <a:t>1. basamakta çalışan hekimler tıp fakültelerinde aldıkları eğitimden kaynaklanan sorunlar nedeniyle yetersizlik yaşıyorlar.</a:t>
            </a:r>
          </a:p>
          <a:p>
            <a:pPr marL="514350" indent="-514350">
              <a:spcBef>
                <a:spcPts val="600"/>
              </a:spcBef>
              <a:spcAft>
                <a:spcPts val="600"/>
              </a:spcAft>
              <a:buClr>
                <a:srgbClr val="CC0000"/>
              </a:buClr>
              <a:buFont typeface="+mj-lt"/>
              <a:buAutoNum type="arabicPeriod" startAt="4"/>
            </a:pPr>
            <a:r>
              <a:rPr lang="tr-TR" sz="3200" dirty="0"/>
              <a:t>İkinci aşama uyum eğitiminin varlığı olumlu olsa da bunu </a:t>
            </a:r>
            <a:r>
              <a:rPr lang="tr-TR" sz="3200" i="1" dirty="0"/>
              <a:t>sürekli mesleki eğitim</a:t>
            </a:r>
            <a:r>
              <a:rPr lang="tr-TR" sz="3200" dirty="0"/>
              <a:t> izlemezse eksik kalacaktır. Mevcut uygulamada sürekli mesleki eğitim özendirilmemiş</a:t>
            </a:r>
            <a:r>
              <a:rPr lang="tr-TR" sz="3200" dirty="0" smtClean="0"/>
              <a:t>.</a:t>
            </a:r>
          </a:p>
          <a:p>
            <a:pPr marL="514350" lvl="0" indent="-514350">
              <a:spcBef>
                <a:spcPts val="600"/>
              </a:spcBef>
              <a:spcAft>
                <a:spcPts val="600"/>
              </a:spcAft>
              <a:buClr>
                <a:srgbClr val="CC0000"/>
              </a:buClr>
              <a:buFont typeface="+mj-lt"/>
              <a:buAutoNum type="arabicPeriod" startAt="4"/>
            </a:pPr>
            <a:r>
              <a:rPr lang="tr-TR" sz="3200" dirty="0" smtClean="0"/>
              <a:t>İlaç kullanımında kısıtlamalar var.</a:t>
            </a: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251520" y="260648"/>
            <a:ext cx="8568952" cy="1440160"/>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rgbClr val="CC0000"/>
                </a:solidFill>
                <a:effectLst/>
                <a:uLnTx/>
                <a:uFillTx/>
                <a:latin typeface="+mj-lt"/>
                <a:ea typeface="+mj-ea"/>
                <a:cs typeface="+mj-cs"/>
              </a:rPr>
              <a:t>II. Mevcut Aile Hekimliği uygulamasının olumsuz yönleri ve uygulamadaki sorunlar, aksaklıklar</a:t>
            </a:r>
            <a:endParaRPr kumimoji="0" lang="tr-TR" sz="32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4" name="2 İçerik Yer Tutucusu"/>
          <p:cNvSpPr txBox="1">
            <a:spLocks/>
          </p:cNvSpPr>
          <p:nvPr/>
        </p:nvSpPr>
        <p:spPr>
          <a:xfrm>
            <a:off x="457200" y="1844824"/>
            <a:ext cx="8229600" cy="4752528"/>
          </a:xfrm>
          <a:prstGeom prst="rect">
            <a:avLst/>
          </a:prstGeom>
        </p:spPr>
        <p:txBody>
          <a:bodyPr/>
          <a:lstStyle/>
          <a:p>
            <a:pPr marL="514350" lvl="0" indent="-514350">
              <a:spcBef>
                <a:spcPts val="600"/>
              </a:spcBef>
              <a:spcAft>
                <a:spcPts val="600"/>
              </a:spcAft>
              <a:buClr>
                <a:srgbClr val="CC0000"/>
              </a:buClr>
              <a:buFont typeface="+mj-lt"/>
              <a:buAutoNum type="arabicPeriod" startAt="7"/>
            </a:pPr>
            <a:r>
              <a:rPr lang="tr-TR" sz="3200" dirty="0"/>
              <a:t>Mevcut kayıt sistemi yetersiz. Hastanın klinik verileri ayrıntılı olarak yer almalı ve program geri bildirime olanak sağlamalı.</a:t>
            </a:r>
          </a:p>
          <a:p>
            <a:pPr marL="514350" lvl="0" indent="-514350">
              <a:spcBef>
                <a:spcPts val="600"/>
              </a:spcBef>
              <a:spcAft>
                <a:spcPts val="600"/>
              </a:spcAft>
              <a:buClr>
                <a:srgbClr val="CC0000"/>
              </a:buClr>
              <a:buFont typeface="+mj-lt"/>
              <a:buAutoNum type="arabicPeriod" startAt="7"/>
            </a:pPr>
            <a:r>
              <a:rPr lang="tr-TR" sz="3200" dirty="0" smtClean="0"/>
              <a:t>Olumlu </a:t>
            </a:r>
            <a:r>
              <a:rPr lang="tr-TR" sz="3200" dirty="0"/>
              <a:t>performans eksik</a:t>
            </a:r>
            <a:r>
              <a:rPr lang="tr-TR" sz="3200" dirty="0" smtClean="0"/>
              <a:t>.</a:t>
            </a:r>
          </a:p>
          <a:p>
            <a:pPr marL="514350" lvl="0" indent="-514350">
              <a:spcBef>
                <a:spcPts val="600"/>
              </a:spcBef>
              <a:spcAft>
                <a:spcPts val="600"/>
              </a:spcAft>
              <a:buClr>
                <a:srgbClr val="CC0000"/>
              </a:buClr>
              <a:buFont typeface="+mj-lt"/>
              <a:buAutoNum type="arabicPeriod" startAt="7"/>
            </a:pPr>
            <a:r>
              <a:rPr lang="tr-TR" sz="3200" dirty="0"/>
              <a:t>Aile Sağlığı Merkezleri için özel elemanlar eksik: Diyetisyen, fizyoterapist, sosyal hizmet uzmanı, psikolog, diş hekimi, özel amaçlı eğitim almış hemşire (diyabet, hipertansiyon, kronik hastalık, sigara bırakma,…) gibi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413792"/>
            <a:ext cx="8640960" cy="1143000"/>
          </a:xfrm>
        </p:spPr>
        <p:txBody>
          <a:bodyPr>
            <a:noAutofit/>
          </a:bodyPr>
          <a:lstStyle/>
          <a:p>
            <a:pPr>
              <a:lnSpc>
                <a:spcPct val="150000"/>
              </a:lnSpc>
            </a:pPr>
            <a:r>
              <a:rPr lang="tr-TR" sz="2800" b="1" dirty="0" smtClean="0">
                <a:solidFill>
                  <a:srgbClr val="CC0000"/>
                </a:solidFill>
              </a:rPr>
              <a:t>III. Mevcut Aile Hekimliği uygulamasının olumsuz yönleri, uygulamadaki sorunlar, aksaklıklarla ilgili çözüm önerileri</a:t>
            </a:r>
            <a:endParaRPr lang="tr-TR" sz="2800" dirty="0">
              <a:solidFill>
                <a:srgbClr val="CC0000"/>
              </a:solidFill>
            </a:endParaRPr>
          </a:p>
        </p:txBody>
      </p:sp>
      <p:sp>
        <p:nvSpPr>
          <p:cNvPr id="3" name="2 İçerik Yer Tutucusu"/>
          <p:cNvSpPr>
            <a:spLocks noGrp="1"/>
          </p:cNvSpPr>
          <p:nvPr>
            <p:ph idx="1"/>
          </p:nvPr>
        </p:nvSpPr>
        <p:spPr>
          <a:xfrm>
            <a:off x="323528" y="1844824"/>
            <a:ext cx="8568952" cy="4752528"/>
          </a:xfrm>
        </p:spPr>
        <p:txBody>
          <a:bodyPr>
            <a:normAutofit fontScale="85000" lnSpcReduction="20000"/>
          </a:bodyPr>
          <a:lstStyle/>
          <a:p>
            <a:pPr marL="514350" lvl="0" indent="-514350">
              <a:lnSpc>
                <a:spcPct val="120000"/>
              </a:lnSpc>
              <a:spcBef>
                <a:spcPts val="600"/>
              </a:spcBef>
              <a:spcAft>
                <a:spcPts val="600"/>
              </a:spcAft>
              <a:buClr>
                <a:srgbClr val="CC0000"/>
              </a:buClr>
              <a:buFont typeface="+mj-lt"/>
              <a:buAutoNum type="arabicPeriod"/>
            </a:pPr>
            <a:r>
              <a:rPr lang="tr-TR" sz="3300" dirty="0"/>
              <a:t>Aile Hekimliği Anabilim Dalları Aile Hekimliği Uygulaması’na </a:t>
            </a:r>
            <a:r>
              <a:rPr lang="tr-TR" sz="3300" b="1" dirty="0"/>
              <a:t>entegre</a:t>
            </a:r>
            <a:r>
              <a:rPr lang="tr-TR" sz="3300" dirty="0"/>
              <a:t> olmalı ve onlara bağlı </a:t>
            </a:r>
            <a:r>
              <a:rPr lang="tr-TR" sz="3300" dirty="0" err="1"/>
              <a:t>ASM’ler</a:t>
            </a:r>
            <a:r>
              <a:rPr lang="tr-TR" sz="3300" dirty="0"/>
              <a:t> oluşturulmalı.</a:t>
            </a:r>
          </a:p>
          <a:p>
            <a:pPr marL="514350" lvl="0" indent="-514350">
              <a:lnSpc>
                <a:spcPct val="120000"/>
              </a:lnSpc>
              <a:spcBef>
                <a:spcPts val="600"/>
              </a:spcBef>
              <a:spcAft>
                <a:spcPts val="600"/>
              </a:spcAft>
              <a:buClr>
                <a:srgbClr val="CC0000"/>
              </a:buClr>
              <a:buFont typeface="+mj-lt"/>
              <a:buAutoNum type="arabicPeriod"/>
            </a:pPr>
            <a:r>
              <a:rPr lang="tr-TR" sz="3300" dirty="0"/>
              <a:t>Aile Hekimliği Anabilim Dallarındaki öğretim üyelerine Aile Hekimlerinin hekimlik hizmetlerinin kalitesinin </a:t>
            </a:r>
            <a:r>
              <a:rPr lang="tr-TR" sz="3300" b="1" dirty="0"/>
              <a:t>ölçme</a:t>
            </a:r>
            <a:r>
              <a:rPr lang="tr-TR" sz="3300" dirty="0"/>
              <a:t> ve </a:t>
            </a:r>
            <a:r>
              <a:rPr lang="tr-TR" sz="3300" b="1" dirty="0"/>
              <a:t>değerlendirme</a:t>
            </a:r>
            <a:r>
              <a:rPr lang="tr-TR" sz="3300" dirty="0"/>
              <a:t>sinde yer verilmelidir.</a:t>
            </a:r>
          </a:p>
          <a:p>
            <a:pPr marL="514350" lvl="0" indent="-514350">
              <a:lnSpc>
                <a:spcPct val="120000"/>
              </a:lnSpc>
              <a:spcBef>
                <a:spcPts val="600"/>
              </a:spcBef>
              <a:spcAft>
                <a:spcPts val="600"/>
              </a:spcAft>
              <a:buClr>
                <a:srgbClr val="CC0000"/>
              </a:buClr>
              <a:buFont typeface="+mj-lt"/>
              <a:buAutoNum type="arabicPeriod"/>
            </a:pPr>
            <a:r>
              <a:rPr lang="tr-TR" sz="3300" dirty="0"/>
              <a:t>Aile Hekimliği Anabilim Dallarına Aile Hekimliği uygulamasının geliştirilmesi, hizmet kalitesinin yükseltilmesi konusunda </a:t>
            </a:r>
            <a:r>
              <a:rPr lang="tr-TR" sz="3300" b="1" dirty="0"/>
              <a:t>proje üretme </a:t>
            </a:r>
            <a:r>
              <a:rPr lang="tr-TR" sz="3300" dirty="0"/>
              <a:t>ve </a:t>
            </a:r>
            <a:r>
              <a:rPr lang="tr-TR" sz="3300" b="1" dirty="0"/>
              <a:t>uygulama </a:t>
            </a:r>
            <a:r>
              <a:rPr lang="tr-TR" sz="3300" dirty="0"/>
              <a:t>olanağı sağlanmalıdır</a:t>
            </a:r>
            <a:r>
              <a:rPr lang="tr-TR" sz="3300"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51520" y="629816"/>
            <a:ext cx="8640960" cy="1647056"/>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rgbClr val="CC0000"/>
                </a:solidFill>
                <a:effectLst/>
                <a:uLnTx/>
                <a:uFillTx/>
                <a:latin typeface="+mj-lt"/>
                <a:ea typeface="+mj-ea"/>
                <a:cs typeface="+mj-cs"/>
              </a:rPr>
              <a:t>III. Mevcut Aile Hekimliği uygulamasının olumsuz yönleri, uygulamadaki sorunlar, aksaklıklarla ilgili çözüm önerileri</a:t>
            </a:r>
            <a:endParaRPr kumimoji="0" lang="tr-TR" sz="28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3" name="2 İçerik Yer Tutucusu"/>
          <p:cNvSpPr txBox="1">
            <a:spLocks/>
          </p:cNvSpPr>
          <p:nvPr/>
        </p:nvSpPr>
        <p:spPr>
          <a:xfrm>
            <a:off x="323528" y="2276872"/>
            <a:ext cx="8568952" cy="4176464"/>
          </a:xfrm>
          <a:prstGeom prst="rect">
            <a:avLst/>
          </a:prstGeom>
        </p:spPr>
        <p:txBody>
          <a:bodyPr>
            <a:normAutofit/>
          </a:bodyPr>
          <a:lstStyle/>
          <a:p>
            <a:pPr marL="514350" lvl="0" indent="-514350">
              <a:spcBef>
                <a:spcPts val="600"/>
              </a:spcBef>
              <a:spcAft>
                <a:spcPts val="600"/>
              </a:spcAft>
              <a:buClr>
                <a:srgbClr val="CC0000"/>
              </a:buClr>
              <a:buFont typeface="+mj-lt"/>
              <a:buAutoNum type="arabicPeriod" startAt="4"/>
            </a:pPr>
            <a:r>
              <a:rPr lang="tr-TR" sz="2800" dirty="0"/>
              <a:t>Birinci basamakta </a:t>
            </a:r>
            <a:r>
              <a:rPr lang="tr-TR" sz="2800" b="1" dirty="0"/>
              <a:t>hekim başına düşen nüfus </a:t>
            </a:r>
            <a:r>
              <a:rPr lang="tr-TR" sz="2800" dirty="0"/>
              <a:t>azaltılmalıdır. </a:t>
            </a:r>
          </a:p>
          <a:p>
            <a:pPr marL="514350" lvl="0" indent="-514350">
              <a:spcBef>
                <a:spcPts val="600"/>
              </a:spcBef>
              <a:spcAft>
                <a:spcPts val="600"/>
              </a:spcAft>
              <a:buClr>
                <a:srgbClr val="CC0000"/>
              </a:buClr>
              <a:buFont typeface="+mj-lt"/>
              <a:buAutoNum type="arabicPeriod" startAt="4"/>
            </a:pPr>
            <a:r>
              <a:rPr lang="tr-TR" sz="2800" dirty="0"/>
              <a:t>Birinci basamakta çalışan </a:t>
            </a:r>
            <a:r>
              <a:rPr lang="tr-TR" sz="2800" b="1" dirty="0"/>
              <a:t>Aile Hekimliği Uzmanı oranı </a:t>
            </a:r>
            <a:r>
              <a:rPr lang="tr-TR" sz="2800" dirty="0"/>
              <a:t>hızla arttırılmalıdır. </a:t>
            </a:r>
          </a:p>
          <a:p>
            <a:pPr marL="514350" lvl="0" indent="-514350">
              <a:spcBef>
                <a:spcPts val="600"/>
              </a:spcBef>
              <a:spcAft>
                <a:spcPts val="600"/>
              </a:spcAft>
              <a:buClr>
                <a:srgbClr val="CC0000"/>
              </a:buClr>
              <a:buFont typeface="+mj-lt"/>
              <a:buAutoNum type="arabicPeriod" startAt="4"/>
            </a:pPr>
            <a:r>
              <a:rPr lang="tr-TR" sz="2800" dirty="0"/>
              <a:t>Uzmanlık eğitimi </a:t>
            </a:r>
            <a:r>
              <a:rPr lang="tr-TR" sz="2800" b="1" dirty="0"/>
              <a:t>teşvik</a:t>
            </a:r>
            <a:r>
              <a:rPr lang="tr-TR" sz="2800" dirty="0"/>
              <a:t> edilmelidir. Bu amaçla Aile Hekimliği uzmanlarına yapılacak ödemelerin uzman olmayanlara yapılacak ödemeden farkı arttırılmalı, aile hekimliği uzmanlarına mecburi hizmet kaldırılmalıdır.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251520" y="476672"/>
            <a:ext cx="8712968" cy="1431032"/>
          </a:xfrm>
          <a:prstGeom prst="rect">
            <a:avLst/>
          </a:prstGeom>
        </p:spPr>
        <p:txBody>
          <a:bodyPr>
            <a:noAutofit/>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rgbClr val="CC0000"/>
                </a:solidFill>
                <a:effectLst/>
                <a:uLnTx/>
                <a:uFillTx/>
                <a:latin typeface="+mj-lt"/>
                <a:ea typeface="+mj-ea"/>
                <a:cs typeface="+mj-cs"/>
              </a:rPr>
              <a:t>III. Mevcut Aile Hekimliği uygulamasının olumsuz yönleri, uygulamadaki sorunlar, aksaklıklarla ilgili çözüm önerileri</a:t>
            </a:r>
            <a:endParaRPr kumimoji="0" lang="tr-TR" sz="2800" b="0" i="0" u="none" strike="noStrike" kern="1200" cap="none" spc="0" normalizeH="0" baseline="0" noProof="0" dirty="0" smtClean="0">
              <a:ln>
                <a:noFill/>
              </a:ln>
              <a:solidFill>
                <a:srgbClr val="CC0000"/>
              </a:solidFill>
              <a:effectLst/>
              <a:uLnTx/>
              <a:uFillTx/>
              <a:latin typeface="+mj-lt"/>
              <a:ea typeface="+mj-ea"/>
              <a:cs typeface="+mj-cs"/>
            </a:endParaRPr>
          </a:p>
        </p:txBody>
      </p:sp>
      <p:sp>
        <p:nvSpPr>
          <p:cNvPr id="5" name="2 İçerik Yer Tutucusu"/>
          <p:cNvSpPr txBox="1">
            <a:spLocks/>
          </p:cNvSpPr>
          <p:nvPr/>
        </p:nvSpPr>
        <p:spPr>
          <a:xfrm>
            <a:off x="323528" y="2060848"/>
            <a:ext cx="8568952" cy="4392488"/>
          </a:xfrm>
          <a:prstGeom prst="rect">
            <a:avLst/>
          </a:prstGeom>
        </p:spPr>
        <p:txBody>
          <a:bodyPr>
            <a:normAutofit/>
          </a:bodyPr>
          <a:lstStyle/>
          <a:p>
            <a:pPr marL="514350" lvl="0" indent="-514350">
              <a:spcBef>
                <a:spcPts val="600"/>
              </a:spcBef>
              <a:spcAft>
                <a:spcPts val="600"/>
              </a:spcAft>
              <a:buClr>
                <a:srgbClr val="CC0000"/>
              </a:buClr>
              <a:buFont typeface="+mj-lt"/>
              <a:buAutoNum type="arabicPeriod" startAt="7"/>
            </a:pPr>
            <a:r>
              <a:rPr lang="tr-TR" sz="2800" b="1" dirty="0"/>
              <a:t>Sürekli mesleki eğitim </a:t>
            </a:r>
            <a:r>
              <a:rPr lang="tr-TR" sz="2800" dirty="0"/>
              <a:t>etkinlikleri kurgulanmalı, Aile Hekimliği Anabilim Dalları burada etkin görev almalıdır.</a:t>
            </a:r>
          </a:p>
          <a:p>
            <a:pPr marL="514350" lvl="0" indent="-514350">
              <a:spcBef>
                <a:spcPts val="600"/>
              </a:spcBef>
              <a:spcAft>
                <a:spcPts val="600"/>
              </a:spcAft>
              <a:buClr>
                <a:srgbClr val="CC0000"/>
              </a:buClr>
              <a:buFont typeface="+mj-lt"/>
              <a:buAutoNum type="arabicPeriod" startAt="7"/>
            </a:pPr>
            <a:r>
              <a:rPr lang="tr-TR" sz="2800" b="1" dirty="0"/>
              <a:t>Kayıt sistemi </a:t>
            </a:r>
            <a:r>
              <a:rPr lang="tr-TR" sz="2800" dirty="0"/>
              <a:t>hekime klinik destek sağlayacak şekilde geliştirilmeli. Kayıt sisteminin geliştirilmesinde bu hizmeti veren Aile Hekimliği Anabilim Dalları danışman olarak yer almalı.</a:t>
            </a:r>
          </a:p>
          <a:p>
            <a:pPr marL="514350" indent="-514350">
              <a:spcBef>
                <a:spcPts val="600"/>
              </a:spcBef>
              <a:spcAft>
                <a:spcPts val="600"/>
              </a:spcAft>
              <a:buClr>
                <a:srgbClr val="CC0000"/>
              </a:buClr>
              <a:buFont typeface="+mj-lt"/>
              <a:buAutoNum type="arabicPeriod" startAt="7"/>
            </a:pPr>
            <a:r>
              <a:rPr lang="tr-TR" sz="2800" dirty="0"/>
              <a:t>İlaç kullanımında </a:t>
            </a:r>
            <a:r>
              <a:rPr lang="tr-TR" sz="2800" b="1" dirty="0"/>
              <a:t>kısıtlamalar</a:t>
            </a:r>
            <a:r>
              <a:rPr lang="tr-TR" sz="2800" dirty="0"/>
              <a:t> kaldırılmalı ancak kötüye kullanımı engelleyecek önlemler alınmalı.</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1280</Words>
  <Application>Microsoft Office PowerPoint</Application>
  <PresentationFormat>Ekran Gösterisi (4:3)</PresentationFormat>
  <Paragraphs>88</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Ofis Teması</vt:lpstr>
      <vt:lpstr>AİLE HEKİMLİĞİ ANABİLİM DALLARININ  AİLE HEKİMLİĞİ UYGULAMASI VE EĞİTİMLERİNİN BUGÜNÜ VE GELECEĞİ İLE İLGİLİ DEĞERLENDİRMELERİ, GÖRÜŞ VE ÖNERİLERİ  </vt:lpstr>
      <vt:lpstr>I. MEVCUT AİLE HEKİMLİĞİ UYGULAMASININ OLUMLU YÖNLERİ</vt:lpstr>
      <vt:lpstr>Slayt 3</vt:lpstr>
      <vt:lpstr>II. Mevcut Aile Hekimliği uygulamasının olumsuz yönleri ve uygulamadaki sorunlar, aksaklıklar</vt:lpstr>
      <vt:lpstr>Slayt 5</vt:lpstr>
      <vt:lpstr>Slayt 6</vt:lpstr>
      <vt:lpstr>III. Mevcut Aile Hekimliği uygulamasının olumsuz yönleri, uygulamadaki sorunlar, aksaklıklarla ilgili çözüm önerileri</vt:lpstr>
      <vt:lpstr>Slayt 8</vt:lpstr>
      <vt:lpstr>Slayt 9</vt:lpstr>
      <vt:lpstr>Slayt 10</vt:lpstr>
      <vt:lpstr>IV. Sorunların çözümünü kolaylaştıran durumlar, fırsatlar ve olanaklar</vt:lpstr>
      <vt:lpstr>Slayt 12</vt:lpstr>
      <vt:lpstr>IV. Sorunların çözümünü zorlaştıran durumlar</vt:lpstr>
      <vt:lpstr>V. Uzmanlık eğitimi için gerekli finansman ve personel ihtiyacı gibi sorunlara çözüm önerilerimiz</vt:lpstr>
      <vt:lpstr>V. Uzmanlık eğitimi için gerekli finansman ve personel ihtiyacı gibi sorunlara çözüm önerilerimiz</vt:lpstr>
      <vt:lpstr>Slayt 16</vt:lpstr>
      <vt:lpstr> VI. Aile Hekimliği Eğitimlerinde Aile Hekimliği Anabilim Dallarının Yeri </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HEKİMLİĞİ ANABİLİM DALLARININ  AİLE HEKİMLİĞİ UYGULAMASI VE EĞİTİMLERİNİN BUGÜNÜ VE GELECEĞİ İLE İLGİLİ DEĞERLENDİRMELERİ, GÖRÜŞ VE ÖNERİLERİ</dc:title>
  <dc:creator>user</dc:creator>
  <cp:lastModifiedBy>user</cp:lastModifiedBy>
  <cp:revision>12</cp:revision>
  <dcterms:created xsi:type="dcterms:W3CDTF">2010-07-08T21:46:40Z</dcterms:created>
  <dcterms:modified xsi:type="dcterms:W3CDTF">2010-07-08T23:58:05Z</dcterms:modified>
</cp:coreProperties>
</file>