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6" r:id="rId2"/>
    <p:sldId id="259" r:id="rId3"/>
    <p:sldId id="260" r:id="rId4"/>
    <p:sldId id="263" r:id="rId5"/>
    <p:sldId id="262" r:id="rId6"/>
    <p:sldId id="261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F4667-38CB-4F6D-9ECF-453BC7BC55A3}" type="datetimeFigureOut">
              <a:rPr lang="tr-TR" smtClean="0"/>
              <a:t>17.05.2011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5560E-BA61-4E2A-87BD-3DFCCBB919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099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0BD7C7AC-128F-47AD-9260-AEB5F8F1B323}" type="datetimeFigureOut">
              <a:rPr lang="tr-TR" smtClean="0"/>
              <a:t>17.05.2011</a:t>
            </a:fld>
            <a:endParaRPr lang="tr-TR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B9B685E-21E7-4568-AFF5-B3A4D477D482}" type="slidenum">
              <a:rPr lang="tr-TR" smtClean="0"/>
              <a:t>‹#›</a:t>
            </a:fld>
            <a:endParaRPr lang="tr-TR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C7AC-128F-47AD-9260-AEB5F8F1B323}" type="datetimeFigureOut">
              <a:rPr lang="tr-TR" smtClean="0"/>
              <a:t>17.05.2011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685E-21E7-4568-AFF5-B3A4D477D4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C7AC-128F-47AD-9260-AEB5F8F1B323}" type="datetimeFigureOut">
              <a:rPr lang="tr-TR" smtClean="0"/>
              <a:t>17.05.2011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685E-21E7-4568-AFF5-B3A4D477D4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C7AC-128F-47AD-9260-AEB5F8F1B323}" type="datetimeFigureOut">
              <a:rPr lang="tr-TR" smtClean="0"/>
              <a:t>17.05.2011</a:t>
            </a:fld>
            <a:endParaRPr lang="tr-TR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685E-21E7-4568-AFF5-B3A4D477D4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C7AC-128F-47AD-9260-AEB5F8F1B323}" type="datetimeFigureOut">
              <a:rPr lang="tr-TR" smtClean="0"/>
              <a:t>17.05.2011</a:t>
            </a:fld>
            <a:endParaRPr lang="tr-TR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685E-21E7-4568-AFF5-B3A4D477D4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C7AC-128F-47AD-9260-AEB5F8F1B323}" type="datetimeFigureOut">
              <a:rPr lang="tr-TR" smtClean="0"/>
              <a:t>17.05.2011</a:t>
            </a:fld>
            <a:endParaRPr lang="tr-TR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685E-21E7-4568-AFF5-B3A4D477D4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C7AC-128F-47AD-9260-AEB5F8F1B323}" type="datetimeFigureOut">
              <a:rPr lang="tr-TR" smtClean="0"/>
              <a:t>17.05.2011</a:t>
            </a:fld>
            <a:endParaRPr lang="tr-TR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685E-21E7-4568-AFF5-B3A4D477D4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C7AC-128F-47AD-9260-AEB5F8F1B323}" type="datetimeFigureOut">
              <a:rPr lang="tr-TR" smtClean="0"/>
              <a:t>17.05.2011</a:t>
            </a:fld>
            <a:endParaRPr lang="tr-T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685E-21E7-4568-AFF5-B3A4D477D4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C7AC-128F-47AD-9260-AEB5F8F1B323}" type="datetimeFigureOut">
              <a:rPr lang="tr-TR" smtClean="0"/>
              <a:t>17.05.2011</a:t>
            </a:fld>
            <a:endParaRPr lang="tr-TR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685E-21E7-4568-AFF5-B3A4D477D4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C7AC-128F-47AD-9260-AEB5F8F1B323}" type="datetimeFigureOut">
              <a:rPr lang="tr-TR" smtClean="0"/>
              <a:t>17.05.2011</a:t>
            </a:fld>
            <a:endParaRPr lang="tr-TR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685E-21E7-4568-AFF5-B3A4D477D4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tr-TR" sz="2000" smtClean="0"/>
              <a:t>Resim eklemek için simgeyi tıklatın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C7AC-128F-47AD-9260-AEB5F8F1B323}" type="datetimeFigureOut">
              <a:rPr lang="tr-TR" smtClean="0"/>
              <a:t>17.05.2011</a:t>
            </a:fld>
            <a:endParaRPr lang="tr-TR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685E-21E7-4568-AFF5-B3A4D477D4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0BD7C7AC-128F-47AD-9260-AEB5F8F1B323}" type="datetimeFigureOut">
              <a:rPr lang="tr-TR" smtClean="0"/>
              <a:t>17.05.2011</a:t>
            </a:fld>
            <a:endParaRPr lang="tr-TR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tr-TR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BB9B685E-21E7-4568-AFF5-B3A4D477D48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ile.atauni.edu.t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AMBLEM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0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1857935"/>
            <a:ext cx="9144000" cy="3168351"/>
          </a:xfrm>
        </p:spPr>
        <p:txBody>
          <a:bodyPr>
            <a:noAutofit/>
          </a:bodyPr>
          <a:lstStyle/>
          <a:p>
            <a:r>
              <a:rPr lang="tr-TR" sz="6000" b="1" dirty="0"/>
              <a:t>Nurhak Merkez Sağlık Ocağına Başvuranlarda </a:t>
            </a:r>
            <a:r>
              <a:rPr lang="tr-TR" sz="6000" b="1" dirty="0" err="1"/>
              <a:t>Proteinüri</a:t>
            </a:r>
            <a:r>
              <a:rPr lang="tr-TR" sz="6000" b="1" dirty="0"/>
              <a:t> Risk Faktörleri </a:t>
            </a:r>
            <a:endParaRPr lang="tr-TR" sz="6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5301208"/>
            <a:ext cx="9144000" cy="1320552"/>
          </a:xfrm>
        </p:spPr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+mj-lt"/>
              </a:rPr>
              <a:t>Yrd.Doç.Dr.Ümit</a:t>
            </a:r>
            <a:r>
              <a:rPr lang="tr-TR" b="1" dirty="0" smtClean="0">
                <a:solidFill>
                  <a:schemeClr val="tx1"/>
                </a:solidFill>
                <a:latin typeface="+mj-lt"/>
              </a:rPr>
              <a:t> AVŞAR</a:t>
            </a:r>
            <a:endParaRPr lang="tr-TR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024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ve 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Çalışmamızda, hipertansiyon, Tip 2 diyabet veya </a:t>
            </a:r>
            <a:r>
              <a:rPr lang="tr-TR" dirty="0" err="1" smtClean="0"/>
              <a:t>obezitesi</a:t>
            </a:r>
            <a:r>
              <a:rPr lang="tr-TR" dirty="0" smtClean="0"/>
              <a:t> bulunan çalışma grubu ile kontrol grubu arasında </a:t>
            </a:r>
            <a:r>
              <a:rPr lang="tr-TR" dirty="0" err="1" smtClean="0"/>
              <a:t>proteinüri</a:t>
            </a:r>
            <a:r>
              <a:rPr lang="tr-TR" dirty="0" smtClean="0"/>
              <a:t> varlığı benzer oranlarda bulunması daha önce yapılmış geniş çaplı çalışmalarla uyumsuzluk göstermektedir. Ancak </a:t>
            </a:r>
            <a:r>
              <a:rPr lang="tr-TR" dirty="0" err="1" smtClean="0"/>
              <a:t>proteinüri</a:t>
            </a:r>
            <a:r>
              <a:rPr lang="tr-TR" dirty="0" smtClean="0"/>
              <a:t> oranı bu çalışmalardan daha yüksektir. Bu nedenle riskli gruplarda erken tanı amacıyla tarama yapılmasını </a:t>
            </a:r>
            <a:r>
              <a:rPr lang="tr-TR" dirty="0" smtClean="0"/>
              <a:t>ve </a:t>
            </a:r>
            <a:r>
              <a:rPr lang="tr-TR" dirty="0" err="1"/>
              <a:t>m</a:t>
            </a:r>
            <a:r>
              <a:rPr lang="tr-TR" dirty="0" err="1" smtClean="0"/>
              <a:t>ikroalbuminüri</a:t>
            </a:r>
            <a:r>
              <a:rPr lang="tr-TR" dirty="0" smtClean="0"/>
              <a:t> </a:t>
            </a:r>
            <a:r>
              <a:rPr lang="tr-TR" dirty="0"/>
              <a:t>saptandığında hemen </a:t>
            </a:r>
            <a:r>
              <a:rPr lang="tr-TR" dirty="0" err="1"/>
              <a:t>üriner</a:t>
            </a:r>
            <a:r>
              <a:rPr lang="tr-TR" dirty="0"/>
              <a:t> </a:t>
            </a:r>
            <a:r>
              <a:rPr lang="tr-TR" dirty="0" err="1"/>
              <a:t>albumin</a:t>
            </a:r>
            <a:r>
              <a:rPr lang="tr-TR" dirty="0"/>
              <a:t> atılımını ve </a:t>
            </a:r>
            <a:r>
              <a:rPr lang="tr-TR" dirty="0" err="1"/>
              <a:t>kardiyovasküler</a:t>
            </a:r>
            <a:r>
              <a:rPr lang="tr-TR" dirty="0"/>
              <a:t> riskleri azaltacak tedavi yaklaşımları </a:t>
            </a:r>
            <a:r>
              <a:rPr lang="tr-TR" dirty="0" err="1"/>
              <a:t>düzenlenmelidir</a:t>
            </a:r>
            <a:r>
              <a:rPr lang="tr-TR" dirty="0" err="1" smtClean="0"/>
              <a:t>öneririz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442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 err="1" smtClean="0"/>
              <a:t>Üriner</a:t>
            </a:r>
            <a:r>
              <a:rPr lang="tr-TR" sz="3200" dirty="0" smtClean="0"/>
              <a:t> </a:t>
            </a:r>
            <a:r>
              <a:rPr lang="tr-TR" sz="3200" dirty="0" err="1" smtClean="0"/>
              <a:t>Albumin</a:t>
            </a:r>
            <a:r>
              <a:rPr lang="tr-TR" sz="3200" dirty="0" smtClean="0"/>
              <a:t> Atılımını Ve </a:t>
            </a:r>
            <a:r>
              <a:rPr lang="tr-TR" sz="3200" dirty="0" err="1" smtClean="0"/>
              <a:t>Kardiyovasküler</a:t>
            </a:r>
            <a:r>
              <a:rPr lang="tr-TR" sz="3200" dirty="0" smtClean="0"/>
              <a:t> Riskleri Azaltacak Tedavi Yaklaşımları</a:t>
            </a:r>
            <a:endParaRPr lang="tr-TR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0" y="1412776"/>
            <a:ext cx="9121940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7245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u="sng" dirty="0" smtClean="0">
              <a:hlinkClick r:id="rId2"/>
            </a:endParaRPr>
          </a:p>
          <a:p>
            <a:pPr indent="0" algn="ctr">
              <a:buNone/>
            </a:pPr>
            <a:r>
              <a:rPr lang="tr-TR" sz="5400" b="1" dirty="0"/>
              <a:t>"Üret ve Paylaş!" </a:t>
            </a:r>
            <a:endParaRPr lang="tr-TR" sz="5400" b="1" dirty="0" smtClean="0"/>
          </a:p>
          <a:p>
            <a:pPr indent="0" algn="ctr">
              <a:buNone/>
            </a:pPr>
            <a:endParaRPr lang="tr-TR" sz="5400" b="1" dirty="0"/>
          </a:p>
          <a:p>
            <a:pPr indent="0" algn="ctr">
              <a:buNone/>
            </a:pPr>
            <a:r>
              <a:rPr lang="tr-TR" u="sng" dirty="0">
                <a:hlinkClick r:id="rId2"/>
              </a:rPr>
              <a:t>Atatürk Üniversitesi Tıp Fakültesi Aile Hekimliği AD</a:t>
            </a:r>
          </a:p>
          <a:p>
            <a:pPr algn="ctr"/>
            <a:endParaRPr lang="tr-TR" u="sng" dirty="0">
              <a:hlinkClick r:id="rId2"/>
            </a:endParaRPr>
          </a:p>
          <a:p>
            <a:pPr indent="0" algn="ctr">
              <a:buNone/>
            </a:pPr>
            <a:r>
              <a:rPr lang="tr-TR" dirty="0" smtClean="0">
                <a:hlinkClick r:id="rId2"/>
              </a:rPr>
              <a:t>http://aile.atauni.edu.tr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32656"/>
            <a:ext cx="1658937" cy="165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55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Türkiye ve gelişmiş ülkelerdeki hipertansiyon, Tip 2 Diyabet ve </a:t>
            </a:r>
            <a:r>
              <a:rPr lang="tr-TR" dirty="0" err="1" smtClean="0"/>
              <a:t>obezite</a:t>
            </a:r>
            <a:r>
              <a:rPr lang="tr-TR" dirty="0" smtClean="0"/>
              <a:t> yaygınlığının artması, buna bağlı böbrek fonksiyonlarında son dönem böbrek yetmezliğine varan azalma ve artan </a:t>
            </a:r>
            <a:r>
              <a:rPr lang="tr-TR" dirty="0" err="1" smtClean="0"/>
              <a:t>kardiyovasküler</a:t>
            </a:r>
            <a:r>
              <a:rPr lang="tr-TR" dirty="0" smtClean="0"/>
              <a:t> hastalık riski; birinci basamak hekimlerine koruyucu, eğitim verici ve tedavinin başlanması ve idame ettirilmesi hususunda önemli sorumluluklar yüklemektedir.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177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Bizler bu çalışmamızda imkanları sınırlı bir kasaba sağlık ocağında hipertansiyon, </a:t>
            </a:r>
            <a:r>
              <a:rPr lang="tr-TR" sz="3600" dirty="0" err="1" smtClean="0"/>
              <a:t>obezite</a:t>
            </a:r>
            <a:r>
              <a:rPr lang="tr-TR" sz="3600" dirty="0" smtClean="0"/>
              <a:t> ve diyabet açısından riskli gördüğümüz hastaları </a:t>
            </a:r>
            <a:r>
              <a:rPr lang="tr-TR" sz="3600" dirty="0" err="1" smtClean="0"/>
              <a:t>proteinüri</a:t>
            </a:r>
            <a:r>
              <a:rPr lang="tr-TR" sz="3600" dirty="0" smtClean="0"/>
              <a:t> risk faktörleri açısından incelemeyi amaçladık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26799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Nedir </a:t>
            </a:r>
            <a:r>
              <a:rPr lang="tr-TR" dirty="0" err="1" smtClean="0"/>
              <a:t>Poteinüri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51125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b="1" dirty="0" smtClean="0"/>
              <a:t>   </a:t>
            </a:r>
            <a:r>
              <a:rPr lang="tr-TR" b="1" dirty="0" err="1" smtClean="0"/>
              <a:t>Normoalbüminüri</a:t>
            </a:r>
            <a:r>
              <a:rPr lang="tr-TR" dirty="0" smtClean="0"/>
              <a:t>: </a:t>
            </a:r>
          </a:p>
          <a:p>
            <a:pPr marL="0" indent="0" algn="ctr">
              <a:buNone/>
            </a:pPr>
            <a:r>
              <a:rPr lang="tr-TR" dirty="0" smtClean="0"/>
              <a:t>	İdrarla albümin kaybı &lt; 30 mg/gün</a:t>
            </a:r>
          </a:p>
          <a:p>
            <a:pPr marL="0" indent="0" algn="ctr">
              <a:buNone/>
            </a:pPr>
            <a:r>
              <a:rPr lang="tr-TR" b="1" dirty="0" err="1" smtClean="0"/>
              <a:t>Mikroalbüminüri</a:t>
            </a:r>
            <a:endParaRPr lang="tr-TR" b="1" dirty="0" smtClean="0"/>
          </a:p>
          <a:p>
            <a:pPr marL="0" indent="0" algn="ctr">
              <a:buNone/>
            </a:pPr>
            <a:r>
              <a:rPr lang="tr-TR" dirty="0"/>
              <a:t> </a:t>
            </a:r>
            <a:r>
              <a:rPr lang="tr-TR" dirty="0" smtClean="0"/>
              <a:t>               İdrarla albümin kaybı = 30-300 mg/gün   (20-200 mg/</a:t>
            </a:r>
            <a:r>
              <a:rPr lang="tr-TR" dirty="0" err="1" smtClean="0"/>
              <a:t>dk</a:t>
            </a:r>
            <a:r>
              <a:rPr lang="tr-TR" dirty="0" smtClean="0"/>
              <a:t>)</a:t>
            </a:r>
          </a:p>
          <a:p>
            <a:pPr marL="0" indent="0" algn="ctr">
              <a:buNone/>
            </a:pPr>
            <a:r>
              <a:rPr lang="tr-TR" b="1" dirty="0" smtClean="0"/>
              <a:t> Klinik </a:t>
            </a:r>
            <a:r>
              <a:rPr lang="tr-TR" b="1" dirty="0" err="1" smtClean="0"/>
              <a:t>albuminüri</a:t>
            </a:r>
            <a:r>
              <a:rPr lang="tr-TR" b="1" dirty="0" smtClean="0"/>
              <a:t> </a:t>
            </a:r>
          </a:p>
          <a:p>
            <a:pPr marL="0" indent="0" algn="ctr">
              <a:buNone/>
            </a:pPr>
            <a:r>
              <a:rPr lang="tr-TR" dirty="0" smtClean="0"/>
              <a:t>	İdrarla </a:t>
            </a:r>
            <a:r>
              <a:rPr lang="tr-TR" dirty="0" err="1" smtClean="0"/>
              <a:t>albumin</a:t>
            </a:r>
            <a:r>
              <a:rPr lang="tr-TR" dirty="0" smtClean="0"/>
              <a:t> kaybı &gt; 300 mg/gün</a:t>
            </a:r>
          </a:p>
          <a:p>
            <a:pPr marL="0" indent="0" algn="ctr">
              <a:buNone/>
            </a:pPr>
            <a:r>
              <a:rPr lang="tr-TR" b="1" dirty="0" smtClean="0"/>
              <a:t> Aşikar </a:t>
            </a:r>
            <a:r>
              <a:rPr lang="tr-TR" b="1" dirty="0" err="1" smtClean="0"/>
              <a:t>proteinüri</a:t>
            </a:r>
            <a:endParaRPr lang="tr-TR" b="1" dirty="0" smtClean="0"/>
          </a:p>
          <a:p>
            <a:pPr marL="0" indent="0" algn="ctr">
              <a:buNone/>
            </a:pPr>
            <a:r>
              <a:rPr lang="tr-TR" dirty="0" smtClean="0"/>
              <a:t>  İdrarla protein kaybı &gt; 2 gr/gün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Mogensen CE, Keane WF, Benneth PH et al. Prevention of diabetic renal disease with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21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tr-TR" sz="4000" dirty="0" err="1" smtClean="0">
                <a:effectLst/>
                <a:ea typeface="Times New Roman"/>
              </a:rPr>
              <a:t>Proteinuri</a:t>
            </a:r>
            <a:r>
              <a:rPr lang="tr-TR" sz="4000" dirty="0" smtClean="0">
                <a:effectLst/>
                <a:ea typeface="Times New Roman"/>
              </a:rPr>
              <a:t> İçin Risk Faktörleri</a:t>
            </a:r>
            <a:r>
              <a:rPr lang="tr-TR" dirty="0" smtClean="0">
                <a:effectLst/>
                <a:latin typeface="Times New Roman"/>
                <a:ea typeface="Times New Roman"/>
              </a:rPr>
              <a:t/>
            </a:r>
            <a:br>
              <a:rPr lang="tr-TR" dirty="0" smtClean="0">
                <a:effectLst/>
                <a:latin typeface="Times New Roman"/>
                <a:ea typeface="Times New Roman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tr-TR" dirty="0" smtClean="0"/>
              <a:t>Yaş, </a:t>
            </a:r>
          </a:p>
          <a:p>
            <a:r>
              <a:rPr lang="tr-TR" dirty="0" smtClean="0"/>
              <a:t>Vücut kitle </a:t>
            </a:r>
            <a:r>
              <a:rPr lang="tr-TR" dirty="0" err="1" smtClean="0"/>
              <a:t>indeksindaki</a:t>
            </a:r>
            <a:r>
              <a:rPr lang="tr-TR" dirty="0" smtClean="0"/>
              <a:t> artış, </a:t>
            </a:r>
          </a:p>
          <a:p>
            <a:r>
              <a:rPr lang="tr-TR" dirty="0" smtClean="0"/>
              <a:t>Ailede böbrek hastalığı hikayesi olması,</a:t>
            </a:r>
          </a:p>
          <a:p>
            <a:r>
              <a:rPr lang="tr-TR" dirty="0" smtClean="0"/>
              <a:t>Yüksek </a:t>
            </a:r>
            <a:r>
              <a:rPr lang="tr-TR" dirty="0" err="1" smtClean="0"/>
              <a:t>sistolik</a:t>
            </a:r>
            <a:r>
              <a:rPr lang="tr-TR" dirty="0" smtClean="0"/>
              <a:t> ve </a:t>
            </a:r>
            <a:r>
              <a:rPr lang="tr-TR" dirty="0" err="1" smtClean="0"/>
              <a:t>diyastolik</a:t>
            </a:r>
            <a:r>
              <a:rPr lang="tr-TR" dirty="0" smtClean="0"/>
              <a:t> kan basıncı ölçümleri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(normal sınırlar içine sınıflandırılmış  olsa bile), </a:t>
            </a:r>
          </a:p>
          <a:p>
            <a:r>
              <a:rPr lang="tr-TR" dirty="0" smtClean="0"/>
              <a:t>Diyabet,</a:t>
            </a:r>
          </a:p>
          <a:p>
            <a:r>
              <a:rPr lang="tr-TR" dirty="0" smtClean="0"/>
              <a:t>Sigara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Bağımsız olarak </a:t>
            </a:r>
            <a:r>
              <a:rPr lang="tr-TR" dirty="0" err="1" smtClean="0"/>
              <a:t>dipstik</a:t>
            </a:r>
            <a:r>
              <a:rPr lang="tr-TR" dirty="0" smtClean="0"/>
              <a:t>  pozitif </a:t>
            </a:r>
            <a:r>
              <a:rPr lang="tr-TR" dirty="0" err="1" smtClean="0"/>
              <a:t>proteinüri</a:t>
            </a:r>
            <a:r>
              <a:rPr lang="tr-TR" dirty="0" smtClean="0"/>
              <a:t>  ile ilişkilidir.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Rosas M at all,Kidney Int Suppl. 2005 Aug;(97):S112-9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82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 araştırmamızda Kahramanmaraş Nurhak Merkez Sağlık Ocağına Mart-Haziran 2010 arasında ardışık olarak başvuran ve hipertansiyon, Tip 2 diyabet veya </a:t>
            </a:r>
            <a:r>
              <a:rPr lang="tr-TR" dirty="0" err="1" smtClean="0"/>
              <a:t>obezitesi</a:t>
            </a:r>
            <a:r>
              <a:rPr lang="tr-TR" dirty="0" smtClean="0"/>
              <a:t> bulunan 17 yaşından büyük 89 hasta çalışma grubu olarak alındı. Aynı dönemde başvuran ve belirtilen risk faktörlerini taşımayan 30 katılımcı ise kontrol grubu olarak alındı..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103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Katılımcılara yaş, cinsiyet, meslek, ailede böbrek hastalığı, ailede hipertansiyon, ailede Tip 2 diyabet olup olmadığı, sigara veya tütün </a:t>
            </a:r>
            <a:r>
              <a:rPr lang="tr-TR" dirty="0" err="1" smtClean="0"/>
              <a:t>mamülleri</a:t>
            </a:r>
            <a:r>
              <a:rPr lang="tr-TR" dirty="0" smtClean="0"/>
              <a:t> kullanıp kullanmadıkları soruldu. Boy ve ağırlıkları ölçüldü. </a:t>
            </a:r>
            <a:r>
              <a:rPr lang="tr-TR" dirty="0" err="1" smtClean="0"/>
              <a:t>Sistolik</a:t>
            </a:r>
            <a:r>
              <a:rPr lang="tr-TR" dirty="0" smtClean="0"/>
              <a:t> ve </a:t>
            </a:r>
            <a:r>
              <a:rPr lang="tr-TR" dirty="0" err="1" smtClean="0"/>
              <a:t>diyastolik</a:t>
            </a:r>
            <a:r>
              <a:rPr lang="tr-TR" dirty="0" smtClean="0"/>
              <a:t> kan basınçları </a:t>
            </a:r>
            <a:r>
              <a:rPr lang="tr-TR" dirty="0" err="1" smtClean="0"/>
              <a:t>Riester</a:t>
            </a:r>
            <a:r>
              <a:rPr lang="tr-TR" dirty="0" smtClean="0"/>
              <a:t> </a:t>
            </a:r>
            <a:r>
              <a:rPr lang="tr-TR" dirty="0" err="1" smtClean="0"/>
              <a:t>Big</a:t>
            </a:r>
            <a:r>
              <a:rPr lang="tr-TR" dirty="0" smtClean="0"/>
              <a:t> Ben </a:t>
            </a:r>
            <a:r>
              <a:rPr lang="tr-TR" dirty="0" err="1" smtClean="0"/>
              <a:t>Round</a:t>
            </a:r>
            <a:r>
              <a:rPr lang="tr-TR" dirty="0" smtClean="0"/>
              <a:t> model cihazla ölçülerek kaydedildi. Katılımcılarda </a:t>
            </a:r>
            <a:r>
              <a:rPr lang="tr-TR" dirty="0" err="1" smtClean="0"/>
              <a:t>proteinüri</a:t>
            </a:r>
            <a:r>
              <a:rPr lang="tr-TR" dirty="0" smtClean="0"/>
              <a:t> varlığını araştırmak için </a:t>
            </a:r>
            <a:r>
              <a:rPr lang="tr-TR" dirty="0" err="1" smtClean="0"/>
              <a:t>Roche</a:t>
            </a:r>
            <a:r>
              <a:rPr lang="tr-TR" dirty="0" smtClean="0"/>
              <a:t> </a:t>
            </a:r>
            <a:r>
              <a:rPr lang="tr-TR" dirty="0" err="1" smtClean="0"/>
              <a:t>Urisys</a:t>
            </a:r>
            <a:r>
              <a:rPr lang="tr-TR" dirty="0" smtClean="0"/>
              <a:t> 1100 model idrar analiz cihazı ve </a:t>
            </a:r>
            <a:r>
              <a:rPr lang="tr-TR" dirty="0" err="1" smtClean="0"/>
              <a:t>Roche</a:t>
            </a:r>
            <a:r>
              <a:rPr lang="tr-TR" dirty="0" smtClean="0"/>
              <a:t> </a:t>
            </a:r>
            <a:r>
              <a:rPr lang="tr-TR" dirty="0" err="1" smtClean="0"/>
              <a:t>Combur</a:t>
            </a:r>
            <a:r>
              <a:rPr lang="tr-TR" dirty="0" smtClean="0"/>
              <a:t>-test M idrar </a:t>
            </a:r>
            <a:r>
              <a:rPr lang="tr-TR" dirty="0" err="1" smtClean="0"/>
              <a:t>stribi</a:t>
            </a:r>
            <a:r>
              <a:rPr lang="tr-TR" dirty="0" smtClean="0"/>
              <a:t> kullanıldı. Sonuçlar bilgisayara girilerek SPSS Paket programıyla analiz edildi.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702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Araştırmaya 75 kadın (% 63) ve 44 erkek (% 37) katıldı. </a:t>
            </a:r>
          </a:p>
          <a:p>
            <a:r>
              <a:rPr lang="tr-TR" dirty="0" smtClean="0"/>
              <a:t>Katılımcıların 67’ si (% 56,3) ev hanımı, 20’si (% 16,8) çiftçi, 7’si (% 5,9) memur, 4’ü (% 3,4) öğretmen, 7’si (% 5,9) öğrenci, 13’ü (% 10,9) emekli, 1’i (% 0,8) işsiz idi. </a:t>
            </a:r>
          </a:p>
          <a:p>
            <a:r>
              <a:rPr lang="tr-TR" dirty="0" smtClean="0"/>
              <a:t>11 (% 9,2) katılımcının ailesinde böbrek hastası vardı. </a:t>
            </a:r>
          </a:p>
          <a:p>
            <a:r>
              <a:rPr lang="tr-TR" dirty="0" smtClean="0"/>
              <a:t>74 (% 62,2) katılımcının ailesinde Tip 2 diyabet vardı. </a:t>
            </a:r>
          </a:p>
          <a:p>
            <a:r>
              <a:rPr lang="tr-TR" dirty="0" smtClean="0"/>
              <a:t>80 (% 67,2) katılımcının ailesinde hipertansiyon öyküsü vardı. </a:t>
            </a:r>
          </a:p>
          <a:p>
            <a:r>
              <a:rPr lang="tr-TR" dirty="0" smtClean="0"/>
              <a:t>Çalışma grubundan 64 (%71,9) katılımcının ailesinde hipertansiyon öyküsü varken, kontrol grubundan 16 (% 53,3) katılımcının ailesinde hipertansiyon öyküsü vardı (X2=3,514; p=0.061).</a:t>
            </a:r>
          </a:p>
        </p:txBody>
      </p:sp>
    </p:spTree>
    <p:extLst>
      <p:ext uri="{BB962C8B-B14F-4D97-AF65-F5344CB8AC3E}">
        <p14:creationId xmlns:p14="http://schemas.microsoft.com/office/powerpoint/2010/main" val="331630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Katılımcılardan 44’ ü (% 37) sigara veya tütün </a:t>
            </a:r>
            <a:r>
              <a:rPr lang="tr-TR" dirty="0" err="1" smtClean="0"/>
              <a:t>mamülleri</a:t>
            </a:r>
            <a:r>
              <a:rPr lang="tr-TR" dirty="0" smtClean="0"/>
              <a:t> kullanıyor, 16’sı (% 13,4) daha önce kullanmış şu anda kullanmıyordu. 59 (% 49,6) katılımcıysa sigara veya tütün </a:t>
            </a:r>
            <a:r>
              <a:rPr lang="tr-TR" dirty="0" err="1" smtClean="0"/>
              <a:t>mamüllerini</a:t>
            </a:r>
            <a:r>
              <a:rPr lang="tr-TR" dirty="0" smtClean="0"/>
              <a:t> hiç kullanmamıştı. Çalışma grubundan 7 (% 7,9) ve kontrol grubundan 2 (% 6,7) katılımcıda </a:t>
            </a:r>
            <a:r>
              <a:rPr lang="tr-TR" dirty="0" err="1" smtClean="0"/>
              <a:t>proteinüri</a:t>
            </a:r>
            <a:r>
              <a:rPr lang="tr-TR" dirty="0" smtClean="0"/>
              <a:t> saptandı. İki grup arasında istatiksel anlamlı bir fark saptanmadı (p&gt; 0,05).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94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TC010113062[[fn=İnsan teması]]</Template>
  <TotalTime>135</TotalTime>
  <Words>571</Words>
  <Application>Microsoft Office PowerPoint</Application>
  <PresentationFormat>Ekran Gösterisi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Human</vt:lpstr>
      <vt:lpstr>Nurhak Merkez Sağlık Ocağına Başvuranlarda Proteinüri Risk Faktörleri </vt:lpstr>
      <vt:lpstr>Giriş</vt:lpstr>
      <vt:lpstr>Amaç </vt:lpstr>
      <vt:lpstr>Nedir Poteinüri</vt:lpstr>
      <vt:lpstr>Proteinuri İçin Risk Faktörleri </vt:lpstr>
      <vt:lpstr>Yöntem </vt:lpstr>
      <vt:lpstr>Yöntem</vt:lpstr>
      <vt:lpstr>Bulgular</vt:lpstr>
      <vt:lpstr>Bulgular</vt:lpstr>
      <vt:lpstr>Tartışma ve Sonuç</vt:lpstr>
      <vt:lpstr>Üriner Albumin Atılımını Ve Kardiyovasküler Riskleri Azaltacak Tedavi Yaklaşımları</vt:lpstr>
      <vt:lpstr>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Nurhak Merkez Sağlık Ocağına Başvuranlarda Proteinüri Risk Faktörleri</dc:title>
  <dc:creator>Drümit</dc:creator>
  <cp:lastModifiedBy>Drümit</cp:lastModifiedBy>
  <cp:revision>9</cp:revision>
  <dcterms:created xsi:type="dcterms:W3CDTF">2011-05-17T07:27:30Z</dcterms:created>
  <dcterms:modified xsi:type="dcterms:W3CDTF">2011-05-17T09:43:30Z</dcterms:modified>
</cp:coreProperties>
</file>